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slideLayouts/slideLayout7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2" r:id="rId1"/>
  </p:sldMasterIdLst>
  <p:notesMasterIdLst>
    <p:notesMasterId r:id="rId55"/>
  </p:notesMasterIdLst>
  <p:handoutMasterIdLst>
    <p:handoutMasterId r:id="rId56"/>
  </p:handoutMasterIdLst>
  <p:sldIdLst>
    <p:sldId id="927" r:id="rId2"/>
    <p:sldId id="1245" r:id="rId3"/>
    <p:sldId id="1195" r:id="rId4"/>
    <p:sldId id="1196" r:id="rId5"/>
    <p:sldId id="1256" r:id="rId6"/>
    <p:sldId id="1257" r:id="rId7"/>
    <p:sldId id="1199" r:id="rId8"/>
    <p:sldId id="1200" r:id="rId9"/>
    <p:sldId id="1201" r:id="rId10"/>
    <p:sldId id="1270" r:id="rId11"/>
    <p:sldId id="1259" r:id="rId12"/>
    <p:sldId id="1204" r:id="rId13"/>
    <p:sldId id="1275" r:id="rId14"/>
    <p:sldId id="1205" r:id="rId15"/>
    <p:sldId id="1271" r:id="rId16"/>
    <p:sldId id="1206" r:id="rId17"/>
    <p:sldId id="1207" r:id="rId18"/>
    <p:sldId id="1260" r:id="rId19"/>
    <p:sldId id="1261" r:id="rId20"/>
    <p:sldId id="1269" r:id="rId21"/>
    <p:sldId id="1216" r:id="rId22"/>
    <p:sldId id="1217" r:id="rId23"/>
    <p:sldId id="1219" r:id="rId24"/>
    <p:sldId id="1254" r:id="rId25"/>
    <p:sldId id="1255" r:id="rId26"/>
    <p:sldId id="1272" r:id="rId27"/>
    <p:sldId id="1220" r:id="rId28"/>
    <p:sldId id="1221" r:id="rId29"/>
    <p:sldId id="1222" r:id="rId30"/>
    <p:sldId id="1223" r:id="rId31"/>
    <p:sldId id="1224" r:id="rId32"/>
    <p:sldId id="1225" r:id="rId33"/>
    <p:sldId id="1248" r:id="rId34"/>
    <p:sldId id="1249" r:id="rId35"/>
    <p:sldId id="1250" r:id="rId36"/>
    <p:sldId id="1251" r:id="rId37"/>
    <p:sldId id="1252" r:id="rId38"/>
    <p:sldId id="1227" r:id="rId39"/>
    <p:sldId id="1228" r:id="rId40"/>
    <p:sldId id="1229" r:id="rId41"/>
    <p:sldId id="1230" r:id="rId42"/>
    <p:sldId id="1232" r:id="rId43"/>
    <p:sldId id="1233" r:id="rId44"/>
    <p:sldId id="1234" r:id="rId45"/>
    <p:sldId id="1235" r:id="rId46"/>
    <p:sldId id="1236" r:id="rId47"/>
    <p:sldId id="1274" r:id="rId48"/>
    <p:sldId id="1237" r:id="rId49"/>
    <p:sldId id="1238" r:id="rId50"/>
    <p:sldId id="1239" r:id="rId51"/>
    <p:sldId id="1240" r:id="rId52"/>
    <p:sldId id="1242" r:id="rId53"/>
    <p:sldId id="1244" r:id="rId54"/>
  </p:sldIdLst>
  <p:sldSz cx="6858000" cy="5143500"/>
  <p:notesSz cx="6797675" cy="9929813"/>
  <p:defaultTextStyle>
    <a:defPPr>
      <a:defRPr lang="zh-TW"/>
    </a:defPPr>
    <a:lvl1pPr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1pPr>
    <a:lvl2pPr marL="4572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2pPr>
    <a:lvl3pPr marL="9144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5pPr>
    <a:lvl6pPr marL="22860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6pPr>
    <a:lvl7pPr marL="27432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7pPr>
    <a:lvl8pPr marL="32004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8pPr>
    <a:lvl9pPr marL="3657600" algn="l" defTabSz="914400" rtl="0" eaLnBrk="1" latinLnBrk="0" hangingPunct="1">
      <a:defRPr kumimoji="1" kern="1200">
        <a:solidFill>
          <a:schemeClr val="tx1"/>
        </a:solidFill>
        <a:latin typeface="Arial" charset="0"/>
        <a:ea typeface="新細明體" charset="-120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預設章節" id="{3B320DD7-FAAF-4EFB-87CD-71D6B5A5ED85}">
          <p14:sldIdLst>
            <p14:sldId id="927"/>
            <p14:sldId id="1245"/>
            <p14:sldId id="1195"/>
            <p14:sldId id="1196"/>
            <p14:sldId id="1256"/>
            <p14:sldId id="1257"/>
            <p14:sldId id="1199"/>
            <p14:sldId id="1200"/>
            <p14:sldId id="1201"/>
            <p14:sldId id="1270"/>
            <p14:sldId id="1259"/>
            <p14:sldId id="1204"/>
            <p14:sldId id="1275"/>
            <p14:sldId id="1205"/>
            <p14:sldId id="1271"/>
            <p14:sldId id="1206"/>
            <p14:sldId id="1207"/>
            <p14:sldId id="1260"/>
            <p14:sldId id="1261"/>
            <p14:sldId id="1269"/>
            <p14:sldId id="1216"/>
            <p14:sldId id="1217"/>
            <p14:sldId id="1219"/>
            <p14:sldId id="1254"/>
            <p14:sldId id="1255"/>
            <p14:sldId id="1272"/>
            <p14:sldId id="1220"/>
            <p14:sldId id="1221"/>
            <p14:sldId id="1222"/>
            <p14:sldId id="1223"/>
            <p14:sldId id="1224"/>
            <p14:sldId id="1225"/>
            <p14:sldId id="1248"/>
            <p14:sldId id="1249"/>
            <p14:sldId id="1250"/>
            <p14:sldId id="1251"/>
            <p14:sldId id="1252"/>
            <p14:sldId id="1227"/>
            <p14:sldId id="1228"/>
            <p14:sldId id="1229"/>
            <p14:sldId id="1230"/>
            <p14:sldId id="1232"/>
            <p14:sldId id="1233"/>
            <p14:sldId id="1234"/>
            <p14:sldId id="1235"/>
            <p14:sldId id="1236"/>
            <p14:sldId id="1274"/>
            <p14:sldId id="1237"/>
            <p14:sldId id="1238"/>
            <p14:sldId id="1239"/>
            <p14:sldId id="1240"/>
            <p14:sldId id="1242"/>
            <p14:sldId id="1244"/>
          </p14:sldIdLst>
        </p14:section>
        <p14:section name="未命名的章節" id="{1E817A2E-E1B3-419C-A803-0CEEE6873A1E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160" userDrawn="1">
          <p15:clr>
            <a:srgbClr val="A4A3A4"/>
          </p15:clr>
        </p15:guide>
        <p15:guide id="3" orient="horz" pos="16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589A"/>
    <a:srgbClr val="003300"/>
    <a:srgbClr val="0067B4"/>
    <a:srgbClr val="AC8300"/>
    <a:srgbClr val="FBF7DD"/>
    <a:srgbClr val="FEFDE2"/>
    <a:srgbClr val="FEFDE6"/>
    <a:srgbClr val="FEFDDE"/>
    <a:srgbClr val="FFFFCC"/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5758FB7-9AC5-4552-8A53-C91805E547FA}" styleName="佈景主題樣式 1 - 輔色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775DCB02-9BB8-47FD-8907-85C794F793BA}" styleName="佈景主題樣式 1 - 輔色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69C7853C-536D-4A76-A0AE-DD22124D55A5}" styleName="佈景主題樣式 1 - 輔色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306799F8-075E-4A3A-A7F6-7FBC6576F1A4}" styleName="佈景主題樣式 2 - 輔色 3">
    <a:tblBg>
      <a:fillRef idx="3">
        <a:schemeClr val="accent3"/>
      </a:fillRef>
      <a:effectRef idx="3">
        <a:schemeClr val="accent3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3">
                <a:tint val="50000"/>
              </a:schemeClr>
            </a:lnRef>
          </a:left>
          <a:right>
            <a:lnRef idx="1">
              <a:schemeClr val="accent3">
                <a:tint val="50000"/>
              </a:schemeClr>
            </a:lnRef>
          </a:right>
          <a:top>
            <a:lnRef idx="1">
              <a:schemeClr val="accent3">
                <a:tint val="50000"/>
              </a:schemeClr>
            </a:lnRef>
          </a:top>
          <a:bottom>
            <a:lnRef idx="1">
              <a:schemeClr val="accent3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6D9F66E-5EB9-4882-86FB-DCBF35E3C3E4}" styleName="中等深淺樣式 4 - 輔色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884" autoAdjust="0"/>
    <p:restoredTop sz="88107" autoAdjust="0"/>
  </p:normalViewPr>
  <p:slideViewPr>
    <p:cSldViewPr>
      <p:cViewPr varScale="1">
        <p:scale>
          <a:sx n="70" d="100"/>
          <a:sy n="70" d="100"/>
        </p:scale>
        <p:origin x="1332" y="48"/>
      </p:cViewPr>
      <p:guideLst>
        <p:guide orient="horz" pos="2160"/>
        <p:guide pos="2160"/>
        <p:guide orient="horz" pos="1620"/>
      </p:guideLst>
    </p:cSldViewPr>
  </p:slideViewPr>
  <p:outlineViewPr>
    <p:cViewPr>
      <p:scale>
        <a:sx n="33" d="100"/>
        <a:sy n="33" d="100"/>
      </p:scale>
      <p:origin x="0" y="27090"/>
    </p:cViewPr>
  </p:outlineViewPr>
  <p:notesTextViewPr>
    <p:cViewPr>
      <p:scale>
        <a:sx n="75" d="100"/>
        <a:sy n="75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handoutMaster" Target="handoutMasters/handout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B1AE147-F9E2-4599-AD97-9D7600CD0C35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TW" altLang="en-US"/>
        </a:p>
      </dgm:t>
    </dgm:pt>
    <dgm:pt modelId="{5EA4A0FB-CA1D-4AFF-9B8B-5877D18E6897}">
      <dgm:prSet phldrT="[文字]" custT="1"/>
      <dgm:spPr/>
      <dgm:t>
        <a:bodyPr/>
        <a:lstStyle/>
        <a:p>
          <a:pPr algn="ctr"/>
          <a:r>
            <a:rPr lang="zh-TW" altLang="en-US" sz="3200" b="0" dirty="0" smtClean="0">
              <a:latin typeface="標楷體" panose="03000509000000000000" pitchFamily="65" charset="-120"/>
              <a:ea typeface="標楷體" panose="03000509000000000000" pitchFamily="65" charset="-120"/>
            </a:rPr>
            <a:t>亞廚組</a:t>
          </a:r>
          <a:r>
            <a:rPr lang="en-US" altLang="zh-TW" sz="3200" b="0" dirty="0" smtClean="0">
              <a:latin typeface="標楷體" panose="03000509000000000000" pitchFamily="65" charset="-120"/>
              <a:ea typeface="標楷體" panose="03000509000000000000" pitchFamily="65" charset="-120"/>
            </a:rPr>
            <a:t/>
          </a:r>
          <a:br>
            <a:rPr lang="en-US" altLang="zh-TW" sz="3200" b="0" dirty="0" smtClean="0">
              <a:latin typeface="標楷體" panose="03000509000000000000" pitchFamily="65" charset="-120"/>
              <a:ea typeface="標楷體" panose="03000509000000000000" pitchFamily="65" charset="-120"/>
            </a:rPr>
          </a:br>
          <a:r>
            <a:rPr lang="zh-TW" altLang="en-US" sz="3200" b="0" dirty="0" smtClean="0">
              <a:latin typeface="標楷體" panose="03000509000000000000" pitchFamily="65" charset="-120"/>
              <a:ea typeface="標楷體" panose="03000509000000000000" pitchFamily="65" charset="-120"/>
            </a:rPr>
            <a:t>西廚組</a:t>
          </a:r>
          <a:endParaRPr lang="zh-TW" altLang="en-US" sz="3200" b="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2C7B42A-3FA7-4E9A-9983-2AF1D27F7F2E}" type="parTrans" cxnId="{95B1458A-D7A0-477D-B3F8-900E042CE282}">
      <dgm:prSet/>
      <dgm:spPr/>
      <dgm:t>
        <a:bodyPr/>
        <a:lstStyle/>
        <a:p>
          <a:pPr algn="ctr"/>
          <a:endParaRPr lang="zh-TW" altLang="en-US" b="1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0DFED7D-C807-4BDA-84A7-5E6467A74837}" type="sibTrans" cxnId="{95B1458A-D7A0-477D-B3F8-900E042CE282}">
      <dgm:prSet/>
      <dgm:spPr/>
      <dgm:t>
        <a:bodyPr/>
        <a:lstStyle/>
        <a:p>
          <a:pPr algn="ctr"/>
          <a:endParaRPr lang="zh-TW" altLang="en-US" b="1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5F135B5-168C-4F0C-857E-E25B182C7E18}">
      <dgm:prSet phldrT="[文字]" custT="1"/>
      <dgm:spPr/>
      <dgm:t>
        <a:bodyPr/>
        <a:lstStyle/>
        <a:p>
          <a:pPr algn="ctr"/>
          <a:r>
            <a:rPr lang="zh-TW" altLang="en-US" sz="4000" b="0" dirty="0" smtClean="0">
              <a:latin typeface="標楷體" panose="03000509000000000000" pitchFamily="65" charset="-120"/>
              <a:ea typeface="標楷體" panose="03000509000000000000" pitchFamily="65" charset="-120"/>
            </a:rPr>
            <a:t>餐廳內場</a:t>
          </a:r>
          <a:endParaRPr lang="zh-TW" altLang="en-US" sz="4000" b="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922DD92-BB5E-4B72-AA57-32E0629003FC}" type="parTrans" cxnId="{20306BB7-714C-4472-A759-79269AA56B31}">
      <dgm:prSet/>
      <dgm:spPr/>
      <dgm:t>
        <a:bodyPr/>
        <a:lstStyle/>
        <a:p>
          <a:pPr algn="ctr"/>
          <a:endParaRPr lang="zh-TW" altLang="en-US" b="1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C98DA1E-97FD-4BF5-B689-E933EF3F55A3}" type="sibTrans" cxnId="{20306BB7-714C-4472-A759-79269AA56B31}">
      <dgm:prSet/>
      <dgm:spPr/>
      <dgm:t>
        <a:bodyPr/>
        <a:lstStyle/>
        <a:p>
          <a:pPr algn="ctr"/>
          <a:endParaRPr lang="zh-TW" altLang="en-US" b="1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5EB5061-96B0-41BB-8D05-33FE8A4205ED}">
      <dgm:prSet phldrT="[文字]" custT="1"/>
      <dgm:spPr/>
      <dgm:t>
        <a:bodyPr/>
        <a:lstStyle/>
        <a:p>
          <a:pPr algn="ctr"/>
          <a:r>
            <a:rPr lang="zh-TW" altLang="en-US" sz="4000" b="0" dirty="0" smtClean="0">
              <a:latin typeface="標楷體" panose="03000509000000000000" pitchFamily="65" charset="-120"/>
              <a:ea typeface="標楷體" panose="03000509000000000000" pitchFamily="65" charset="-120"/>
            </a:rPr>
            <a:t>餐廳外場</a:t>
          </a:r>
          <a:endParaRPr lang="zh-TW" altLang="en-US" sz="4000" b="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ECD1222B-1B25-4680-8650-FC8C4391D2B1}" type="parTrans" cxnId="{D8F89405-5CD5-4935-922C-D70A41CAFDAC}">
      <dgm:prSet/>
      <dgm:spPr/>
      <dgm:t>
        <a:bodyPr/>
        <a:lstStyle/>
        <a:p>
          <a:pPr algn="ctr"/>
          <a:endParaRPr lang="zh-TW" altLang="en-US" b="1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B6258BC-A3A6-4492-8574-AA8A4886A11D}" type="sibTrans" cxnId="{D8F89405-5CD5-4935-922C-D70A41CAFDAC}">
      <dgm:prSet/>
      <dgm:spPr/>
      <dgm:t>
        <a:bodyPr/>
        <a:lstStyle/>
        <a:p>
          <a:pPr algn="ctr"/>
          <a:endParaRPr lang="zh-TW" altLang="en-US" b="1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D064E86-601D-4B77-BFED-AC89169BEBAD}">
      <dgm:prSet phldrT="[文字]" custT="1"/>
      <dgm:spPr/>
      <dgm:t>
        <a:bodyPr/>
        <a:lstStyle/>
        <a:p>
          <a:pPr algn="ctr"/>
          <a:r>
            <a:rPr lang="zh-TW" altLang="en-US" sz="3200" b="0" dirty="0" smtClean="0">
              <a:latin typeface="標楷體" panose="03000509000000000000" pitchFamily="65" charset="-120"/>
              <a:ea typeface="標楷體" panose="03000509000000000000" pitchFamily="65" charset="-120"/>
            </a:rPr>
            <a:t>餐旅服務組</a:t>
          </a:r>
          <a:endParaRPr lang="zh-TW" altLang="en-US" sz="3200" b="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93ACD79-F2F9-49F1-B1DB-440B064BCB03}" type="parTrans" cxnId="{EA3B7542-F219-44D4-952F-1170C7A45D71}">
      <dgm:prSet/>
      <dgm:spPr/>
      <dgm:t>
        <a:bodyPr/>
        <a:lstStyle/>
        <a:p>
          <a:pPr algn="ctr"/>
          <a:endParaRPr lang="zh-TW" altLang="en-US" b="1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BA0B6A5-8632-4283-B873-394B14AEC139}" type="sibTrans" cxnId="{EA3B7542-F219-44D4-952F-1170C7A45D71}">
      <dgm:prSet/>
      <dgm:spPr/>
      <dgm:t>
        <a:bodyPr/>
        <a:lstStyle/>
        <a:p>
          <a:pPr algn="ctr"/>
          <a:endParaRPr lang="zh-TW" altLang="en-US" b="1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CB9DC84F-30FC-4EC8-BDB6-971945185C4E}">
      <dgm:prSet phldrT="[文字]" custT="1"/>
      <dgm:spPr/>
      <dgm:t>
        <a:bodyPr/>
        <a:lstStyle/>
        <a:p>
          <a:pPr algn="ctr"/>
          <a:r>
            <a:rPr lang="zh-TW" altLang="en-US" sz="3600" b="0" dirty="0" smtClean="0">
              <a:latin typeface="標楷體" panose="03000509000000000000" pitchFamily="65" charset="-120"/>
              <a:ea typeface="標楷體" panose="03000509000000000000" pitchFamily="65" charset="-120"/>
            </a:rPr>
            <a:t>旅館客務</a:t>
          </a:r>
          <a:endParaRPr lang="zh-TW" altLang="en-US" sz="3600" b="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4B62A167-8CCB-4CBF-A08A-B0FDCF32B9D3}" type="parTrans" cxnId="{A6500FB0-D41B-4A5F-9636-3105FCAEC598}">
      <dgm:prSet/>
      <dgm:spPr/>
      <dgm:t>
        <a:bodyPr/>
        <a:lstStyle/>
        <a:p>
          <a:pPr algn="ctr"/>
          <a:endParaRPr lang="zh-TW" altLang="en-US" b="1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BFEC910-C4D3-4DEE-AD62-738ABB2B5BFA}" type="sibTrans" cxnId="{A6500FB0-D41B-4A5F-9636-3105FCAEC598}">
      <dgm:prSet/>
      <dgm:spPr/>
      <dgm:t>
        <a:bodyPr/>
        <a:lstStyle/>
        <a:p>
          <a:pPr algn="ctr"/>
          <a:endParaRPr lang="zh-TW" altLang="en-US" b="1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D3E7FB1-EB46-49F8-A632-065C2FDCF643}">
      <dgm:prSet phldrT="[文字]" custT="1"/>
      <dgm:spPr/>
      <dgm:t>
        <a:bodyPr/>
        <a:lstStyle/>
        <a:p>
          <a:pPr algn="ctr"/>
          <a:r>
            <a:rPr lang="zh-TW" altLang="en-US" sz="3600" b="0" dirty="0" smtClean="0">
              <a:latin typeface="標楷體" panose="03000509000000000000" pitchFamily="65" charset="-120"/>
              <a:ea typeface="標楷體" panose="03000509000000000000" pitchFamily="65" charset="-120"/>
            </a:rPr>
            <a:t>旅館房務</a:t>
          </a:r>
          <a:endParaRPr lang="zh-TW" altLang="en-US" sz="3600" b="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021E3857-8D29-4677-8183-7433B285E106}" type="parTrans" cxnId="{8EF8BCF1-BE08-4065-80E5-1F810C9E0EB0}">
      <dgm:prSet/>
      <dgm:spPr/>
      <dgm:t>
        <a:bodyPr/>
        <a:lstStyle/>
        <a:p>
          <a:pPr algn="ctr"/>
          <a:endParaRPr lang="zh-TW" altLang="en-US" b="1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E6A5454-6B06-41CF-987E-4C2D8F7747B9}" type="sibTrans" cxnId="{8EF8BCF1-BE08-4065-80E5-1F810C9E0EB0}">
      <dgm:prSet/>
      <dgm:spPr/>
      <dgm:t>
        <a:bodyPr/>
        <a:lstStyle/>
        <a:p>
          <a:pPr algn="ctr"/>
          <a:endParaRPr lang="zh-TW" altLang="en-US" b="1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ACC4B67B-1FD8-4C03-9550-431F5C17E00B}">
      <dgm:prSet phldrT="[文字]" custT="1"/>
      <dgm:spPr/>
      <dgm:t>
        <a:bodyPr/>
        <a:lstStyle/>
        <a:p>
          <a:pPr algn="ctr"/>
          <a:r>
            <a:rPr lang="zh-TW" altLang="en-US" sz="3600" b="0" dirty="0" smtClean="0">
              <a:latin typeface="標楷體" panose="03000509000000000000" pitchFamily="65" charset="-120"/>
              <a:ea typeface="標楷體" panose="03000509000000000000" pitchFamily="65" charset="-120"/>
            </a:rPr>
            <a:t>餐廳外場</a:t>
          </a:r>
          <a:endParaRPr lang="zh-TW" altLang="en-US" sz="3600" b="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AD7B963-91A9-43BA-9224-F7A19BE91935}" type="parTrans" cxnId="{5CBFF1C4-3308-426D-97F5-1235492E804B}">
      <dgm:prSet/>
      <dgm:spPr/>
      <dgm:t>
        <a:bodyPr/>
        <a:lstStyle/>
        <a:p>
          <a:pPr algn="ctr"/>
          <a:endParaRPr lang="zh-TW" altLang="en-US" b="1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1CC4403-27BA-4DB3-BC7E-1A4EB639FDE0}" type="sibTrans" cxnId="{5CBFF1C4-3308-426D-97F5-1235492E804B}">
      <dgm:prSet/>
      <dgm:spPr/>
      <dgm:t>
        <a:bodyPr/>
        <a:lstStyle/>
        <a:p>
          <a:pPr algn="ctr"/>
          <a:endParaRPr lang="zh-TW" altLang="en-US" b="1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A85CAB5-4CC6-4D78-9F78-41E1A79C77ED}" type="pres">
      <dgm:prSet presAssocID="{4B1AE147-F9E2-4599-AD97-9D7600CD0C35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CA4363B5-016D-47A5-B466-7D4413EB5A80}" type="pres">
      <dgm:prSet presAssocID="{5EA4A0FB-CA1D-4AFF-9B8B-5877D18E6897}" presName="compNode" presStyleCnt="0"/>
      <dgm:spPr/>
    </dgm:pt>
    <dgm:pt modelId="{3EEF1211-E536-44D2-A7EA-0CBFB645E80B}" type="pres">
      <dgm:prSet presAssocID="{5EA4A0FB-CA1D-4AFF-9B8B-5877D18E6897}" presName="aNode" presStyleLbl="bgShp" presStyleIdx="0" presStyleCnt="2"/>
      <dgm:spPr/>
      <dgm:t>
        <a:bodyPr/>
        <a:lstStyle/>
        <a:p>
          <a:endParaRPr lang="zh-TW" altLang="en-US"/>
        </a:p>
      </dgm:t>
    </dgm:pt>
    <dgm:pt modelId="{6D40F2C1-6938-49A2-BED6-09CDD32400FE}" type="pres">
      <dgm:prSet presAssocID="{5EA4A0FB-CA1D-4AFF-9B8B-5877D18E6897}" presName="textNode" presStyleLbl="bgShp" presStyleIdx="0" presStyleCnt="2"/>
      <dgm:spPr/>
      <dgm:t>
        <a:bodyPr/>
        <a:lstStyle/>
        <a:p>
          <a:endParaRPr lang="zh-TW" altLang="en-US"/>
        </a:p>
      </dgm:t>
    </dgm:pt>
    <dgm:pt modelId="{27EE5CBB-14BF-48DB-BE21-3FBEF91A537D}" type="pres">
      <dgm:prSet presAssocID="{5EA4A0FB-CA1D-4AFF-9B8B-5877D18E6897}" presName="compChildNode" presStyleCnt="0"/>
      <dgm:spPr/>
    </dgm:pt>
    <dgm:pt modelId="{AB24BBA3-F322-4A8C-8D96-AB469006615D}" type="pres">
      <dgm:prSet presAssocID="{5EA4A0FB-CA1D-4AFF-9B8B-5877D18E6897}" presName="theInnerList" presStyleCnt="0"/>
      <dgm:spPr/>
    </dgm:pt>
    <dgm:pt modelId="{30F69386-3EAE-4A96-B6D9-8386DEDF9479}" type="pres">
      <dgm:prSet presAssocID="{55F135B5-168C-4F0C-857E-E25B182C7E18}" presName="childNode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AD0ED70-39F1-4B78-ABA3-308A0583F98E}" type="pres">
      <dgm:prSet presAssocID="{55F135B5-168C-4F0C-857E-E25B182C7E18}" presName="aSpace2" presStyleCnt="0"/>
      <dgm:spPr/>
    </dgm:pt>
    <dgm:pt modelId="{2B76A7C0-57BB-437E-9879-E241FD8924D9}" type="pres">
      <dgm:prSet presAssocID="{D5EB5061-96B0-41BB-8D05-33FE8A4205ED}" presName="childNode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5C91B3F5-6029-43BA-9A7B-26A3D3F69750}" type="pres">
      <dgm:prSet presAssocID="{5EA4A0FB-CA1D-4AFF-9B8B-5877D18E6897}" presName="aSpace" presStyleCnt="0"/>
      <dgm:spPr/>
    </dgm:pt>
    <dgm:pt modelId="{4CBF5A00-BA4C-4B7C-996C-0CE32DD87339}" type="pres">
      <dgm:prSet presAssocID="{0D064E86-601D-4B77-BFED-AC89169BEBAD}" presName="compNode" presStyleCnt="0"/>
      <dgm:spPr/>
    </dgm:pt>
    <dgm:pt modelId="{694AC9B0-BFEC-466B-953D-FEEDCE599241}" type="pres">
      <dgm:prSet presAssocID="{0D064E86-601D-4B77-BFED-AC89169BEBAD}" presName="aNode" presStyleLbl="bgShp" presStyleIdx="1" presStyleCnt="2" custLinFactNeighborX="6141"/>
      <dgm:spPr/>
      <dgm:t>
        <a:bodyPr/>
        <a:lstStyle/>
        <a:p>
          <a:endParaRPr lang="zh-TW" altLang="en-US"/>
        </a:p>
      </dgm:t>
    </dgm:pt>
    <dgm:pt modelId="{E22D80F9-EC60-4D34-88BB-8B21C13434AA}" type="pres">
      <dgm:prSet presAssocID="{0D064E86-601D-4B77-BFED-AC89169BEBAD}" presName="textNode" presStyleLbl="bgShp" presStyleIdx="1" presStyleCnt="2"/>
      <dgm:spPr/>
      <dgm:t>
        <a:bodyPr/>
        <a:lstStyle/>
        <a:p>
          <a:endParaRPr lang="zh-TW" altLang="en-US"/>
        </a:p>
      </dgm:t>
    </dgm:pt>
    <dgm:pt modelId="{5A674693-9C82-4256-AE7F-ED99A0D96FBD}" type="pres">
      <dgm:prSet presAssocID="{0D064E86-601D-4B77-BFED-AC89169BEBAD}" presName="compChildNode" presStyleCnt="0"/>
      <dgm:spPr/>
    </dgm:pt>
    <dgm:pt modelId="{AF30121D-FB2A-46D3-8034-CD0A36FEBF0E}" type="pres">
      <dgm:prSet presAssocID="{0D064E86-601D-4B77-BFED-AC89169BEBAD}" presName="theInnerList" presStyleCnt="0"/>
      <dgm:spPr/>
    </dgm:pt>
    <dgm:pt modelId="{921727B3-0BE5-40F4-A127-61FCA8181893}" type="pres">
      <dgm:prSet presAssocID="{CB9DC84F-30FC-4EC8-BDB6-971945185C4E}" presName="child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36C6E173-3F9C-49B7-8200-C21794B53468}" type="pres">
      <dgm:prSet presAssocID="{CB9DC84F-30FC-4EC8-BDB6-971945185C4E}" presName="aSpace2" presStyleCnt="0"/>
      <dgm:spPr/>
    </dgm:pt>
    <dgm:pt modelId="{995F5FD7-FDD8-42C3-93F5-F8150A5F302E}" type="pres">
      <dgm:prSet presAssocID="{BD3E7FB1-EB46-49F8-A632-065C2FDCF643}" presName="child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67E2D778-A75B-40F8-A90E-7FD18F13F8A8}" type="pres">
      <dgm:prSet presAssocID="{BD3E7FB1-EB46-49F8-A632-065C2FDCF643}" presName="aSpace2" presStyleCnt="0"/>
      <dgm:spPr/>
    </dgm:pt>
    <dgm:pt modelId="{B468A534-50A7-49BC-81FE-8517BA307081}" type="pres">
      <dgm:prSet presAssocID="{ACC4B67B-1FD8-4C03-9550-431F5C17E00B}" presName="child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5CBFF1C4-3308-426D-97F5-1235492E804B}" srcId="{0D064E86-601D-4B77-BFED-AC89169BEBAD}" destId="{ACC4B67B-1FD8-4C03-9550-431F5C17E00B}" srcOrd="2" destOrd="0" parTransId="{DAD7B963-91A9-43BA-9224-F7A19BE91935}" sibTransId="{61CC4403-27BA-4DB3-BC7E-1A4EB639FDE0}"/>
    <dgm:cxn modelId="{18B9F1C1-8FFA-4FCB-A61B-DC249D721678}" type="presOf" srcId="{D5EB5061-96B0-41BB-8D05-33FE8A4205ED}" destId="{2B76A7C0-57BB-437E-9879-E241FD8924D9}" srcOrd="0" destOrd="0" presId="urn:microsoft.com/office/officeart/2005/8/layout/lProcess2"/>
    <dgm:cxn modelId="{EA3B7542-F219-44D4-952F-1170C7A45D71}" srcId="{4B1AE147-F9E2-4599-AD97-9D7600CD0C35}" destId="{0D064E86-601D-4B77-BFED-AC89169BEBAD}" srcOrd="1" destOrd="0" parTransId="{293ACD79-F2F9-49F1-B1DB-440B064BCB03}" sibTransId="{FBA0B6A5-8632-4283-B873-394B14AEC139}"/>
    <dgm:cxn modelId="{57B40577-99B8-4077-923F-881824E39AD8}" type="presOf" srcId="{55F135B5-168C-4F0C-857E-E25B182C7E18}" destId="{30F69386-3EAE-4A96-B6D9-8386DEDF9479}" srcOrd="0" destOrd="0" presId="urn:microsoft.com/office/officeart/2005/8/layout/lProcess2"/>
    <dgm:cxn modelId="{D8F89405-5CD5-4935-922C-D70A41CAFDAC}" srcId="{5EA4A0FB-CA1D-4AFF-9B8B-5877D18E6897}" destId="{D5EB5061-96B0-41BB-8D05-33FE8A4205ED}" srcOrd="1" destOrd="0" parTransId="{ECD1222B-1B25-4680-8650-FC8C4391D2B1}" sibTransId="{6B6258BC-A3A6-4492-8574-AA8A4886A11D}"/>
    <dgm:cxn modelId="{5685C8B0-D3C3-47F1-AB4C-EC30453463F9}" type="presOf" srcId="{0D064E86-601D-4B77-BFED-AC89169BEBAD}" destId="{E22D80F9-EC60-4D34-88BB-8B21C13434AA}" srcOrd="1" destOrd="0" presId="urn:microsoft.com/office/officeart/2005/8/layout/lProcess2"/>
    <dgm:cxn modelId="{B4C0B9E8-6E35-4E95-90DB-B34E560A9FBD}" type="presOf" srcId="{4B1AE147-F9E2-4599-AD97-9D7600CD0C35}" destId="{1A85CAB5-4CC6-4D78-9F78-41E1A79C77ED}" srcOrd="0" destOrd="0" presId="urn:microsoft.com/office/officeart/2005/8/layout/lProcess2"/>
    <dgm:cxn modelId="{CA0ECDB5-1CE3-4524-A516-F27CAEE53A8F}" type="presOf" srcId="{CB9DC84F-30FC-4EC8-BDB6-971945185C4E}" destId="{921727B3-0BE5-40F4-A127-61FCA8181893}" srcOrd="0" destOrd="0" presId="urn:microsoft.com/office/officeart/2005/8/layout/lProcess2"/>
    <dgm:cxn modelId="{FA87B099-3F50-44BB-B5EE-5D50F89D550D}" type="presOf" srcId="{BD3E7FB1-EB46-49F8-A632-065C2FDCF643}" destId="{995F5FD7-FDD8-42C3-93F5-F8150A5F302E}" srcOrd="0" destOrd="0" presId="urn:microsoft.com/office/officeart/2005/8/layout/lProcess2"/>
    <dgm:cxn modelId="{8EF8BCF1-BE08-4065-80E5-1F810C9E0EB0}" srcId="{0D064E86-601D-4B77-BFED-AC89169BEBAD}" destId="{BD3E7FB1-EB46-49F8-A632-065C2FDCF643}" srcOrd="1" destOrd="0" parTransId="{021E3857-8D29-4677-8183-7433B285E106}" sibTransId="{1E6A5454-6B06-41CF-987E-4C2D8F7747B9}"/>
    <dgm:cxn modelId="{B00292AD-DF65-480E-A744-2CF9BD8424BD}" type="presOf" srcId="{5EA4A0FB-CA1D-4AFF-9B8B-5877D18E6897}" destId="{6D40F2C1-6938-49A2-BED6-09CDD32400FE}" srcOrd="1" destOrd="0" presId="urn:microsoft.com/office/officeart/2005/8/layout/lProcess2"/>
    <dgm:cxn modelId="{27988078-C9CD-4961-BC9E-053FA60092F7}" type="presOf" srcId="{5EA4A0FB-CA1D-4AFF-9B8B-5877D18E6897}" destId="{3EEF1211-E536-44D2-A7EA-0CBFB645E80B}" srcOrd="0" destOrd="0" presId="urn:microsoft.com/office/officeart/2005/8/layout/lProcess2"/>
    <dgm:cxn modelId="{95B1458A-D7A0-477D-B3F8-900E042CE282}" srcId="{4B1AE147-F9E2-4599-AD97-9D7600CD0C35}" destId="{5EA4A0FB-CA1D-4AFF-9B8B-5877D18E6897}" srcOrd="0" destOrd="0" parTransId="{22C7B42A-3FA7-4E9A-9983-2AF1D27F7F2E}" sibTransId="{40DFED7D-C807-4BDA-84A7-5E6467A74837}"/>
    <dgm:cxn modelId="{57D3808D-D180-4C9C-9923-4356FF9BD4D6}" type="presOf" srcId="{ACC4B67B-1FD8-4C03-9550-431F5C17E00B}" destId="{B468A534-50A7-49BC-81FE-8517BA307081}" srcOrd="0" destOrd="0" presId="urn:microsoft.com/office/officeart/2005/8/layout/lProcess2"/>
    <dgm:cxn modelId="{20306BB7-714C-4472-A759-79269AA56B31}" srcId="{5EA4A0FB-CA1D-4AFF-9B8B-5877D18E6897}" destId="{55F135B5-168C-4F0C-857E-E25B182C7E18}" srcOrd="0" destOrd="0" parTransId="{1922DD92-BB5E-4B72-AA57-32E0629003FC}" sibTransId="{FC98DA1E-97FD-4BF5-B689-E933EF3F55A3}"/>
    <dgm:cxn modelId="{9069AB4F-68EB-42C9-9AF4-7325A356C69F}" type="presOf" srcId="{0D064E86-601D-4B77-BFED-AC89169BEBAD}" destId="{694AC9B0-BFEC-466B-953D-FEEDCE599241}" srcOrd="0" destOrd="0" presId="urn:microsoft.com/office/officeart/2005/8/layout/lProcess2"/>
    <dgm:cxn modelId="{A6500FB0-D41B-4A5F-9636-3105FCAEC598}" srcId="{0D064E86-601D-4B77-BFED-AC89169BEBAD}" destId="{CB9DC84F-30FC-4EC8-BDB6-971945185C4E}" srcOrd="0" destOrd="0" parTransId="{4B62A167-8CCB-4CBF-A08A-B0FDCF32B9D3}" sibTransId="{7BFEC910-C4D3-4DEE-AD62-738ABB2B5BFA}"/>
    <dgm:cxn modelId="{9B0F9503-1426-4184-909E-D97DA7426A0D}" type="presParOf" srcId="{1A85CAB5-4CC6-4D78-9F78-41E1A79C77ED}" destId="{CA4363B5-016D-47A5-B466-7D4413EB5A80}" srcOrd="0" destOrd="0" presId="urn:microsoft.com/office/officeart/2005/8/layout/lProcess2"/>
    <dgm:cxn modelId="{2386F497-D0B2-4AF5-AA6A-66001C1A196A}" type="presParOf" srcId="{CA4363B5-016D-47A5-B466-7D4413EB5A80}" destId="{3EEF1211-E536-44D2-A7EA-0CBFB645E80B}" srcOrd="0" destOrd="0" presId="urn:microsoft.com/office/officeart/2005/8/layout/lProcess2"/>
    <dgm:cxn modelId="{657826AF-4798-4A82-BA59-EFE99CA24F72}" type="presParOf" srcId="{CA4363B5-016D-47A5-B466-7D4413EB5A80}" destId="{6D40F2C1-6938-49A2-BED6-09CDD32400FE}" srcOrd="1" destOrd="0" presId="urn:microsoft.com/office/officeart/2005/8/layout/lProcess2"/>
    <dgm:cxn modelId="{089DE2A0-3E3C-48C5-B210-7A601D667BFA}" type="presParOf" srcId="{CA4363B5-016D-47A5-B466-7D4413EB5A80}" destId="{27EE5CBB-14BF-48DB-BE21-3FBEF91A537D}" srcOrd="2" destOrd="0" presId="urn:microsoft.com/office/officeart/2005/8/layout/lProcess2"/>
    <dgm:cxn modelId="{F551F903-615D-493C-BA18-8DB3C029850F}" type="presParOf" srcId="{27EE5CBB-14BF-48DB-BE21-3FBEF91A537D}" destId="{AB24BBA3-F322-4A8C-8D96-AB469006615D}" srcOrd="0" destOrd="0" presId="urn:microsoft.com/office/officeart/2005/8/layout/lProcess2"/>
    <dgm:cxn modelId="{BF5E9179-4F65-4F8C-82BA-10C54A95C4E7}" type="presParOf" srcId="{AB24BBA3-F322-4A8C-8D96-AB469006615D}" destId="{30F69386-3EAE-4A96-B6D9-8386DEDF9479}" srcOrd="0" destOrd="0" presId="urn:microsoft.com/office/officeart/2005/8/layout/lProcess2"/>
    <dgm:cxn modelId="{78C9D1BC-98CF-43A7-A611-34F82F00BEBB}" type="presParOf" srcId="{AB24BBA3-F322-4A8C-8D96-AB469006615D}" destId="{3AD0ED70-39F1-4B78-ABA3-308A0583F98E}" srcOrd="1" destOrd="0" presId="urn:microsoft.com/office/officeart/2005/8/layout/lProcess2"/>
    <dgm:cxn modelId="{5E26772E-B76C-4BFD-AD78-098E467C088F}" type="presParOf" srcId="{AB24BBA3-F322-4A8C-8D96-AB469006615D}" destId="{2B76A7C0-57BB-437E-9879-E241FD8924D9}" srcOrd="2" destOrd="0" presId="urn:microsoft.com/office/officeart/2005/8/layout/lProcess2"/>
    <dgm:cxn modelId="{04853AEE-4836-4544-BEBD-23D4B0DEAC80}" type="presParOf" srcId="{1A85CAB5-4CC6-4D78-9F78-41E1A79C77ED}" destId="{5C91B3F5-6029-43BA-9A7B-26A3D3F69750}" srcOrd="1" destOrd="0" presId="urn:microsoft.com/office/officeart/2005/8/layout/lProcess2"/>
    <dgm:cxn modelId="{6DB30742-FDED-433A-A49F-C615845A6D09}" type="presParOf" srcId="{1A85CAB5-4CC6-4D78-9F78-41E1A79C77ED}" destId="{4CBF5A00-BA4C-4B7C-996C-0CE32DD87339}" srcOrd="2" destOrd="0" presId="urn:microsoft.com/office/officeart/2005/8/layout/lProcess2"/>
    <dgm:cxn modelId="{BEA3BD1B-A0AC-4118-A390-FABF45706297}" type="presParOf" srcId="{4CBF5A00-BA4C-4B7C-996C-0CE32DD87339}" destId="{694AC9B0-BFEC-466B-953D-FEEDCE599241}" srcOrd="0" destOrd="0" presId="urn:microsoft.com/office/officeart/2005/8/layout/lProcess2"/>
    <dgm:cxn modelId="{6C37C450-E904-49C1-B159-09C99FF30904}" type="presParOf" srcId="{4CBF5A00-BA4C-4B7C-996C-0CE32DD87339}" destId="{E22D80F9-EC60-4D34-88BB-8B21C13434AA}" srcOrd="1" destOrd="0" presId="urn:microsoft.com/office/officeart/2005/8/layout/lProcess2"/>
    <dgm:cxn modelId="{52CFBB6D-8862-4DC3-BA30-BF2A97CEFB55}" type="presParOf" srcId="{4CBF5A00-BA4C-4B7C-996C-0CE32DD87339}" destId="{5A674693-9C82-4256-AE7F-ED99A0D96FBD}" srcOrd="2" destOrd="0" presId="urn:microsoft.com/office/officeart/2005/8/layout/lProcess2"/>
    <dgm:cxn modelId="{B3294059-A203-4939-9769-58C81B6BC76B}" type="presParOf" srcId="{5A674693-9C82-4256-AE7F-ED99A0D96FBD}" destId="{AF30121D-FB2A-46D3-8034-CD0A36FEBF0E}" srcOrd="0" destOrd="0" presId="urn:microsoft.com/office/officeart/2005/8/layout/lProcess2"/>
    <dgm:cxn modelId="{3F5F33EE-EB95-497F-BF07-09D4927A9C1B}" type="presParOf" srcId="{AF30121D-FB2A-46D3-8034-CD0A36FEBF0E}" destId="{921727B3-0BE5-40F4-A127-61FCA8181893}" srcOrd="0" destOrd="0" presId="urn:microsoft.com/office/officeart/2005/8/layout/lProcess2"/>
    <dgm:cxn modelId="{7DDE92C5-0B32-4FE2-B957-F2A283AFE4D8}" type="presParOf" srcId="{AF30121D-FB2A-46D3-8034-CD0A36FEBF0E}" destId="{36C6E173-3F9C-49B7-8200-C21794B53468}" srcOrd="1" destOrd="0" presId="urn:microsoft.com/office/officeart/2005/8/layout/lProcess2"/>
    <dgm:cxn modelId="{4414DC5E-5288-41CF-9708-005EA853BF22}" type="presParOf" srcId="{AF30121D-FB2A-46D3-8034-CD0A36FEBF0E}" destId="{995F5FD7-FDD8-42C3-93F5-F8150A5F302E}" srcOrd="2" destOrd="0" presId="urn:microsoft.com/office/officeart/2005/8/layout/lProcess2"/>
    <dgm:cxn modelId="{88836DF7-2163-442C-B051-DD65342D5D44}" type="presParOf" srcId="{AF30121D-FB2A-46D3-8034-CD0A36FEBF0E}" destId="{67E2D778-A75B-40F8-A90E-7FD18F13F8A8}" srcOrd="3" destOrd="0" presId="urn:microsoft.com/office/officeart/2005/8/layout/lProcess2"/>
    <dgm:cxn modelId="{E7CAA4AA-5B82-41BD-981C-EE2632E8C67E}" type="presParOf" srcId="{AF30121D-FB2A-46D3-8034-CD0A36FEBF0E}" destId="{B468A534-50A7-49BC-81FE-8517BA307081}" srcOrd="4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B1AE147-F9E2-4599-AD97-9D7600CD0C35}" type="doc">
      <dgm:prSet loTypeId="urn:microsoft.com/office/officeart/2008/layout/LinedList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ACC4B67B-1FD8-4C03-9550-431F5C17E00B}">
      <dgm:prSet phldrT="[文字]" custT="1"/>
      <dgm:spPr/>
      <dgm:t>
        <a:bodyPr/>
        <a:lstStyle/>
        <a:p>
          <a:pPr marL="630238" indent="-630238" algn="l"/>
          <a:r>
            <a:rPr lang="en-US" sz="2600" b="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sz="2600" b="0" dirty="0" smtClean="0">
              <a:latin typeface="標楷體" panose="03000509000000000000" pitchFamily="65" charset="-120"/>
              <a:ea typeface="標楷體" panose="03000509000000000000" pitchFamily="65" charset="-120"/>
            </a:rPr>
            <a:t>一</a:t>
          </a:r>
          <a:r>
            <a:rPr lang="en-US" sz="2600" b="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r>
            <a:rPr lang="zh-TW" sz="2600" b="0" dirty="0" smtClean="0">
              <a:latin typeface="標楷體" panose="03000509000000000000" pitchFamily="65" charset="-120"/>
              <a:ea typeface="標楷體" panose="03000509000000000000" pitchFamily="65" charset="-120"/>
            </a:rPr>
            <a:t>第一階段公告實習機構及職位為</a:t>
          </a:r>
          <a:r>
            <a:rPr lang="zh-TW" altLang="en-US" sz="2600" b="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國際</a:t>
          </a:r>
          <a:r>
            <a:rPr lang="zh-TW" sz="2600" b="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觀光旅館</a:t>
          </a:r>
          <a:r>
            <a:rPr lang="en-US" altLang="zh-TW" sz="2600" b="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 </a:t>
          </a:r>
          <a:r>
            <a:rPr lang="zh-TW" sz="2600" b="0" dirty="0" smtClean="0">
              <a:latin typeface="標楷體" panose="03000509000000000000" pitchFamily="65" charset="-120"/>
              <a:ea typeface="標楷體" panose="03000509000000000000" pitchFamily="65" charset="-120"/>
            </a:rPr>
            <a:t>、</a:t>
          </a:r>
          <a:r>
            <a:rPr lang="zh-TW" sz="2600" b="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四星級以上</a:t>
          </a:r>
          <a:r>
            <a:rPr lang="zh-TW" sz="2600" b="0" dirty="0" smtClean="0">
              <a:latin typeface="標楷體" panose="03000509000000000000" pitchFamily="65" charset="-120"/>
              <a:ea typeface="標楷體" panose="03000509000000000000" pitchFamily="65" charset="-120"/>
            </a:rPr>
            <a:t>飯店</a:t>
          </a:r>
          <a:r>
            <a:rPr lang="zh-TW" altLang="en-US" sz="2600" b="0" dirty="0" smtClean="0">
              <a:latin typeface="標楷體" panose="03000509000000000000" pitchFamily="65" charset="-120"/>
              <a:ea typeface="標楷體" panose="03000509000000000000" pitchFamily="65" charset="-120"/>
            </a:rPr>
            <a:t>、曾獲國際</a:t>
          </a:r>
          <a:r>
            <a:rPr lang="zh-TW" sz="2600" b="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認證</a:t>
          </a:r>
          <a:r>
            <a:rPr lang="zh-TW" altLang="en-US" sz="2600" b="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等優質</a:t>
          </a:r>
          <a:r>
            <a:rPr lang="zh-TW" sz="2600" b="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餐廳</a:t>
          </a:r>
          <a:r>
            <a:rPr lang="zh-TW" altLang="en-US" sz="2600" b="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及單一品牌</a:t>
          </a:r>
          <a:r>
            <a:rPr lang="zh-TW" altLang="en-US" sz="2600" b="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連鎖</a:t>
          </a:r>
          <a:r>
            <a:rPr lang="en-US" altLang="zh-TW" sz="2600" b="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10</a:t>
          </a:r>
          <a:r>
            <a:rPr lang="zh-TW" altLang="en-US" sz="2600" b="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間以上</a:t>
          </a:r>
          <a:r>
            <a:rPr lang="zh-TW" altLang="en-US" sz="2600" b="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之餐廳</a:t>
          </a:r>
          <a:r>
            <a:rPr lang="zh-TW" sz="2600" b="0" dirty="0" smtClean="0">
              <a:latin typeface="標楷體" panose="03000509000000000000" pitchFamily="65" charset="-120"/>
              <a:ea typeface="標楷體" panose="03000509000000000000" pitchFamily="65" charset="-120"/>
            </a:rPr>
            <a:t>。</a:t>
          </a:r>
          <a:endParaRPr lang="zh-TW" altLang="en-US" sz="2600" b="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DAD7B963-91A9-43BA-9224-F7A19BE91935}" type="parTrans" cxnId="{5CBFF1C4-3308-426D-97F5-1235492E804B}">
      <dgm:prSet/>
      <dgm:spPr/>
      <dgm:t>
        <a:bodyPr/>
        <a:lstStyle/>
        <a:p>
          <a:pPr algn="l"/>
          <a:endParaRPr lang="zh-TW" altLang="en-US" b="1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61CC4403-27BA-4DB3-BC7E-1A4EB639FDE0}" type="sibTrans" cxnId="{5CBFF1C4-3308-426D-97F5-1235492E804B}">
      <dgm:prSet/>
      <dgm:spPr/>
      <dgm:t>
        <a:bodyPr/>
        <a:lstStyle/>
        <a:p>
          <a:pPr algn="l"/>
          <a:endParaRPr lang="zh-TW" altLang="en-US" b="1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2823CDC3-04C0-48CC-BA18-206A8D175BA7}">
      <dgm:prSet custT="1"/>
      <dgm:spPr/>
      <dgm:t>
        <a:bodyPr/>
        <a:lstStyle/>
        <a:p>
          <a:pPr algn="l"/>
          <a:r>
            <a:rPr lang="en-US" sz="2600" b="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ar-SA" sz="2600" b="0" dirty="0" smtClean="0">
              <a:latin typeface="標楷體" panose="03000509000000000000" pitchFamily="65" charset="-120"/>
              <a:ea typeface="標楷體" panose="03000509000000000000" pitchFamily="65" charset="-120"/>
            </a:rPr>
            <a:t>二</a:t>
          </a:r>
          <a:r>
            <a:rPr lang="en-US" sz="2600" b="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r>
            <a:rPr lang="ar-SA" sz="2600" b="0" dirty="0" smtClean="0">
              <a:latin typeface="標楷體" panose="03000509000000000000" pitchFamily="65" charset="-120"/>
              <a:ea typeface="標楷體" panose="03000509000000000000" pitchFamily="65" charset="-120"/>
            </a:rPr>
            <a:t>學生選填志願後即安排面試</a:t>
          </a:r>
          <a:r>
            <a:rPr lang="zh-TW" sz="2600" b="0" dirty="0" smtClean="0">
              <a:latin typeface="標楷體" panose="03000509000000000000" pitchFamily="65" charset="-120"/>
              <a:ea typeface="標楷體" panose="03000509000000000000" pitchFamily="65" charset="-120"/>
            </a:rPr>
            <a:t>。</a:t>
          </a:r>
          <a:endParaRPr lang="zh-TW" sz="2600" b="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16E8DC52-2382-40E8-B6B5-E77A00495769}" type="parTrans" cxnId="{31826C77-C080-4398-A8DE-AB3FC3DAE376}">
      <dgm:prSet/>
      <dgm:spPr/>
      <dgm:t>
        <a:bodyPr/>
        <a:lstStyle/>
        <a:p>
          <a:pPr algn="l"/>
          <a:endParaRPr lang="zh-TW" altLang="en-US" b="1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5853EA65-7995-492A-9E2A-B3B73D18AC61}" type="sibTrans" cxnId="{31826C77-C080-4398-A8DE-AB3FC3DAE376}">
      <dgm:prSet/>
      <dgm:spPr/>
      <dgm:t>
        <a:bodyPr/>
        <a:lstStyle/>
        <a:p>
          <a:pPr algn="l"/>
          <a:endParaRPr lang="zh-TW" altLang="en-US" b="1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C1798F4-EC5E-4BD7-B1E2-8FCDDAAEEA85}">
      <dgm:prSet custT="1"/>
      <dgm:spPr/>
      <dgm:t>
        <a:bodyPr/>
        <a:lstStyle/>
        <a:p>
          <a:pPr marL="630238" indent="-630238" algn="l">
            <a:tabLst/>
          </a:pPr>
          <a:r>
            <a:rPr lang="en-US" sz="2600" b="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sz="2600" b="0" dirty="0" smtClean="0">
              <a:latin typeface="標楷體" panose="03000509000000000000" pitchFamily="65" charset="-120"/>
              <a:ea typeface="標楷體" panose="03000509000000000000" pitchFamily="65" charset="-120"/>
            </a:rPr>
            <a:t>三</a:t>
          </a:r>
          <a:r>
            <a:rPr lang="en-US" sz="2600" b="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r>
            <a:rPr lang="zh-TW" sz="2600" b="0" dirty="0" smtClean="0">
              <a:latin typeface="標楷體" panose="03000509000000000000" pitchFamily="65" charset="-120"/>
              <a:ea typeface="標楷體" panose="03000509000000000000" pitchFamily="65" charset="-120"/>
            </a:rPr>
            <a:t>經第一次媒合，未能媒合成功者，才可開放申請其餘實習機構。</a:t>
          </a:r>
          <a:endParaRPr lang="zh-TW" sz="2600" b="0" dirty="0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7DDB3951-6BB5-48B0-98AD-C3326989C30B}" type="parTrans" cxnId="{1849CF78-EED9-4134-9F23-CEDFCBEF413A}">
      <dgm:prSet/>
      <dgm:spPr/>
      <dgm:t>
        <a:bodyPr/>
        <a:lstStyle/>
        <a:p>
          <a:pPr algn="l"/>
          <a:endParaRPr lang="zh-TW" altLang="en-US" b="1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B1B14261-5A7B-452C-B323-2387038AD34E}" type="sibTrans" cxnId="{1849CF78-EED9-4134-9F23-CEDFCBEF413A}">
      <dgm:prSet/>
      <dgm:spPr/>
      <dgm:t>
        <a:bodyPr/>
        <a:lstStyle/>
        <a:p>
          <a:pPr algn="l"/>
          <a:endParaRPr lang="zh-TW" altLang="en-US" b="1">
            <a:latin typeface="標楷體" panose="03000509000000000000" pitchFamily="65" charset="-120"/>
            <a:ea typeface="標楷體" panose="03000509000000000000" pitchFamily="65" charset="-120"/>
          </a:endParaRPr>
        </a:p>
      </dgm:t>
    </dgm:pt>
    <dgm:pt modelId="{FDE9FBF8-4347-41BE-AD7A-F098614D9E5B}" type="pres">
      <dgm:prSet presAssocID="{4B1AE147-F9E2-4599-AD97-9D7600CD0C35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zh-TW" altLang="en-US"/>
        </a:p>
      </dgm:t>
    </dgm:pt>
    <dgm:pt modelId="{46783E2E-1332-4015-B445-C650A8B76DFE}" type="pres">
      <dgm:prSet presAssocID="{ACC4B67B-1FD8-4C03-9550-431F5C17E00B}" presName="thickLine" presStyleLbl="alignNode1" presStyleIdx="0" presStyleCnt="3"/>
      <dgm:spPr/>
    </dgm:pt>
    <dgm:pt modelId="{172F245F-2364-4581-BD99-C80340B7A385}" type="pres">
      <dgm:prSet presAssocID="{ACC4B67B-1FD8-4C03-9550-431F5C17E00B}" presName="horz1" presStyleCnt="0"/>
      <dgm:spPr/>
    </dgm:pt>
    <dgm:pt modelId="{75A8FE0C-F6EE-4F27-9F20-6E07D44775C9}" type="pres">
      <dgm:prSet presAssocID="{ACC4B67B-1FD8-4C03-9550-431F5C17E00B}" presName="tx1" presStyleLbl="revTx" presStyleIdx="0" presStyleCnt="3" custScaleY="153288"/>
      <dgm:spPr/>
      <dgm:t>
        <a:bodyPr/>
        <a:lstStyle/>
        <a:p>
          <a:endParaRPr lang="zh-TW" altLang="en-US"/>
        </a:p>
      </dgm:t>
    </dgm:pt>
    <dgm:pt modelId="{48F684CD-1136-4FCE-B6D8-F051223D5807}" type="pres">
      <dgm:prSet presAssocID="{ACC4B67B-1FD8-4C03-9550-431F5C17E00B}" presName="vert1" presStyleCnt="0"/>
      <dgm:spPr/>
    </dgm:pt>
    <dgm:pt modelId="{B7BE277D-7647-4BDB-9CA7-48F5AA35AAE3}" type="pres">
      <dgm:prSet presAssocID="{2823CDC3-04C0-48CC-BA18-206A8D175BA7}" presName="thickLine" presStyleLbl="alignNode1" presStyleIdx="1" presStyleCnt="3"/>
      <dgm:spPr/>
    </dgm:pt>
    <dgm:pt modelId="{E236FACE-62BA-4C72-A6D1-A5A34CBEE0FA}" type="pres">
      <dgm:prSet presAssocID="{2823CDC3-04C0-48CC-BA18-206A8D175BA7}" presName="horz1" presStyleCnt="0"/>
      <dgm:spPr/>
    </dgm:pt>
    <dgm:pt modelId="{C593EC9B-3328-4178-893C-68FAB707ABA5}" type="pres">
      <dgm:prSet presAssocID="{2823CDC3-04C0-48CC-BA18-206A8D175BA7}" presName="tx1" presStyleLbl="revTx" presStyleIdx="1" presStyleCnt="3" custScaleY="46297"/>
      <dgm:spPr/>
      <dgm:t>
        <a:bodyPr/>
        <a:lstStyle/>
        <a:p>
          <a:endParaRPr lang="zh-TW" altLang="en-US"/>
        </a:p>
      </dgm:t>
    </dgm:pt>
    <dgm:pt modelId="{B4D13F53-8B35-45A7-9F7A-5B6A60C63233}" type="pres">
      <dgm:prSet presAssocID="{2823CDC3-04C0-48CC-BA18-206A8D175BA7}" presName="vert1" presStyleCnt="0"/>
      <dgm:spPr/>
    </dgm:pt>
    <dgm:pt modelId="{B4F50180-E33A-47A1-917F-916E8895EC7F}" type="pres">
      <dgm:prSet presAssocID="{FC1798F4-EC5E-4BD7-B1E2-8FCDDAAEEA85}" presName="thickLine" presStyleLbl="alignNode1" presStyleIdx="2" presStyleCnt="3"/>
      <dgm:spPr/>
    </dgm:pt>
    <dgm:pt modelId="{610C03CC-997D-433C-A50C-8EB13B245BF9}" type="pres">
      <dgm:prSet presAssocID="{FC1798F4-EC5E-4BD7-B1E2-8FCDDAAEEA85}" presName="horz1" presStyleCnt="0"/>
      <dgm:spPr/>
    </dgm:pt>
    <dgm:pt modelId="{4234B299-3D39-4F97-9A87-8038FD4911A5}" type="pres">
      <dgm:prSet presAssocID="{FC1798F4-EC5E-4BD7-B1E2-8FCDDAAEEA85}" presName="tx1" presStyleLbl="revTx" presStyleIdx="2" presStyleCnt="3"/>
      <dgm:spPr/>
      <dgm:t>
        <a:bodyPr/>
        <a:lstStyle/>
        <a:p>
          <a:endParaRPr lang="zh-TW" altLang="en-US"/>
        </a:p>
      </dgm:t>
    </dgm:pt>
    <dgm:pt modelId="{8B4F05FD-ABC4-480A-B0BA-C0A23801D4E0}" type="pres">
      <dgm:prSet presAssocID="{FC1798F4-EC5E-4BD7-B1E2-8FCDDAAEEA85}" presName="vert1" presStyleCnt="0"/>
      <dgm:spPr/>
    </dgm:pt>
  </dgm:ptLst>
  <dgm:cxnLst>
    <dgm:cxn modelId="{5CBFF1C4-3308-426D-97F5-1235492E804B}" srcId="{4B1AE147-F9E2-4599-AD97-9D7600CD0C35}" destId="{ACC4B67B-1FD8-4C03-9550-431F5C17E00B}" srcOrd="0" destOrd="0" parTransId="{DAD7B963-91A9-43BA-9224-F7A19BE91935}" sibTransId="{61CC4403-27BA-4DB3-BC7E-1A4EB639FDE0}"/>
    <dgm:cxn modelId="{31826C77-C080-4398-A8DE-AB3FC3DAE376}" srcId="{4B1AE147-F9E2-4599-AD97-9D7600CD0C35}" destId="{2823CDC3-04C0-48CC-BA18-206A8D175BA7}" srcOrd="1" destOrd="0" parTransId="{16E8DC52-2382-40E8-B6B5-E77A00495769}" sibTransId="{5853EA65-7995-492A-9E2A-B3B73D18AC61}"/>
    <dgm:cxn modelId="{1C9200EE-1226-4369-B18A-DA8826D6E6CA}" type="presOf" srcId="{ACC4B67B-1FD8-4C03-9550-431F5C17E00B}" destId="{75A8FE0C-F6EE-4F27-9F20-6E07D44775C9}" srcOrd="0" destOrd="0" presId="urn:microsoft.com/office/officeart/2008/layout/LinedList"/>
    <dgm:cxn modelId="{5AE7B011-8994-4500-80FB-149DE461B869}" type="presOf" srcId="{4B1AE147-F9E2-4599-AD97-9D7600CD0C35}" destId="{FDE9FBF8-4347-41BE-AD7A-F098614D9E5B}" srcOrd="0" destOrd="0" presId="urn:microsoft.com/office/officeart/2008/layout/LinedList"/>
    <dgm:cxn modelId="{BD2EB4A0-B8C0-4CD6-AE55-C88F7BFB68FF}" type="presOf" srcId="{2823CDC3-04C0-48CC-BA18-206A8D175BA7}" destId="{C593EC9B-3328-4178-893C-68FAB707ABA5}" srcOrd="0" destOrd="0" presId="urn:microsoft.com/office/officeart/2008/layout/LinedList"/>
    <dgm:cxn modelId="{D9B6BB10-9681-4744-A6CD-116147757217}" type="presOf" srcId="{FC1798F4-EC5E-4BD7-B1E2-8FCDDAAEEA85}" destId="{4234B299-3D39-4F97-9A87-8038FD4911A5}" srcOrd="0" destOrd="0" presId="urn:microsoft.com/office/officeart/2008/layout/LinedList"/>
    <dgm:cxn modelId="{1849CF78-EED9-4134-9F23-CEDFCBEF413A}" srcId="{4B1AE147-F9E2-4599-AD97-9D7600CD0C35}" destId="{FC1798F4-EC5E-4BD7-B1E2-8FCDDAAEEA85}" srcOrd="2" destOrd="0" parTransId="{7DDB3951-6BB5-48B0-98AD-C3326989C30B}" sibTransId="{B1B14261-5A7B-452C-B323-2387038AD34E}"/>
    <dgm:cxn modelId="{86BABCF3-9C90-41BB-8DB5-DF4DD7ADB332}" type="presParOf" srcId="{FDE9FBF8-4347-41BE-AD7A-F098614D9E5B}" destId="{46783E2E-1332-4015-B445-C650A8B76DFE}" srcOrd="0" destOrd="0" presId="urn:microsoft.com/office/officeart/2008/layout/LinedList"/>
    <dgm:cxn modelId="{F89B0ED5-A9DE-4A17-8555-71F5BD2DFB68}" type="presParOf" srcId="{FDE9FBF8-4347-41BE-AD7A-F098614D9E5B}" destId="{172F245F-2364-4581-BD99-C80340B7A385}" srcOrd="1" destOrd="0" presId="urn:microsoft.com/office/officeart/2008/layout/LinedList"/>
    <dgm:cxn modelId="{32F009CA-E43E-463D-9C17-6BB5E07651CB}" type="presParOf" srcId="{172F245F-2364-4581-BD99-C80340B7A385}" destId="{75A8FE0C-F6EE-4F27-9F20-6E07D44775C9}" srcOrd="0" destOrd="0" presId="urn:microsoft.com/office/officeart/2008/layout/LinedList"/>
    <dgm:cxn modelId="{F23BE88F-C3E5-4F79-B70E-A7ED710D724B}" type="presParOf" srcId="{172F245F-2364-4581-BD99-C80340B7A385}" destId="{48F684CD-1136-4FCE-B6D8-F051223D5807}" srcOrd="1" destOrd="0" presId="urn:microsoft.com/office/officeart/2008/layout/LinedList"/>
    <dgm:cxn modelId="{26360698-7661-45D7-886A-BDF5031ABD84}" type="presParOf" srcId="{FDE9FBF8-4347-41BE-AD7A-F098614D9E5B}" destId="{B7BE277D-7647-4BDB-9CA7-48F5AA35AAE3}" srcOrd="2" destOrd="0" presId="urn:microsoft.com/office/officeart/2008/layout/LinedList"/>
    <dgm:cxn modelId="{65D5F387-5907-4C6D-BA1C-E643EF9A1252}" type="presParOf" srcId="{FDE9FBF8-4347-41BE-AD7A-F098614D9E5B}" destId="{E236FACE-62BA-4C72-A6D1-A5A34CBEE0FA}" srcOrd="3" destOrd="0" presId="urn:microsoft.com/office/officeart/2008/layout/LinedList"/>
    <dgm:cxn modelId="{183C2C7F-4574-4AF1-9E8C-682481376153}" type="presParOf" srcId="{E236FACE-62BA-4C72-A6D1-A5A34CBEE0FA}" destId="{C593EC9B-3328-4178-893C-68FAB707ABA5}" srcOrd="0" destOrd="0" presId="urn:microsoft.com/office/officeart/2008/layout/LinedList"/>
    <dgm:cxn modelId="{0AF00611-58BF-4439-8732-3FFB416D2E50}" type="presParOf" srcId="{E236FACE-62BA-4C72-A6D1-A5A34CBEE0FA}" destId="{B4D13F53-8B35-45A7-9F7A-5B6A60C63233}" srcOrd="1" destOrd="0" presId="urn:microsoft.com/office/officeart/2008/layout/LinedList"/>
    <dgm:cxn modelId="{73ED33B4-1AC6-4374-BD74-A7BBBC047240}" type="presParOf" srcId="{FDE9FBF8-4347-41BE-AD7A-F098614D9E5B}" destId="{B4F50180-E33A-47A1-917F-916E8895EC7F}" srcOrd="4" destOrd="0" presId="urn:microsoft.com/office/officeart/2008/layout/LinedList"/>
    <dgm:cxn modelId="{29BA9F60-2CF6-49A1-A18A-3D2845C7D65D}" type="presParOf" srcId="{FDE9FBF8-4347-41BE-AD7A-F098614D9E5B}" destId="{610C03CC-997D-433C-A50C-8EB13B245BF9}" srcOrd="5" destOrd="0" presId="urn:microsoft.com/office/officeart/2008/layout/LinedList"/>
    <dgm:cxn modelId="{E51A87EE-CCCF-4F40-86FD-115291E700D7}" type="presParOf" srcId="{610C03CC-997D-433C-A50C-8EB13B245BF9}" destId="{4234B299-3D39-4F97-9A87-8038FD4911A5}" srcOrd="0" destOrd="0" presId="urn:microsoft.com/office/officeart/2008/layout/LinedList"/>
    <dgm:cxn modelId="{56CE21FE-2682-44C2-8EF1-7F9E9DDB5853}" type="presParOf" srcId="{610C03CC-997D-433C-A50C-8EB13B245BF9}" destId="{8B4F05FD-ABC4-480A-B0BA-C0A23801D4E0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A709B95-E018-4D89-9212-5145417F52CE}" type="doc">
      <dgm:prSet loTypeId="urn:microsoft.com/office/officeart/2008/layout/AlternatingPictureBlocks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CE7F34E4-266A-4156-B531-E579A83FF1EE}">
      <dgm:prSet phldrT="[文字]"/>
      <dgm:spPr/>
      <dgm:t>
        <a:bodyPr/>
        <a:lstStyle/>
        <a:p>
          <a:r>
            <a:rPr lang="zh-TW" altLang="en-US" b="1" dirty="0" smtClean="0">
              <a:latin typeface="Arial" panose="020B0604020202020204" pitchFamily="34" charset="0"/>
              <a:ea typeface="標楷體" panose="03000509000000000000" pitchFamily="65" charset="-120"/>
            </a:rPr>
            <a:t>成功是給能夠</a:t>
          </a:r>
          <a:r>
            <a:rPr lang="en-US" altLang="zh-TW" b="1" dirty="0" smtClean="0">
              <a:latin typeface="Arial" panose="020B0604020202020204" pitchFamily="34" charset="0"/>
              <a:ea typeface="標楷體" panose="03000509000000000000" pitchFamily="65" charset="-120"/>
            </a:rPr>
            <a:t/>
          </a:r>
          <a:br>
            <a:rPr lang="en-US" altLang="zh-TW" b="1" dirty="0" smtClean="0">
              <a:latin typeface="Arial" panose="020B0604020202020204" pitchFamily="34" charset="0"/>
              <a:ea typeface="標楷體" panose="03000509000000000000" pitchFamily="65" charset="-120"/>
            </a:rPr>
          </a:br>
          <a:r>
            <a:rPr lang="zh-TW" altLang="en-US" b="1" dirty="0" smtClean="0">
              <a:latin typeface="Arial" panose="020B0604020202020204" pitchFamily="34" charset="0"/>
              <a:ea typeface="標楷體" panose="03000509000000000000" pitchFamily="65" charset="-120"/>
            </a:rPr>
            <a:t>堅持到最後的人</a:t>
          </a:r>
          <a:endParaRPr lang="zh-TW" altLang="en-US" dirty="0"/>
        </a:p>
      </dgm:t>
    </dgm:pt>
    <dgm:pt modelId="{026FA9C9-1C5A-4061-8004-DF0E5FC5098A}" type="parTrans" cxnId="{B9B771E8-0509-40A6-B822-3637CB5954BE}">
      <dgm:prSet/>
      <dgm:spPr/>
      <dgm:t>
        <a:bodyPr/>
        <a:lstStyle/>
        <a:p>
          <a:endParaRPr lang="zh-TW" altLang="en-US">
            <a:solidFill>
              <a:srgbClr val="002060"/>
            </a:solidFill>
          </a:endParaRPr>
        </a:p>
      </dgm:t>
    </dgm:pt>
    <dgm:pt modelId="{5B925D1E-5388-40A5-B2B7-B9141A1265F1}" type="sibTrans" cxnId="{B9B771E8-0509-40A6-B822-3637CB5954BE}">
      <dgm:prSet/>
      <dgm:spPr/>
      <dgm:t>
        <a:bodyPr/>
        <a:lstStyle/>
        <a:p>
          <a:endParaRPr lang="zh-TW" altLang="en-US">
            <a:solidFill>
              <a:srgbClr val="002060"/>
            </a:solidFill>
          </a:endParaRPr>
        </a:p>
      </dgm:t>
    </dgm:pt>
    <dgm:pt modelId="{88B79A5B-435B-4D3E-854A-1809FE37FCB9}">
      <dgm:prSet phldrT="[文字]"/>
      <dgm:spPr/>
      <dgm:t>
        <a:bodyPr/>
        <a:lstStyle/>
        <a:p>
          <a:r>
            <a:rPr lang="zh-TW" altLang="en-US" b="1" dirty="0" smtClean="0"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rPr>
            <a:t>加強競爭力，</a:t>
          </a:r>
          <a:r>
            <a:rPr lang="en-US" altLang="zh-TW" b="1" dirty="0" smtClean="0"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rPr>
            <a:t/>
          </a:r>
          <a:br>
            <a:rPr lang="en-US" altLang="zh-TW" b="1" dirty="0" smtClean="0"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rPr>
          </a:br>
          <a:r>
            <a:rPr lang="zh-TW" altLang="en-US" b="1" dirty="0" smtClean="0"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rPr>
            <a:t>學習永遠不嫌晚</a:t>
          </a:r>
          <a:endParaRPr lang="zh-TW" altLang="en-US" dirty="0"/>
        </a:p>
      </dgm:t>
    </dgm:pt>
    <dgm:pt modelId="{B3B88B3A-D3A8-47F5-8E8E-3378078C628C}" type="parTrans" cxnId="{50C703E4-E8C3-465F-9088-C1A8C51DB3D3}">
      <dgm:prSet/>
      <dgm:spPr/>
      <dgm:t>
        <a:bodyPr/>
        <a:lstStyle/>
        <a:p>
          <a:endParaRPr lang="zh-TW" altLang="en-US">
            <a:solidFill>
              <a:srgbClr val="002060"/>
            </a:solidFill>
          </a:endParaRPr>
        </a:p>
      </dgm:t>
    </dgm:pt>
    <dgm:pt modelId="{50D2CF52-D562-4BD6-8060-E2E4C64DB700}" type="sibTrans" cxnId="{50C703E4-E8C3-465F-9088-C1A8C51DB3D3}">
      <dgm:prSet/>
      <dgm:spPr/>
      <dgm:t>
        <a:bodyPr/>
        <a:lstStyle/>
        <a:p>
          <a:endParaRPr lang="zh-TW" altLang="en-US">
            <a:solidFill>
              <a:srgbClr val="002060"/>
            </a:solidFill>
          </a:endParaRPr>
        </a:p>
      </dgm:t>
    </dgm:pt>
    <dgm:pt modelId="{84225478-8BAA-4D9E-A6D3-9E70863EC486}" type="pres">
      <dgm:prSet presAssocID="{AA709B95-E018-4D89-9212-5145417F52CE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5DE1C3B9-BEFA-4485-9D6E-6DEDCE8E1643}" type="pres">
      <dgm:prSet presAssocID="{CE7F34E4-266A-4156-B531-E579A83FF1EE}" presName="comp" presStyleCnt="0"/>
      <dgm:spPr/>
    </dgm:pt>
    <dgm:pt modelId="{C0D29C47-0708-4EE7-AA66-F4B0514003AF}" type="pres">
      <dgm:prSet presAssocID="{CE7F34E4-266A-4156-B531-E579A83FF1EE}" presName="rect2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7A42555-DAF9-432D-9147-7825D2B6CDAD}" type="pres">
      <dgm:prSet presAssocID="{CE7F34E4-266A-4156-B531-E579A83FF1EE}" presName="rect1" presStyleLbl="lnNode1" presStyleIdx="0" presStyleCnt="2"/>
      <dgm:spPr/>
    </dgm:pt>
    <dgm:pt modelId="{168B1FA2-0CF3-4F27-950B-A996A5E19A7C}" type="pres">
      <dgm:prSet presAssocID="{5B925D1E-5388-40A5-B2B7-B9141A1265F1}" presName="sibTrans" presStyleCnt="0"/>
      <dgm:spPr/>
    </dgm:pt>
    <dgm:pt modelId="{F94DB114-5398-426A-BA40-5B204FB00B31}" type="pres">
      <dgm:prSet presAssocID="{88B79A5B-435B-4D3E-854A-1809FE37FCB9}" presName="comp" presStyleCnt="0"/>
      <dgm:spPr/>
    </dgm:pt>
    <dgm:pt modelId="{C7146C32-6BC3-45B0-9816-602E5DFA15E2}" type="pres">
      <dgm:prSet presAssocID="{88B79A5B-435B-4D3E-854A-1809FE37FCB9}" presName="rect2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F20784BD-F365-49D9-8130-F243BB9A45C4}" type="pres">
      <dgm:prSet presAssocID="{88B79A5B-435B-4D3E-854A-1809FE37FCB9}" presName="rect1" presStyleLbl="lnNode1" presStyleIdx="1" presStyleCnt="2"/>
      <dgm:spPr/>
    </dgm:pt>
  </dgm:ptLst>
  <dgm:cxnLst>
    <dgm:cxn modelId="{FD59A299-2C52-4457-B6EC-A68FEA1D8B70}" type="presOf" srcId="{88B79A5B-435B-4D3E-854A-1809FE37FCB9}" destId="{C7146C32-6BC3-45B0-9816-602E5DFA15E2}" srcOrd="0" destOrd="0" presId="urn:microsoft.com/office/officeart/2008/layout/AlternatingPictureBlocks"/>
    <dgm:cxn modelId="{BB1D3243-0B1F-4C37-A833-92F2341EE343}" type="presOf" srcId="{CE7F34E4-266A-4156-B531-E579A83FF1EE}" destId="{C0D29C47-0708-4EE7-AA66-F4B0514003AF}" srcOrd="0" destOrd="0" presId="urn:microsoft.com/office/officeart/2008/layout/AlternatingPictureBlocks"/>
    <dgm:cxn modelId="{D4037499-F92A-4764-84E6-F97F9BED48A4}" type="presOf" srcId="{AA709B95-E018-4D89-9212-5145417F52CE}" destId="{84225478-8BAA-4D9E-A6D3-9E70863EC486}" srcOrd="0" destOrd="0" presId="urn:microsoft.com/office/officeart/2008/layout/AlternatingPictureBlocks"/>
    <dgm:cxn modelId="{B9B771E8-0509-40A6-B822-3637CB5954BE}" srcId="{AA709B95-E018-4D89-9212-5145417F52CE}" destId="{CE7F34E4-266A-4156-B531-E579A83FF1EE}" srcOrd="0" destOrd="0" parTransId="{026FA9C9-1C5A-4061-8004-DF0E5FC5098A}" sibTransId="{5B925D1E-5388-40A5-B2B7-B9141A1265F1}"/>
    <dgm:cxn modelId="{50C703E4-E8C3-465F-9088-C1A8C51DB3D3}" srcId="{AA709B95-E018-4D89-9212-5145417F52CE}" destId="{88B79A5B-435B-4D3E-854A-1809FE37FCB9}" srcOrd="1" destOrd="0" parTransId="{B3B88B3A-D3A8-47F5-8E8E-3378078C628C}" sibTransId="{50D2CF52-D562-4BD6-8060-E2E4C64DB700}"/>
    <dgm:cxn modelId="{50E69358-512B-47C6-B69B-46D2AC148AF3}" type="presParOf" srcId="{84225478-8BAA-4D9E-A6D3-9E70863EC486}" destId="{5DE1C3B9-BEFA-4485-9D6E-6DEDCE8E1643}" srcOrd="0" destOrd="0" presId="urn:microsoft.com/office/officeart/2008/layout/AlternatingPictureBlocks"/>
    <dgm:cxn modelId="{5E4B756B-807D-449D-B3E0-E5DB479BBB39}" type="presParOf" srcId="{5DE1C3B9-BEFA-4485-9D6E-6DEDCE8E1643}" destId="{C0D29C47-0708-4EE7-AA66-F4B0514003AF}" srcOrd="0" destOrd="0" presId="urn:microsoft.com/office/officeart/2008/layout/AlternatingPictureBlocks"/>
    <dgm:cxn modelId="{C47F25E7-492A-4743-8C8C-7308D0B120D3}" type="presParOf" srcId="{5DE1C3B9-BEFA-4485-9D6E-6DEDCE8E1643}" destId="{F7A42555-DAF9-432D-9147-7825D2B6CDAD}" srcOrd="1" destOrd="0" presId="urn:microsoft.com/office/officeart/2008/layout/AlternatingPictureBlocks"/>
    <dgm:cxn modelId="{E4E6921A-260D-4FCF-8200-D4E6AE9B08CF}" type="presParOf" srcId="{84225478-8BAA-4D9E-A6D3-9E70863EC486}" destId="{168B1FA2-0CF3-4F27-950B-A996A5E19A7C}" srcOrd="1" destOrd="0" presId="urn:microsoft.com/office/officeart/2008/layout/AlternatingPictureBlocks"/>
    <dgm:cxn modelId="{D8A1C2F8-3334-4643-8173-50779AC0F19F}" type="presParOf" srcId="{84225478-8BAA-4D9E-A6D3-9E70863EC486}" destId="{F94DB114-5398-426A-BA40-5B204FB00B31}" srcOrd="2" destOrd="0" presId="urn:microsoft.com/office/officeart/2008/layout/AlternatingPictureBlocks"/>
    <dgm:cxn modelId="{396F4F45-F58D-408C-AF81-40A95D804510}" type="presParOf" srcId="{F94DB114-5398-426A-BA40-5B204FB00B31}" destId="{C7146C32-6BC3-45B0-9816-602E5DFA15E2}" srcOrd="0" destOrd="0" presId="urn:microsoft.com/office/officeart/2008/layout/AlternatingPictureBlocks"/>
    <dgm:cxn modelId="{5AD8F773-12A7-46EA-8C65-52ED699CD610}" type="presParOf" srcId="{F94DB114-5398-426A-BA40-5B204FB00B31}" destId="{F20784BD-F365-49D9-8130-F243BB9A45C4}" srcOrd="1" destOrd="0" presId="urn:microsoft.com/office/officeart/2008/layout/AlternatingPictureBlock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9F2F5D1-B849-4B01-8FF4-5311ED9824EA}" type="doc">
      <dgm:prSet loTypeId="urn:microsoft.com/office/officeart/2005/8/layout/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zh-TW" altLang="en-US"/>
        </a:p>
      </dgm:t>
    </dgm:pt>
    <dgm:pt modelId="{E4A73522-0D66-4AC1-8899-1643BD2AA1E8}">
      <dgm:prSet phldrT="[文字]"/>
      <dgm:spPr/>
      <dgm:t>
        <a:bodyPr/>
        <a:lstStyle/>
        <a:p>
          <a:r>
            <a:rPr kumimoji="0" lang="en-US" altLang="zh-TW" b="1" dirty="0" smtClean="0">
              <a:latin typeface="Monotype Corsiva" panose="03010101010201010101" pitchFamily="66" charset="0"/>
            </a:rPr>
            <a:t>Hotel is made of  “stone” and “man”</a:t>
          </a:r>
          <a:endParaRPr lang="zh-TW" altLang="en-US" dirty="0"/>
        </a:p>
      </dgm:t>
    </dgm:pt>
    <dgm:pt modelId="{C831FAC3-5639-4E4D-8094-78A9E669ED16}" type="parTrans" cxnId="{2F66D7DF-C517-4A00-B468-B0F270E5F73A}">
      <dgm:prSet/>
      <dgm:spPr/>
      <dgm:t>
        <a:bodyPr/>
        <a:lstStyle/>
        <a:p>
          <a:endParaRPr lang="zh-TW" altLang="en-US"/>
        </a:p>
      </dgm:t>
    </dgm:pt>
    <dgm:pt modelId="{A41C84DA-B080-445A-93B0-3B98C5216D50}" type="sibTrans" cxnId="{2F66D7DF-C517-4A00-B468-B0F270E5F73A}">
      <dgm:prSet/>
      <dgm:spPr/>
      <dgm:t>
        <a:bodyPr/>
        <a:lstStyle/>
        <a:p>
          <a:endParaRPr lang="zh-TW" altLang="en-US"/>
        </a:p>
      </dgm:t>
    </dgm:pt>
    <dgm:pt modelId="{94F8C2F3-56CE-4700-98C2-28C73BE45FC8}">
      <dgm:prSet phldrT="[文字]"/>
      <dgm:spPr/>
      <dgm:t>
        <a:bodyPr/>
        <a:lstStyle/>
        <a:p>
          <a:r>
            <a:rPr kumimoji="0" lang="en-US" altLang="zh-TW" b="1" dirty="0" smtClean="0">
              <a:latin typeface="Monotype Corsiva" panose="03010101010201010101" pitchFamily="66" charset="0"/>
            </a:rPr>
            <a:t>Hotel is a “ Fun” Business</a:t>
          </a:r>
          <a:endParaRPr lang="zh-TW" altLang="en-US" dirty="0"/>
        </a:p>
      </dgm:t>
    </dgm:pt>
    <dgm:pt modelId="{562574A8-CAD7-4D90-A4EC-662B6F158002}" type="parTrans" cxnId="{173C72AB-7AB9-499D-8D14-B4092390C8F1}">
      <dgm:prSet/>
      <dgm:spPr/>
      <dgm:t>
        <a:bodyPr/>
        <a:lstStyle/>
        <a:p>
          <a:endParaRPr lang="zh-TW" altLang="en-US"/>
        </a:p>
      </dgm:t>
    </dgm:pt>
    <dgm:pt modelId="{F8E1D9AF-2337-456E-8461-D7491B39CCC7}" type="sibTrans" cxnId="{173C72AB-7AB9-499D-8D14-B4092390C8F1}">
      <dgm:prSet/>
      <dgm:spPr/>
      <dgm:t>
        <a:bodyPr/>
        <a:lstStyle/>
        <a:p>
          <a:endParaRPr lang="zh-TW" altLang="en-US"/>
        </a:p>
      </dgm:t>
    </dgm:pt>
    <dgm:pt modelId="{FE72CA3C-2289-409A-91CE-EA0FDB716449}" type="pres">
      <dgm:prSet presAssocID="{59F2F5D1-B849-4B01-8FF4-5311ED9824EA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11303C83-5768-44A9-9AEF-5409C47C1040}" type="pres">
      <dgm:prSet presAssocID="{E4A73522-0D66-4AC1-8899-1643BD2AA1E8}" presName="parentLin" presStyleCnt="0"/>
      <dgm:spPr/>
    </dgm:pt>
    <dgm:pt modelId="{2AF41445-D5B5-4192-BB6B-7A3F37BAD4C7}" type="pres">
      <dgm:prSet presAssocID="{E4A73522-0D66-4AC1-8899-1643BD2AA1E8}" presName="parentLeftMargin" presStyleLbl="node1" presStyleIdx="0" presStyleCnt="2"/>
      <dgm:spPr/>
      <dgm:t>
        <a:bodyPr/>
        <a:lstStyle/>
        <a:p>
          <a:endParaRPr lang="zh-TW" altLang="en-US"/>
        </a:p>
      </dgm:t>
    </dgm:pt>
    <dgm:pt modelId="{0C948683-86A8-4EFB-B5C6-872F91559A52}" type="pres">
      <dgm:prSet presAssocID="{E4A73522-0D66-4AC1-8899-1643BD2AA1E8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D849E7C9-E12B-462A-A56F-BD569FCA4635}" type="pres">
      <dgm:prSet presAssocID="{E4A73522-0D66-4AC1-8899-1643BD2AA1E8}" presName="negativeSpace" presStyleCnt="0"/>
      <dgm:spPr/>
    </dgm:pt>
    <dgm:pt modelId="{518952CB-6A2F-41EE-970C-995A2458FD40}" type="pres">
      <dgm:prSet presAssocID="{E4A73522-0D66-4AC1-8899-1643BD2AA1E8}" presName="childText" presStyleLbl="conFgAcc1" presStyleIdx="0" presStyleCnt="2">
        <dgm:presLayoutVars>
          <dgm:bulletEnabled val="1"/>
        </dgm:presLayoutVars>
      </dgm:prSet>
      <dgm:spPr/>
    </dgm:pt>
    <dgm:pt modelId="{C6211BD9-CD10-4434-931C-25436A6AD21F}" type="pres">
      <dgm:prSet presAssocID="{A41C84DA-B080-445A-93B0-3B98C5216D50}" presName="spaceBetweenRectangles" presStyleCnt="0"/>
      <dgm:spPr/>
    </dgm:pt>
    <dgm:pt modelId="{C8A1E3B9-76D5-42AD-9198-170FC730539F}" type="pres">
      <dgm:prSet presAssocID="{94F8C2F3-56CE-4700-98C2-28C73BE45FC8}" presName="parentLin" presStyleCnt="0"/>
      <dgm:spPr/>
    </dgm:pt>
    <dgm:pt modelId="{0E902057-AAB0-4F73-89F4-399DD5E2588C}" type="pres">
      <dgm:prSet presAssocID="{94F8C2F3-56CE-4700-98C2-28C73BE45FC8}" presName="parentLeftMargin" presStyleLbl="node1" presStyleIdx="0" presStyleCnt="2"/>
      <dgm:spPr/>
      <dgm:t>
        <a:bodyPr/>
        <a:lstStyle/>
        <a:p>
          <a:endParaRPr lang="zh-TW" altLang="en-US"/>
        </a:p>
      </dgm:t>
    </dgm:pt>
    <dgm:pt modelId="{2FDC6374-54DF-4A9C-AE5D-DD7B14E8FFCB}" type="pres">
      <dgm:prSet presAssocID="{94F8C2F3-56CE-4700-98C2-28C73BE45FC8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0B19EC53-9151-4AD1-8B9A-5AE45D2E9CCB}" type="pres">
      <dgm:prSet presAssocID="{94F8C2F3-56CE-4700-98C2-28C73BE45FC8}" presName="negativeSpace" presStyleCnt="0"/>
      <dgm:spPr/>
    </dgm:pt>
    <dgm:pt modelId="{624F9972-EA9D-4E55-AD07-E72E171543C1}" type="pres">
      <dgm:prSet presAssocID="{94F8C2F3-56CE-4700-98C2-28C73BE45FC8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E7BE26BE-98AF-4FA7-BEF9-1CF314EEC94B}" type="presOf" srcId="{59F2F5D1-B849-4B01-8FF4-5311ED9824EA}" destId="{FE72CA3C-2289-409A-91CE-EA0FDB716449}" srcOrd="0" destOrd="0" presId="urn:microsoft.com/office/officeart/2005/8/layout/list1"/>
    <dgm:cxn modelId="{136E28B5-C384-4F27-833C-4B1E193D8F42}" type="presOf" srcId="{E4A73522-0D66-4AC1-8899-1643BD2AA1E8}" destId="{2AF41445-D5B5-4192-BB6B-7A3F37BAD4C7}" srcOrd="0" destOrd="0" presId="urn:microsoft.com/office/officeart/2005/8/layout/list1"/>
    <dgm:cxn modelId="{99B71FD7-46AB-4C89-9526-0C5EB542A0A8}" type="presOf" srcId="{E4A73522-0D66-4AC1-8899-1643BD2AA1E8}" destId="{0C948683-86A8-4EFB-B5C6-872F91559A52}" srcOrd="1" destOrd="0" presId="urn:microsoft.com/office/officeart/2005/8/layout/list1"/>
    <dgm:cxn modelId="{173C72AB-7AB9-499D-8D14-B4092390C8F1}" srcId="{59F2F5D1-B849-4B01-8FF4-5311ED9824EA}" destId="{94F8C2F3-56CE-4700-98C2-28C73BE45FC8}" srcOrd="1" destOrd="0" parTransId="{562574A8-CAD7-4D90-A4EC-662B6F158002}" sibTransId="{F8E1D9AF-2337-456E-8461-D7491B39CCC7}"/>
    <dgm:cxn modelId="{3E51DEA2-95DD-4A5D-BFD7-4B007C12D17C}" type="presOf" srcId="{94F8C2F3-56CE-4700-98C2-28C73BE45FC8}" destId="{0E902057-AAB0-4F73-89F4-399DD5E2588C}" srcOrd="0" destOrd="0" presId="urn:microsoft.com/office/officeart/2005/8/layout/list1"/>
    <dgm:cxn modelId="{CBC7BE04-D83D-46AE-AC8A-BD97D99EEEF9}" type="presOf" srcId="{94F8C2F3-56CE-4700-98C2-28C73BE45FC8}" destId="{2FDC6374-54DF-4A9C-AE5D-DD7B14E8FFCB}" srcOrd="1" destOrd="0" presId="urn:microsoft.com/office/officeart/2005/8/layout/list1"/>
    <dgm:cxn modelId="{2F66D7DF-C517-4A00-B468-B0F270E5F73A}" srcId="{59F2F5D1-B849-4B01-8FF4-5311ED9824EA}" destId="{E4A73522-0D66-4AC1-8899-1643BD2AA1E8}" srcOrd="0" destOrd="0" parTransId="{C831FAC3-5639-4E4D-8094-78A9E669ED16}" sibTransId="{A41C84DA-B080-445A-93B0-3B98C5216D50}"/>
    <dgm:cxn modelId="{8A16C58C-FE66-40D3-8E68-5397FDEDC457}" type="presParOf" srcId="{FE72CA3C-2289-409A-91CE-EA0FDB716449}" destId="{11303C83-5768-44A9-9AEF-5409C47C1040}" srcOrd="0" destOrd="0" presId="urn:microsoft.com/office/officeart/2005/8/layout/list1"/>
    <dgm:cxn modelId="{92D0CFF4-C820-466A-9E01-DCB8C0AEB3A3}" type="presParOf" srcId="{11303C83-5768-44A9-9AEF-5409C47C1040}" destId="{2AF41445-D5B5-4192-BB6B-7A3F37BAD4C7}" srcOrd="0" destOrd="0" presId="urn:microsoft.com/office/officeart/2005/8/layout/list1"/>
    <dgm:cxn modelId="{EA9F5060-72BD-4B20-9A32-B99607036BF8}" type="presParOf" srcId="{11303C83-5768-44A9-9AEF-5409C47C1040}" destId="{0C948683-86A8-4EFB-B5C6-872F91559A52}" srcOrd="1" destOrd="0" presId="urn:microsoft.com/office/officeart/2005/8/layout/list1"/>
    <dgm:cxn modelId="{C3610AC9-1709-4C16-AC27-4BAD8C8E5988}" type="presParOf" srcId="{FE72CA3C-2289-409A-91CE-EA0FDB716449}" destId="{D849E7C9-E12B-462A-A56F-BD569FCA4635}" srcOrd="1" destOrd="0" presId="urn:microsoft.com/office/officeart/2005/8/layout/list1"/>
    <dgm:cxn modelId="{F90DBD8E-85B8-425F-9C93-4E64506285E5}" type="presParOf" srcId="{FE72CA3C-2289-409A-91CE-EA0FDB716449}" destId="{518952CB-6A2F-41EE-970C-995A2458FD40}" srcOrd="2" destOrd="0" presId="urn:microsoft.com/office/officeart/2005/8/layout/list1"/>
    <dgm:cxn modelId="{9523EE83-EC55-43B3-955F-066E90F3A29D}" type="presParOf" srcId="{FE72CA3C-2289-409A-91CE-EA0FDB716449}" destId="{C6211BD9-CD10-4434-931C-25436A6AD21F}" srcOrd="3" destOrd="0" presId="urn:microsoft.com/office/officeart/2005/8/layout/list1"/>
    <dgm:cxn modelId="{93C56841-2B2B-49D8-AF63-F7D10DFDE437}" type="presParOf" srcId="{FE72CA3C-2289-409A-91CE-EA0FDB716449}" destId="{C8A1E3B9-76D5-42AD-9198-170FC730539F}" srcOrd="4" destOrd="0" presId="urn:microsoft.com/office/officeart/2005/8/layout/list1"/>
    <dgm:cxn modelId="{DBF4AC01-D88E-4075-9298-07FF5620ABE4}" type="presParOf" srcId="{C8A1E3B9-76D5-42AD-9198-170FC730539F}" destId="{0E902057-AAB0-4F73-89F4-399DD5E2588C}" srcOrd="0" destOrd="0" presId="urn:microsoft.com/office/officeart/2005/8/layout/list1"/>
    <dgm:cxn modelId="{42F0D491-7708-41D0-8A40-72EFBA7FFBB7}" type="presParOf" srcId="{C8A1E3B9-76D5-42AD-9198-170FC730539F}" destId="{2FDC6374-54DF-4A9C-AE5D-DD7B14E8FFCB}" srcOrd="1" destOrd="0" presId="urn:microsoft.com/office/officeart/2005/8/layout/list1"/>
    <dgm:cxn modelId="{C431D10D-408E-4B98-A1CC-C1724DFC2F2F}" type="presParOf" srcId="{FE72CA3C-2289-409A-91CE-EA0FDB716449}" destId="{0B19EC53-9151-4AD1-8B9A-5AE45D2E9CCB}" srcOrd="5" destOrd="0" presId="urn:microsoft.com/office/officeart/2005/8/layout/list1"/>
    <dgm:cxn modelId="{E4FEF540-6BF6-4115-B781-9BF547E7A6AD}" type="presParOf" srcId="{FE72CA3C-2289-409A-91CE-EA0FDB716449}" destId="{624F9972-EA9D-4E55-AD07-E72E171543C1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E261EA7-4E9D-4821-9C0B-54C4D25F3D50}" type="doc">
      <dgm:prSet loTypeId="urn:microsoft.com/office/officeart/2005/8/layout/arrow3" loCatId="relationship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zh-TW" altLang="en-US"/>
        </a:p>
      </dgm:t>
    </dgm:pt>
    <dgm:pt modelId="{BBF88E8D-3531-4C19-9629-955789AAF088}">
      <dgm:prSet phldrT="[文字]" custT="1"/>
      <dgm:spPr/>
      <dgm:t>
        <a:bodyPr/>
        <a:lstStyle/>
        <a:p>
          <a:pPr algn="ctr"/>
          <a:r>
            <a:rPr lang="zh-TW" altLang="en-US" sz="4000" b="1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你無法</a:t>
          </a:r>
          <a:endParaRPr lang="en-US" altLang="zh-TW" sz="4000" b="1" smtClean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algn="ctr"/>
          <a:r>
            <a:rPr lang="zh-TW" altLang="en-US" sz="4000" b="1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改變過去</a:t>
          </a:r>
          <a:endParaRPr lang="zh-TW" altLang="en-US" sz="4000" b="1" dirty="0">
            <a:solidFill>
              <a:srgbClr val="002060"/>
            </a:solidFill>
          </a:endParaRPr>
        </a:p>
      </dgm:t>
    </dgm:pt>
    <dgm:pt modelId="{12BCE1FA-1032-492E-8DF7-3B27CB72D5B0}" type="parTrans" cxnId="{043B2F2E-7502-4F70-B942-2CF41947EC0B}">
      <dgm:prSet/>
      <dgm:spPr/>
      <dgm:t>
        <a:bodyPr/>
        <a:lstStyle/>
        <a:p>
          <a:pPr algn="ctr"/>
          <a:endParaRPr lang="zh-TW" altLang="en-US" sz="4000" b="1">
            <a:solidFill>
              <a:srgbClr val="002060"/>
            </a:solidFill>
          </a:endParaRPr>
        </a:p>
      </dgm:t>
    </dgm:pt>
    <dgm:pt modelId="{D3262E58-39D4-4534-8DA1-C205A6DECBF0}" type="sibTrans" cxnId="{043B2F2E-7502-4F70-B942-2CF41947EC0B}">
      <dgm:prSet/>
      <dgm:spPr/>
      <dgm:t>
        <a:bodyPr/>
        <a:lstStyle/>
        <a:p>
          <a:pPr algn="ctr"/>
          <a:endParaRPr lang="zh-TW" altLang="en-US" sz="4000" b="1">
            <a:solidFill>
              <a:srgbClr val="002060"/>
            </a:solidFill>
          </a:endParaRPr>
        </a:p>
      </dgm:t>
    </dgm:pt>
    <dgm:pt modelId="{BD2AF782-3A6F-4450-A855-E070ABF66A90}">
      <dgm:prSet custT="1"/>
      <dgm:spPr/>
      <dgm:t>
        <a:bodyPr/>
        <a:lstStyle/>
        <a:p>
          <a:pPr algn="ctr"/>
          <a:r>
            <a:rPr lang="zh-TW" altLang="en-US" sz="4000" b="1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但是你可以</a:t>
          </a:r>
          <a:endParaRPr lang="en-US" altLang="zh-TW" sz="4000" b="1" dirty="0" smtClean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algn="ctr"/>
          <a:r>
            <a:rPr lang="zh-TW" altLang="en-US" sz="4000" b="1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決定未來！</a:t>
          </a:r>
          <a:endParaRPr lang="zh-TW" altLang="en-US" sz="4000" b="1" dirty="0">
            <a:solidFill>
              <a:srgbClr val="002060"/>
            </a:solidFill>
          </a:endParaRPr>
        </a:p>
      </dgm:t>
    </dgm:pt>
    <dgm:pt modelId="{18DFE85A-A8BE-4B2F-98E1-0B875029F260}" type="parTrans" cxnId="{2D19AEE7-77B0-4DA4-94E9-074B7D1D09B3}">
      <dgm:prSet/>
      <dgm:spPr/>
      <dgm:t>
        <a:bodyPr/>
        <a:lstStyle/>
        <a:p>
          <a:pPr algn="ctr"/>
          <a:endParaRPr lang="zh-TW" altLang="en-US" sz="4000" b="1">
            <a:solidFill>
              <a:srgbClr val="002060"/>
            </a:solidFill>
          </a:endParaRPr>
        </a:p>
      </dgm:t>
    </dgm:pt>
    <dgm:pt modelId="{F49C5FF8-CBF5-4FAF-B66A-CDEBE487B26C}" type="sibTrans" cxnId="{2D19AEE7-77B0-4DA4-94E9-074B7D1D09B3}">
      <dgm:prSet/>
      <dgm:spPr/>
      <dgm:t>
        <a:bodyPr/>
        <a:lstStyle/>
        <a:p>
          <a:pPr algn="ctr"/>
          <a:endParaRPr lang="zh-TW" altLang="en-US" sz="4000" b="1">
            <a:solidFill>
              <a:srgbClr val="002060"/>
            </a:solidFill>
          </a:endParaRPr>
        </a:p>
      </dgm:t>
    </dgm:pt>
    <dgm:pt modelId="{DFA7A6A1-2ACB-42A2-B372-EF430AB5EEB7}" type="pres">
      <dgm:prSet presAssocID="{4E261EA7-4E9D-4821-9C0B-54C4D25F3D50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zh-TW" altLang="en-US"/>
        </a:p>
      </dgm:t>
    </dgm:pt>
    <dgm:pt modelId="{75BEE1DF-96DC-47EA-AB87-D88859FFDF28}" type="pres">
      <dgm:prSet presAssocID="{4E261EA7-4E9D-4821-9C0B-54C4D25F3D50}" presName="divider" presStyleLbl="fgShp" presStyleIdx="0" presStyleCnt="1"/>
      <dgm:spPr/>
    </dgm:pt>
    <dgm:pt modelId="{C36F0C2E-FA27-4CC7-BAD0-F3E819BDCDC1}" type="pres">
      <dgm:prSet presAssocID="{BBF88E8D-3531-4C19-9629-955789AAF088}" presName="downArrow" presStyleLbl="node1" presStyleIdx="0" presStyleCnt="2"/>
      <dgm:spPr/>
    </dgm:pt>
    <dgm:pt modelId="{64CCD55E-2160-492B-956A-70F32D507D2B}" type="pres">
      <dgm:prSet presAssocID="{BBF88E8D-3531-4C19-9629-955789AAF088}" presName="downArrowText" presStyleLbl="revTx" presStyleIdx="0" presStyleCnt="2" custScaleX="125312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  <dgm:pt modelId="{90733A08-2956-43A5-91A2-2FE88A3352EF}" type="pres">
      <dgm:prSet presAssocID="{BD2AF782-3A6F-4450-A855-E070ABF66A90}" presName="upArrow" presStyleLbl="node1" presStyleIdx="1" presStyleCnt="2"/>
      <dgm:spPr/>
    </dgm:pt>
    <dgm:pt modelId="{39C8B88F-C981-4F5E-954C-B4800BC05897}" type="pres">
      <dgm:prSet presAssocID="{BD2AF782-3A6F-4450-A855-E070ABF66A90}" presName="upArrowText" presStyleLbl="revTx" presStyleIdx="1" presStyleCnt="2" custScaleX="150309">
        <dgm:presLayoutVars>
          <dgm:bulletEnabled val="1"/>
        </dgm:presLayoutVars>
      </dgm:prSet>
      <dgm:spPr/>
      <dgm:t>
        <a:bodyPr/>
        <a:lstStyle/>
        <a:p>
          <a:endParaRPr lang="zh-TW" altLang="en-US"/>
        </a:p>
      </dgm:t>
    </dgm:pt>
  </dgm:ptLst>
  <dgm:cxnLst>
    <dgm:cxn modelId="{2D19AEE7-77B0-4DA4-94E9-074B7D1D09B3}" srcId="{4E261EA7-4E9D-4821-9C0B-54C4D25F3D50}" destId="{BD2AF782-3A6F-4450-A855-E070ABF66A90}" srcOrd="1" destOrd="0" parTransId="{18DFE85A-A8BE-4B2F-98E1-0B875029F260}" sibTransId="{F49C5FF8-CBF5-4FAF-B66A-CDEBE487B26C}"/>
    <dgm:cxn modelId="{4F1D376A-DD7D-4645-99E2-698AA4F0A297}" type="presOf" srcId="{BD2AF782-3A6F-4450-A855-E070ABF66A90}" destId="{39C8B88F-C981-4F5E-954C-B4800BC05897}" srcOrd="0" destOrd="0" presId="urn:microsoft.com/office/officeart/2005/8/layout/arrow3"/>
    <dgm:cxn modelId="{F1AD2EE9-C389-4425-B05C-48A5F8E32A4E}" type="presOf" srcId="{BBF88E8D-3531-4C19-9629-955789AAF088}" destId="{64CCD55E-2160-492B-956A-70F32D507D2B}" srcOrd="0" destOrd="0" presId="urn:microsoft.com/office/officeart/2005/8/layout/arrow3"/>
    <dgm:cxn modelId="{00DF969C-B4FC-402F-AE82-E84D835E4163}" type="presOf" srcId="{4E261EA7-4E9D-4821-9C0B-54C4D25F3D50}" destId="{DFA7A6A1-2ACB-42A2-B372-EF430AB5EEB7}" srcOrd="0" destOrd="0" presId="urn:microsoft.com/office/officeart/2005/8/layout/arrow3"/>
    <dgm:cxn modelId="{043B2F2E-7502-4F70-B942-2CF41947EC0B}" srcId="{4E261EA7-4E9D-4821-9C0B-54C4D25F3D50}" destId="{BBF88E8D-3531-4C19-9629-955789AAF088}" srcOrd="0" destOrd="0" parTransId="{12BCE1FA-1032-492E-8DF7-3B27CB72D5B0}" sibTransId="{D3262E58-39D4-4534-8DA1-C205A6DECBF0}"/>
    <dgm:cxn modelId="{6DE1FA68-3954-4DE8-8E1B-E682B195E0C9}" type="presParOf" srcId="{DFA7A6A1-2ACB-42A2-B372-EF430AB5EEB7}" destId="{75BEE1DF-96DC-47EA-AB87-D88859FFDF28}" srcOrd="0" destOrd="0" presId="urn:microsoft.com/office/officeart/2005/8/layout/arrow3"/>
    <dgm:cxn modelId="{457ABB42-8684-479D-9E8E-A1516593865B}" type="presParOf" srcId="{DFA7A6A1-2ACB-42A2-B372-EF430AB5EEB7}" destId="{C36F0C2E-FA27-4CC7-BAD0-F3E819BDCDC1}" srcOrd="1" destOrd="0" presId="urn:microsoft.com/office/officeart/2005/8/layout/arrow3"/>
    <dgm:cxn modelId="{303E65E8-26D4-4A6A-9782-C638CF23B06B}" type="presParOf" srcId="{DFA7A6A1-2ACB-42A2-B372-EF430AB5EEB7}" destId="{64CCD55E-2160-492B-956A-70F32D507D2B}" srcOrd="2" destOrd="0" presId="urn:microsoft.com/office/officeart/2005/8/layout/arrow3"/>
    <dgm:cxn modelId="{CED863A2-1564-4D50-BC73-53C8DF49470A}" type="presParOf" srcId="{DFA7A6A1-2ACB-42A2-B372-EF430AB5EEB7}" destId="{90733A08-2956-43A5-91A2-2FE88A3352EF}" srcOrd="3" destOrd="0" presId="urn:microsoft.com/office/officeart/2005/8/layout/arrow3"/>
    <dgm:cxn modelId="{BB305D58-48C5-4CDB-823F-9D8023302B1A}" type="presParOf" srcId="{DFA7A6A1-2ACB-42A2-B372-EF430AB5EEB7}" destId="{39C8B88F-C981-4F5E-954C-B4800BC05897}" srcOrd="4" destOrd="0" presId="urn:microsoft.com/office/officeart/2005/8/layout/arrow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EEF1211-E536-44D2-A7EA-0CBFB645E80B}">
      <dsp:nvSpPr>
        <dsp:cNvPr id="0" name=""/>
        <dsp:cNvSpPr/>
      </dsp:nvSpPr>
      <dsp:spPr>
        <a:xfrm>
          <a:off x="3243" y="0"/>
          <a:ext cx="3120112" cy="309634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亞廚組</a:t>
          </a:r>
          <a:r>
            <a:rPr lang="en-US" altLang="zh-TW" sz="3200" b="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/>
          </a:r>
          <a:br>
            <a:rPr lang="en-US" altLang="zh-TW" sz="3200" b="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</a:br>
          <a:r>
            <a:rPr lang="zh-TW" altLang="en-US" sz="3200" b="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西廚組</a:t>
          </a:r>
          <a:endParaRPr lang="zh-TW" altLang="en-US" sz="3200" b="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243" y="0"/>
        <a:ext cx="3120112" cy="928903"/>
      </dsp:txXfrm>
    </dsp:sp>
    <dsp:sp modelId="{30F69386-3EAE-4A96-B6D9-8386DEDF9479}">
      <dsp:nvSpPr>
        <dsp:cNvPr id="0" name=""/>
        <dsp:cNvSpPr/>
      </dsp:nvSpPr>
      <dsp:spPr>
        <a:xfrm>
          <a:off x="315254" y="929810"/>
          <a:ext cx="2496089" cy="93359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76200" rIns="1016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b="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餐廳內場</a:t>
          </a:r>
          <a:endParaRPr lang="zh-TW" altLang="en-US" sz="4000" b="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42598" y="957154"/>
        <a:ext cx="2441401" cy="878902"/>
      </dsp:txXfrm>
    </dsp:sp>
    <dsp:sp modelId="{2B76A7C0-57BB-437E-9879-E241FD8924D9}">
      <dsp:nvSpPr>
        <dsp:cNvPr id="0" name=""/>
        <dsp:cNvSpPr/>
      </dsp:nvSpPr>
      <dsp:spPr>
        <a:xfrm>
          <a:off x="315254" y="2007029"/>
          <a:ext cx="2496089" cy="93359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0" tIns="76200" rIns="101600" bIns="762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b="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餐廳外場</a:t>
          </a:r>
          <a:endParaRPr lang="zh-TW" altLang="en-US" sz="4000" b="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42598" y="2034373"/>
        <a:ext cx="2441401" cy="878902"/>
      </dsp:txXfrm>
    </dsp:sp>
    <dsp:sp modelId="{694AC9B0-BFEC-466B-953D-FEEDCE599241}">
      <dsp:nvSpPr>
        <dsp:cNvPr id="0" name=""/>
        <dsp:cNvSpPr/>
      </dsp:nvSpPr>
      <dsp:spPr>
        <a:xfrm>
          <a:off x="3360607" y="0"/>
          <a:ext cx="3120112" cy="3096344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200" b="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餐旅服務組</a:t>
          </a:r>
          <a:endParaRPr lang="zh-TW" altLang="en-US" sz="3200" b="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360607" y="0"/>
        <a:ext cx="3120112" cy="928903"/>
      </dsp:txXfrm>
    </dsp:sp>
    <dsp:sp modelId="{921727B3-0BE5-40F4-A127-61FCA8181893}">
      <dsp:nvSpPr>
        <dsp:cNvPr id="0" name=""/>
        <dsp:cNvSpPr/>
      </dsp:nvSpPr>
      <dsp:spPr>
        <a:xfrm>
          <a:off x="3669375" y="929167"/>
          <a:ext cx="2496089" cy="6083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68580" rIns="9144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旅館客務</a:t>
          </a:r>
          <a:endParaRPr lang="zh-TW" altLang="en-US" sz="3600" b="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687192" y="946984"/>
        <a:ext cx="2460455" cy="572673"/>
      </dsp:txXfrm>
    </dsp:sp>
    <dsp:sp modelId="{995F5FD7-FDD8-42C3-93F5-F8150A5F302E}">
      <dsp:nvSpPr>
        <dsp:cNvPr id="0" name=""/>
        <dsp:cNvSpPr/>
      </dsp:nvSpPr>
      <dsp:spPr>
        <a:xfrm>
          <a:off x="3669375" y="1631061"/>
          <a:ext cx="2496089" cy="6083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68580" rIns="9144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旅館房務</a:t>
          </a:r>
          <a:endParaRPr lang="zh-TW" altLang="en-US" sz="3600" b="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687192" y="1648878"/>
        <a:ext cx="2460455" cy="572673"/>
      </dsp:txXfrm>
    </dsp:sp>
    <dsp:sp modelId="{B468A534-50A7-49BC-81FE-8517BA307081}">
      <dsp:nvSpPr>
        <dsp:cNvPr id="0" name=""/>
        <dsp:cNvSpPr/>
      </dsp:nvSpPr>
      <dsp:spPr>
        <a:xfrm>
          <a:off x="3669375" y="2332954"/>
          <a:ext cx="2496089" cy="60830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68580" rIns="91440" bIns="6858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3600" b="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餐廳外場</a:t>
          </a:r>
          <a:endParaRPr lang="zh-TW" altLang="en-US" sz="3600" b="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3687192" y="2350771"/>
        <a:ext cx="2460455" cy="57267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6783E2E-1332-4015-B445-C650A8B76DFE}">
      <dsp:nvSpPr>
        <dsp:cNvPr id="0" name=""/>
        <dsp:cNvSpPr/>
      </dsp:nvSpPr>
      <dsp:spPr>
        <a:xfrm>
          <a:off x="0" y="1418"/>
          <a:ext cx="6552728" cy="0"/>
        </a:xfrm>
        <a:prstGeom prst="lin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A8FE0C-F6EE-4F27-9F20-6E07D44775C9}">
      <dsp:nvSpPr>
        <dsp:cNvPr id="0" name=""/>
        <dsp:cNvSpPr/>
      </dsp:nvSpPr>
      <dsp:spPr>
        <a:xfrm>
          <a:off x="0" y="1418"/>
          <a:ext cx="6546328" cy="16196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630238" lvl="0" indent="-630238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b="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sz="2600" b="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一</a:t>
          </a:r>
          <a:r>
            <a:rPr lang="en-US" sz="2600" b="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r>
            <a:rPr lang="zh-TW" sz="2600" b="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第一階段公告實習機構及職位為</a:t>
          </a:r>
          <a:r>
            <a:rPr lang="zh-TW" altLang="en-US" sz="2600" b="0" kern="12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國際</a:t>
          </a:r>
          <a:r>
            <a:rPr lang="zh-TW" sz="2600" b="0" kern="12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觀光旅館</a:t>
          </a:r>
          <a:r>
            <a:rPr lang="en-US" altLang="zh-TW" sz="2600" b="0" kern="12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 </a:t>
          </a:r>
          <a:r>
            <a:rPr lang="zh-TW" sz="2600" b="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、</a:t>
          </a:r>
          <a:r>
            <a:rPr lang="zh-TW" sz="2600" b="0" kern="12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四星級以上</a:t>
          </a:r>
          <a:r>
            <a:rPr lang="zh-TW" sz="2600" b="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飯店</a:t>
          </a:r>
          <a:r>
            <a:rPr lang="zh-TW" altLang="en-US" sz="2600" b="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、曾獲國際</a:t>
          </a:r>
          <a:r>
            <a:rPr lang="zh-TW" sz="2600" b="0" kern="12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認證</a:t>
          </a:r>
          <a:r>
            <a:rPr lang="zh-TW" altLang="en-US" sz="2600" b="0" kern="12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等優質</a:t>
          </a:r>
          <a:r>
            <a:rPr lang="zh-TW" sz="2600" b="0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餐廳</a:t>
          </a:r>
          <a:r>
            <a:rPr lang="zh-TW" altLang="en-US" sz="2600" b="0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及單一品牌</a:t>
          </a:r>
          <a:r>
            <a:rPr lang="zh-TW" altLang="en-US" sz="2600" b="0" kern="12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連鎖</a:t>
          </a:r>
          <a:r>
            <a:rPr lang="en-US" altLang="zh-TW" sz="2600" b="0" kern="12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10</a:t>
          </a:r>
          <a:r>
            <a:rPr lang="zh-TW" altLang="en-US" sz="2600" b="0" kern="1200" dirty="0" smtClean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間以上</a:t>
          </a:r>
          <a:r>
            <a:rPr lang="zh-TW" altLang="en-US" sz="2600" b="0" kern="1200" dirty="0" smtClean="0">
              <a:solidFill>
                <a:schemeClr val="tx1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之餐廳</a:t>
          </a:r>
          <a:r>
            <a:rPr lang="zh-TW" sz="2600" b="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。</a:t>
          </a:r>
          <a:endParaRPr lang="zh-TW" altLang="en-US" sz="2600" b="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0" y="1418"/>
        <a:ext cx="6546328" cy="1619691"/>
      </dsp:txXfrm>
    </dsp:sp>
    <dsp:sp modelId="{B7BE277D-7647-4BDB-9CA7-48F5AA35AAE3}">
      <dsp:nvSpPr>
        <dsp:cNvPr id="0" name=""/>
        <dsp:cNvSpPr/>
      </dsp:nvSpPr>
      <dsp:spPr>
        <a:xfrm>
          <a:off x="0" y="1621110"/>
          <a:ext cx="6552728" cy="0"/>
        </a:xfrm>
        <a:prstGeom prst="line">
          <a:avLst/>
        </a:prstGeom>
        <a:solidFill>
          <a:schemeClr val="accent2">
            <a:hueOff val="2340759"/>
            <a:satOff val="-2919"/>
            <a:lumOff val="686"/>
            <a:alphaOff val="0"/>
          </a:schemeClr>
        </a:solidFill>
        <a:ln w="25400" cap="flat" cmpd="sng" algn="ctr">
          <a:solidFill>
            <a:schemeClr val="accent2">
              <a:hueOff val="2340759"/>
              <a:satOff val="-2919"/>
              <a:lumOff val="686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593EC9B-3328-4178-893C-68FAB707ABA5}">
      <dsp:nvSpPr>
        <dsp:cNvPr id="0" name=""/>
        <dsp:cNvSpPr/>
      </dsp:nvSpPr>
      <dsp:spPr>
        <a:xfrm>
          <a:off x="0" y="1621110"/>
          <a:ext cx="6552728" cy="48918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600" b="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ar-SA" sz="2600" b="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二</a:t>
          </a:r>
          <a:r>
            <a:rPr lang="en-US" sz="2600" b="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r>
            <a:rPr lang="ar-SA" sz="2600" b="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學生選填志願後即安排面試</a:t>
          </a:r>
          <a:r>
            <a:rPr lang="zh-TW" sz="2600" b="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。</a:t>
          </a:r>
          <a:endParaRPr lang="zh-TW" sz="2600" b="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0" y="1621110"/>
        <a:ext cx="6552728" cy="489189"/>
      </dsp:txXfrm>
    </dsp:sp>
    <dsp:sp modelId="{B4F50180-E33A-47A1-917F-916E8895EC7F}">
      <dsp:nvSpPr>
        <dsp:cNvPr id="0" name=""/>
        <dsp:cNvSpPr/>
      </dsp:nvSpPr>
      <dsp:spPr>
        <a:xfrm>
          <a:off x="0" y="2110299"/>
          <a:ext cx="6552728" cy="0"/>
        </a:xfrm>
        <a:prstGeom prst="line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accent2">
              <a:hueOff val="4681519"/>
              <a:satOff val="-5839"/>
              <a:lumOff val="1373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234B299-3D39-4F97-9A87-8038FD4911A5}">
      <dsp:nvSpPr>
        <dsp:cNvPr id="0" name=""/>
        <dsp:cNvSpPr/>
      </dsp:nvSpPr>
      <dsp:spPr>
        <a:xfrm>
          <a:off x="0" y="2110299"/>
          <a:ext cx="6552728" cy="105663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9060" tIns="99060" rIns="99060" bIns="99060" numCol="1" spcCol="1270" anchor="t" anchorCtr="0">
          <a:noAutofit/>
        </a:bodyPr>
        <a:lstStyle/>
        <a:p>
          <a:pPr marL="630238" lvl="0" indent="-630238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tabLst/>
          </a:pPr>
          <a:r>
            <a:rPr lang="en-US" sz="2600" b="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(</a:t>
          </a:r>
          <a:r>
            <a:rPr lang="zh-TW" sz="2600" b="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三</a:t>
          </a:r>
          <a:r>
            <a:rPr lang="en-US" sz="2600" b="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)</a:t>
          </a:r>
          <a:r>
            <a:rPr lang="zh-TW" sz="2600" b="0" kern="1200" dirty="0" smtClean="0">
              <a:latin typeface="標楷體" panose="03000509000000000000" pitchFamily="65" charset="-120"/>
              <a:ea typeface="標楷體" panose="03000509000000000000" pitchFamily="65" charset="-120"/>
            </a:rPr>
            <a:t>經第一次媒合，未能媒合成功者，才可開放申請其餘實習機構。</a:t>
          </a:r>
          <a:endParaRPr lang="zh-TW" sz="2600" b="0" kern="1200" dirty="0">
            <a:latin typeface="標楷體" panose="03000509000000000000" pitchFamily="65" charset="-120"/>
            <a:ea typeface="標楷體" panose="03000509000000000000" pitchFamily="65" charset="-120"/>
          </a:endParaRPr>
        </a:p>
      </dsp:txBody>
      <dsp:txXfrm>
        <a:off x="0" y="2110299"/>
        <a:ext cx="6552728" cy="105663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0D29C47-0708-4EE7-AA66-F4B0514003AF}">
      <dsp:nvSpPr>
        <dsp:cNvPr id="0" name=""/>
        <dsp:cNvSpPr/>
      </dsp:nvSpPr>
      <dsp:spPr>
        <a:xfrm>
          <a:off x="2440751" y="1297"/>
          <a:ext cx="3894861" cy="176158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b="1" kern="1200" dirty="0" smtClean="0">
              <a:latin typeface="Arial" panose="020B0604020202020204" pitchFamily="34" charset="0"/>
              <a:ea typeface="標楷體" panose="03000509000000000000" pitchFamily="65" charset="-120"/>
            </a:rPr>
            <a:t>成功是給能夠</a:t>
          </a:r>
          <a:r>
            <a:rPr lang="en-US" altLang="zh-TW" sz="4000" b="1" kern="1200" dirty="0" smtClean="0">
              <a:latin typeface="Arial" panose="020B0604020202020204" pitchFamily="34" charset="0"/>
              <a:ea typeface="標楷體" panose="03000509000000000000" pitchFamily="65" charset="-120"/>
            </a:rPr>
            <a:t/>
          </a:r>
          <a:br>
            <a:rPr lang="en-US" altLang="zh-TW" sz="4000" b="1" kern="1200" dirty="0" smtClean="0">
              <a:latin typeface="Arial" panose="020B0604020202020204" pitchFamily="34" charset="0"/>
              <a:ea typeface="標楷體" panose="03000509000000000000" pitchFamily="65" charset="-120"/>
            </a:rPr>
          </a:br>
          <a:r>
            <a:rPr lang="zh-TW" altLang="en-US" sz="4000" b="1" kern="1200" dirty="0" smtClean="0">
              <a:latin typeface="Arial" panose="020B0604020202020204" pitchFamily="34" charset="0"/>
              <a:ea typeface="標楷體" panose="03000509000000000000" pitchFamily="65" charset="-120"/>
            </a:rPr>
            <a:t>堅持到最後的人</a:t>
          </a:r>
          <a:endParaRPr lang="zh-TW" altLang="en-US" sz="4000" kern="1200" dirty="0"/>
        </a:p>
      </dsp:txBody>
      <dsp:txXfrm>
        <a:off x="2440751" y="1297"/>
        <a:ext cx="3894861" cy="1761583"/>
      </dsp:txXfrm>
    </dsp:sp>
    <dsp:sp modelId="{F7A42555-DAF9-432D-9147-7825D2B6CDAD}">
      <dsp:nvSpPr>
        <dsp:cNvPr id="0" name=""/>
        <dsp:cNvSpPr/>
      </dsp:nvSpPr>
      <dsp:spPr>
        <a:xfrm>
          <a:off x="522386" y="1297"/>
          <a:ext cx="1743967" cy="176158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146C32-6BC3-45B0-9816-602E5DFA15E2}">
      <dsp:nvSpPr>
        <dsp:cNvPr id="0" name=""/>
        <dsp:cNvSpPr/>
      </dsp:nvSpPr>
      <dsp:spPr>
        <a:xfrm>
          <a:off x="522386" y="2053542"/>
          <a:ext cx="3894861" cy="1761583"/>
        </a:xfrm>
        <a:prstGeom prst="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0" tIns="152400" rIns="152400" bIns="15240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b="1" kern="1200" dirty="0" smtClean="0"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rPr>
            <a:t>加強競爭力，</a:t>
          </a:r>
          <a:r>
            <a:rPr lang="en-US" altLang="zh-TW" sz="4000" b="1" kern="1200" dirty="0" smtClean="0"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rPr>
            <a:t/>
          </a:r>
          <a:br>
            <a:rPr lang="en-US" altLang="zh-TW" sz="4000" b="1" kern="1200" dirty="0" smtClean="0"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rPr>
          </a:br>
          <a:r>
            <a:rPr lang="zh-TW" altLang="en-US" sz="4000" b="1" kern="1200" dirty="0" smtClean="0">
              <a:latin typeface="標楷體" panose="03000509000000000000" pitchFamily="65" charset="-120"/>
              <a:ea typeface="標楷體" panose="03000509000000000000" pitchFamily="65" charset="-120"/>
              <a:cs typeface="Arial" panose="020B0604020202020204" pitchFamily="34" charset="0"/>
            </a:rPr>
            <a:t>學習永遠不嫌晚</a:t>
          </a:r>
          <a:endParaRPr lang="zh-TW" altLang="en-US" sz="4000" kern="1200" dirty="0"/>
        </a:p>
      </dsp:txBody>
      <dsp:txXfrm>
        <a:off x="522386" y="2053542"/>
        <a:ext cx="3894861" cy="1761583"/>
      </dsp:txXfrm>
    </dsp:sp>
    <dsp:sp modelId="{F20784BD-F365-49D9-8130-F243BB9A45C4}">
      <dsp:nvSpPr>
        <dsp:cNvPr id="0" name=""/>
        <dsp:cNvSpPr/>
      </dsp:nvSpPr>
      <dsp:spPr>
        <a:xfrm>
          <a:off x="4591645" y="2053542"/>
          <a:ext cx="1743967" cy="1761583"/>
        </a:xfrm>
        <a:prstGeom prst="rect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8952CB-6A2F-41EE-970C-995A2458FD40}">
      <dsp:nvSpPr>
        <dsp:cNvPr id="0" name=""/>
        <dsp:cNvSpPr/>
      </dsp:nvSpPr>
      <dsp:spPr>
        <a:xfrm>
          <a:off x="0" y="858775"/>
          <a:ext cx="6552728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C948683-86A8-4EFB-B5C6-872F91559A52}">
      <dsp:nvSpPr>
        <dsp:cNvPr id="0" name=""/>
        <dsp:cNvSpPr/>
      </dsp:nvSpPr>
      <dsp:spPr>
        <a:xfrm>
          <a:off x="327636" y="475015"/>
          <a:ext cx="4586909" cy="76752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3374" tIns="0" rIns="173374" bIns="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n-US" altLang="zh-TW" sz="2600" b="1" kern="1200" dirty="0" smtClean="0">
              <a:latin typeface="Monotype Corsiva" panose="03010101010201010101" pitchFamily="66" charset="0"/>
            </a:rPr>
            <a:t>Hotel is made of  “stone” and “man”</a:t>
          </a:r>
          <a:endParaRPr lang="zh-TW" altLang="en-US" sz="2600" kern="1200" dirty="0"/>
        </a:p>
      </dsp:txBody>
      <dsp:txXfrm>
        <a:off x="365103" y="512482"/>
        <a:ext cx="4511975" cy="692586"/>
      </dsp:txXfrm>
    </dsp:sp>
    <dsp:sp modelId="{624F9972-EA9D-4E55-AD07-E72E171543C1}">
      <dsp:nvSpPr>
        <dsp:cNvPr id="0" name=""/>
        <dsp:cNvSpPr/>
      </dsp:nvSpPr>
      <dsp:spPr>
        <a:xfrm>
          <a:off x="0" y="2038136"/>
          <a:ext cx="6552728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DC6374-54DF-4A9C-AE5D-DD7B14E8FFCB}">
      <dsp:nvSpPr>
        <dsp:cNvPr id="0" name=""/>
        <dsp:cNvSpPr/>
      </dsp:nvSpPr>
      <dsp:spPr>
        <a:xfrm>
          <a:off x="327636" y="1654376"/>
          <a:ext cx="4586909" cy="767520"/>
        </a:xfrm>
        <a:prstGeom prst="roundRect">
          <a:avLst/>
        </a:prstGeom>
        <a:solidFill>
          <a:schemeClr val="accent5">
            <a:hueOff val="-9933876"/>
            <a:satOff val="39811"/>
            <a:lumOff val="8628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3374" tIns="0" rIns="173374" bIns="0" numCol="1" spcCol="1270" anchor="ctr" anchorCtr="0">
          <a:noAutofit/>
        </a:bodyPr>
        <a:lstStyle/>
        <a:p>
          <a:pPr lvl="0" algn="l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kumimoji="0" lang="en-US" altLang="zh-TW" sz="2600" b="1" kern="1200" dirty="0" smtClean="0">
              <a:latin typeface="Monotype Corsiva" panose="03010101010201010101" pitchFamily="66" charset="0"/>
            </a:rPr>
            <a:t>Hotel is a “ Fun” Business</a:t>
          </a:r>
          <a:endParaRPr lang="zh-TW" altLang="en-US" sz="2600" kern="1200" dirty="0"/>
        </a:p>
      </dsp:txBody>
      <dsp:txXfrm>
        <a:off x="365103" y="1691843"/>
        <a:ext cx="4511975" cy="69258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BEE1DF-96DC-47EA-AB87-D88859FFDF28}">
      <dsp:nvSpPr>
        <dsp:cNvPr id="0" name=""/>
        <dsp:cNvSpPr/>
      </dsp:nvSpPr>
      <dsp:spPr>
        <a:xfrm rot="21300000">
          <a:off x="21045" y="1661965"/>
          <a:ext cx="6815909" cy="780524"/>
        </a:xfrm>
        <a:prstGeom prst="mathMinus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36F0C2E-FA27-4CC7-BAD0-F3E819BDCDC1}">
      <dsp:nvSpPr>
        <dsp:cNvPr id="0" name=""/>
        <dsp:cNvSpPr/>
      </dsp:nvSpPr>
      <dsp:spPr>
        <a:xfrm>
          <a:off x="822960" y="205222"/>
          <a:ext cx="2057400" cy="1641782"/>
        </a:xfrm>
        <a:prstGeom prst="downArrow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CCD55E-2160-492B-956A-70F32D507D2B}">
      <dsp:nvSpPr>
        <dsp:cNvPr id="0" name=""/>
        <dsp:cNvSpPr/>
      </dsp:nvSpPr>
      <dsp:spPr>
        <a:xfrm>
          <a:off x="3356996" y="0"/>
          <a:ext cx="2750047" cy="17238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480" tIns="284480" rIns="284480" bIns="28448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b="1" kern="120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你無法</a:t>
          </a:r>
          <a:endParaRPr lang="en-US" altLang="zh-TW" sz="4000" b="1" kern="1200" smtClean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b="1" kern="120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改變過去</a:t>
          </a:r>
          <a:endParaRPr lang="zh-TW" altLang="en-US" sz="4000" b="1" kern="1200" dirty="0">
            <a:solidFill>
              <a:srgbClr val="002060"/>
            </a:solidFill>
          </a:endParaRPr>
        </a:p>
      </dsp:txBody>
      <dsp:txXfrm>
        <a:off x="3356996" y="0"/>
        <a:ext cx="2750047" cy="1723871"/>
      </dsp:txXfrm>
    </dsp:sp>
    <dsp:sp modelId="{90733A08-2956-43A5-91A2-2FE88A3352EF}">
      <dsp:nvSpPr>
        <dsp:cNvPr id="0" name=""/>
        <dsp:cNvSpPr/>
      </dsp:nvSpPr>
      <dsp:spPr>
        <a:xfrm>
          <a:off x="3977640" y="2257450"/>
          <a:ext cx="2057400" cy="1641782"/>
        </a:xfrm>
        <a:prstGeom prst="upArrow">
          <a:avLst/>
        </a:prstGeom>
        <a:solidFill>
          <a:schemeClr val="accent2">
            <a:hueOff val="4681519"/>
            <a:satOff val="-5839"/>
            <a:lumOff val="1373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9C8B88F-C981-4F5E-954C-B4800BC05897}">
      <dsp:nvSpPr>
        <dsp:cNvPr id="0" name=""/>
        <dsp:cNvSpPr/>
      </dsp:nvSpPr>
      <dsp:spPr>
        <a:xfrm>
          <a:off x="476669" y="2380584"/>
          <a:ext cx="3298621" cy="172387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4480" tIns="284480" rIns="284480" bIns="284480" numCol="1" spcCol="1270" anchor="ctr" anchorCtr="0">
          <a:noAutofit/>
        </a:bodyPr>
        <a:lstStyle/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b="1" kern="12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但是你可以</a:t>
          </a:r>
          <a:endParaRPr lang="en-US" altLang="zh-TW" sz="4000" b="1" kern="1200" dirty="0" smtClean="0">
            <a:solidFill>
              <a:srgbClr val="002060"/>
            </a:solidFill>
            <a:latin typeface="標楷體" panose="03000509000000000000" pitchFamily="65" charset="-120"/>
            <a:ea typeface="標楷體" panose="03000509000000000000" pitchFamily="65" charset="-120"/>
          </a:endParaRPr>
        </a:p>
        <a:p>
          <a:pPr lvl="0" algn="ctr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TW" altLang="en-US" sz="4000" b="1" kern="1200" dirty="0" smtClean="0">
              <a:solidFill>
                <a:srgbClr val="002060"/>
              </a:solidFill>
              <a:latin typeface="標楷體" panose="03000509000000000000" pitchFamily="65" charset="-120"/>
              <a:ea typeface="標楷體" panose="03000509000000000000" pitchFamily="65" charset="-120"/>
            </a:rPr>
            <a:t>決定未來！</a:t>
          </a:r>
          <a:endParaRPr lang="zh-TW" altLang="en-US" sz="4000" b="1" kern="1200" dirty="0">
            <a:solidFill>
              <a:srgbClr val="002060"/>
            </a:solidFill>
          </a:endParaRPr>
        </a:p>
      </dsp:txBody>
      <dsp:txXfrm>
        <a:off x="476669" y="2380584"/>
        <a:ext cx="3298621" cy="172387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AlternatingPictureBlocks">
  <dgm:title val=""/>
  <dgm:desc val=""/>
  <dgm:catLst>
    <dgm:cat type="picture" pri="15000"/>
    <dgm:cat type="pictureconvert" pri="15000"/>
    <dgm:cat type="list" pri="135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ch" forName="comp" refType="w"/>
      <dgm:constr type="h" for="ch" forName="comp" refType="h"/>
      <dgm:constr type="h" for="ch" forName="sibTrans" refType="w" refFor="ch" refForName="comp" op="equ" fact="0.05"/>
    </dgm:constrLst>
    <dgm:ruleLst/>
    <dgm:forEach name="Name0" axis="ch" ptType="node">
      <dgm:layoutNode name="comp" styleLbl="node1">
        <dgm:alg type="composite">
          <dgm:param type="ar" val="3.30"/>
        </dgm:alg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hoose name="Name4">
              <dgm:if name="Name5" axis="desOrSelf" ptType="node" func="posOdd" op="equ" val="1">
                <dgm:constrLst>
                  <dgm:constr type="l" for="ch" forName="rect1" refType="w" fact="0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.33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if>
              <dgm:else name="Name6">
                <dgm:constrLst>
                  <dgm:constr type="l" for="ch" forName="rect1" refType="w" fact="0.7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else>
            </dgm:choose>
          </dgm:if>
          <dgm:else name="Name3">
            <dgm:choose name="Name7">
              <dgm:if name="Name8" axis="desOrSelf" ptType="node" func="posOdd" op="equ" val="1">
                <dgm:constrLst>
                  <dgm:constr type="l" for="ch" forName="rect1" refType="w" fact="0.7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if>
              <dgm:else name="Name9">
                <dgm:constrLst>
                  <dgm:constr type="l" for="ch" forName="rect1" refType="w" fact="0"/>
                  <dgm:constr type="t" for="ch" forName="rect1" refType="h" fact="0"/>
                  <dgm:constr type="w" for="ch" forName="rect1" refType="w" fact="0.3"/>
                  <dgm:constr type="h" for="ch" forName="rect1" refType="h"/>
                  <dgm:constr type="l" for="ch" forName="rect2" refType="w" fact="0.33"/>
                  <dgm:constr type="t" for="ch" forName="rect2" refType="h" fact="0"/>
                  <dgm:constr type="w" for="ch" forName="rect2" refType="w" fact="0.67"/>
                  <dgm:constr type="h" for="ch" forName="rect2" refType="h"/>
                </dgm:constrLst>
              </dgm:else>
            </dgm:choose>
          </dgm:else>
        </dgm:choose>
        <dgm:ruleLst/>
        <dgm:layoutNode name="rect2" styleLbl="node1">
          <dgm:varLst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rect1" styleLbl="lnNod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2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image" Target="../media/image27.png"/><Relationship Id="rId4" Type="http://schemas.openxmlformats.org/officeDocument/2006/relationships/image" Target="../media/image30.png"/></Relationships>
</file>

<file path=ppt/drawings/_rels/vmlDrawing3.v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image" Target="../media/image31.png"/><Relationship Id="rId4" Type="http://schemas.openxmlformats.org/officeDocument/2006/relationships/image" Target="../media/image34.png"/></Relationships>
</file>

<file path=ppt/drawings/_rels/vmlDrawing4.v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png"/><Relationship Id="rId1" Type="http://schemas.openxmlformats.org/officeDocument/2006/relationships/image" Target="../media/image35.png"/><Relationship Id="rId4" Type="http://schemas.openxmlformats.org/officeDocument/2006/relationships/image" Target="../media/image38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5" y="8"/>
            <a:ext cx="2945587" cy="496258"/>
          </a:xfrm>
          <a:prstGeom prst="rect">
            <a:avLst/>
          </a:prstGeom>
        </p:spPr>
        <p:txBody>
          <a:bodyPr vert="horz" lIns="90774" tIns="45386" rIns="90774" bIns="45386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quarter" idx="1"/>
          </p:nvPr>
        </p:nvSpPr>
        <p:spPr>
          <a:xfrm>
            <a:off x="3849918" y="8"/>
            <a:ext cx="2946674" cy="496258"/>
          </a:xfrm>
          <a:prstGeom prst="rect">
            <a:avLst/>
          </a:prstGeom>
        </p:spPr>
        <p:txBody>
          <a:bodyPr vert="horz" lIns="90774" tIns="45386" rIns="90774" bIns="45386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926826AB-0206-4789-988B-174AD64912F2}" type="datetimeFigureOut">
              <a:rPr lang="zh-TW" altLang="en-US"/>
              <a:pPr>
                <a:defRPr/>
              </a:pPr>
              <a:t>2023/4/10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2"/>
          </p:nvPr>
        </p:nvSpPr>
        <p:spPr>
          <a:xfrm>
            <a:off x="5" y="9431243"/>
            <a:ext cx="2945587" cy="496258"/>
          </a:xfrm>
          <a:prstGeom prst="rect">
            <a:avLst/>
          </a:prstGeom>
        </p:spPr>
        <p:txBody>
          <a:bodyPr vert="horz" lIns="90774" tIns="45386" rIns="90774" bIns="45386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3"/>
          </p:nvPr>
        </p:nvSpPr>
        <p:spPr>
          <a:xfrm>
            <a:off x="3849918" y="9431243"/>
            <a:ext cx="2946674" cy="496258"/>
          </a:xfrm>
          <a:prstGeom prst="rect">
            <a:avLst/>
          </a:prstGeom>
        </p:spPr>
        <p:txBody>
          <a:bodyPr vert="horz" lIns="90774" tIns="45386" rIns="90774" bIns="45386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7AB4D6F5-B0EF-43B8-A0CA-F4B4D75B414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2312820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5" y="5"/>
            <a:ext cx="2945587" cy="498579"/>
          </a:xfrm>
          <a:prstGeom prst="rect">
            <a:avLst/>
          </a:prstGeom>
        </p:spPr>
        <p:txBody>
          <a:bodyPr vert="horz" lIns="90765" tIns="45381" rIns="90765" bIns="45381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49918" y="5"/>
            <a:ext cx="2946674" cy="498579"/>
          </a:xfrm>
          <a:prstGeom prst="rect">
            <a:avLst/>
          </a:prstGeom>
        </p:spPr>
        <p:txBody>
          <a:bodyPr vert="horz" lIns="90765" tIns="45381" rIns="90765" bIns="45381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DF12DB57-9996-42C1-B360-3E077DA16707}" type="datetimeFigureOut">
              <a:rPr lang="zh-TW" altLang="en-US"/>
              <a:pPr>
                <a:defRPr/>
              </a:pPr>
              <a:t>2023/4/10</a:t>
            </a:fld>
            <a:endParaRPr lang="zh-TW" altLang="en-US"/>
          </a:p>
        </p:txBody>
      </p:sp>
      <p:sp>
        <p:nvSpPr>
          <p:cNvPr id="4" name="投影片圖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914400" y="742950"/>
            <a:ext cx="4968875" cy="3727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0765" tIns="45381" rIns="90765" bIns="45381" rtlCol="0" anchor="ctr"/>
          <a:lstStyle/>
          <a:p>
            <a:pPr lvl="0"/>
            <a:endParaRPr lang="zh-TW" altLang="en-US" noProof="0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79337" y="4716785"/>
            <a:ext cx="5439009" cy="4468647"/>
          </a:xfrm>
          <a:prstGeom prst="rect">
            <a:avLst/>
          </a:prstGeom>
        </p:spPr>
        <p:txBody>
          <a:bodyPr vert="horz" lIns="90765" tIns="45381" rIns="90765" bIns="45381" rtlCol="0">
            <a:normAutofit/>
          </a:bodyPr>
          <a:lstStyle/>
          <a:p>
            <a:pPr lvl="0"/>
            <a:r>
              <a:rPr lang="zh-TW" altLang="en-US" noProof="0" smtClean="0"/>
              <a:t>按一下以編輯母片文字樣式</a:t>
            </a:r>
          </a:p>
          <a:p>
            <a:pPr lvl="1"/>
            <a:r>
              <a:rPr lang="zh-TW" altLang="en-US" noProof="0" smtClean="0"/>
              <a:t>第二層</a:t>
            </a:r>
          </a:p>
          <a:p>
            <a:pPr lvl="2"/>
            <a:r>
              <a:rPr lang="zh-TW" altLang="en-US" noProof="0" smtClean="0"/>
              <a:t>第三層</a:t>
            </a:r>
          </a:p>
          <a:p>
            <a:pPr lvl="3"/>
            <a:r>
              <a:rPr lang="zh-TW" altLang="en-US" noProof="0" smtClean="0"/>
              <a:t>第四層</a:t>
            </a:r>
          </a:p>
          <a:p>
            <a:pPr lvl="4"/>
            <a:r>
              <a:rPr lang="zh-TW" altLang="en-US" noProof="0" smtClean="0"/>
              <a:t>第五層</a:t>
            </a:r>
            <a:endParaRPr lang="zh-TW" altLang="en-US" noProof="0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5" y="9431243"/>
            <a:ext cx="2945587" cy="496258"/>
          </a:xfrm>
          <a:prstGeom prst="rect">
            <a:avLst/>
          </a:prstGeom>
        </p:spPr>
        <p:txBody>
          <a:bodyPr vert="horz" lIns="90765" tIns="45381" rIns="90765" bIns="45381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49918" y="9431243"/>
            <a:ext cx="2946674" cy="496258"/>
          </a:xfrm>
          <a:prstGeom prst="rect">
            <a:avLst/>
          </a:prstGeom>
        </p:spPr>
        <p:txBody>
          <a:bodyPr vert="horz" lIns="90765" tIns="45381" rIns="90765" bIns="45381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>
                <a:latin typeface="+mn-lt"/>
                <a:ea typeface="+mn-ea"/>
              </a:defRPr>
            </a:lvl1pPr>
          </a:lstStyle>
          <a:p>
            <a:pPr>
              <a:defRPr/>
            </a:pPr>
            <a:fld id="{1C07D8BD-40C8-407E-B1F1-4F9251E2EEC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2213357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66563" name="備忘稿版面配置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en-US" dirty="0" smtClean="0">
              <a:latin typeface="Arial" panose="020B0604020202020204" pitchFamily="34" charset="0"/>
            </a:endParaRPr>
          </a:p>
        </p:txBody>
      </p:sp>
      <p:sp>
        <p:nvSpPr>
          <p:cNvPr id="66564" name="投影片編號版面配置區 3"/>
          <p:cNvSpPr txBox="1">
            <a:spLocks noGrp="1"/>
          </p:cNvSpPr>
          <p:nvPr/>
        </p:nvSpPr>
        <p:spPr bwMode="auto">
          <a:xfrm>
            <a:off x="4023018" y="9743629"/>
            <a:ext cx="3078013" cy="513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262" tIns="47132" rIns="94262" bIns="47132" anchor="b"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AB4AE83F-A84D-4D90-A1E1-A0EBD88678B7}" type="slidenum">
              <a:rPr lang="en-US" altLang="zh-TW"/>
              <a:pPr algn="r" eaLnBrk="1" hangingPunct="1">
                <a:spcBef>
                  <a:spcPct val="0"/>
                </a:spcBef>
              </a:pPr>
              <a:t>2</a:t>
            </a:fld>
            <a:endParaRPr lang="en-US" altLang="zh-TW"/>
          </a:p>
        </p:txBody>
      </p:sp>
    </p:spTree>
    <p:extLst>
      <p:ext uri="{BB962C8B-B14F-4D97-AF65-F5344CB8AC3E}">
        <p14:creationId xmlns:p14="http://schemas.microsoft.com/office/powerpoint/2010/main" val="404578472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89013" y="769938"/>
            <a:ext cx="5126037" cy="3846512"/>
          </a:xfrm>
          <a:ln/>
        </p:spPr>
      </p:sp>
      <p:sp>
        <p:nvSpPr>
          <p:cNvPr id="112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11532" y="4872610"/>
            <a:ext cx="5679553" cy="4616409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648778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 txBox="1">
            <a:spLocks noGrp="1" noChangeArrowheads="1"/>
          </p:cNvSpPr>
          <p:nvPr/>
        </p:nvSpPr>
        <p:spPr bwMode="auto">
          <a:xfrm>
            <a:off x="4023018" y="9743629"/>
            <a:ext cx="3078013" cy="513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262" tIns="47132" rIns="94262" bIns="47132" anchor="b"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4CFBECBE-7DBC-44AE-88B7-393FA4E0AB89}" type="slidenum">
              <a:rPr lang="en-US" altLang="zh-TW"/>
              <a:pPr algn="r" eaLnBrk="1" hangingPunct="1">
                <a:spcBef>
                  <a:spcPct val="0"/>
                </a:spcBef>
              </a:pPr>
              <a:t>8</a:t>
            </a:fld>
            <a:endParaRPr lang="en-US" altLang="zh-TW"/>
          </a:p>
        </p:txBody>
      </p:sp>
      <p:sp>
        <p:nvSpPr>
          <p:cNvPr id="13315" name="Rectangle 7"/>
          <p:cNvSpPr txBox="1">
            <a:spLocks noGrp="1" noChangeArrowheads="1"/>
          </p:cNvSpPr>
          <p:nvPr/>
        </p:nvSpPr>
        <p:spPr bwMode="auto">
          <a:xfrm>
            <a:off x="4023018" y="9743629"/>
            <a:ext cx="3078013" cy="513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262" tIns="47132" rIns="94262" bIns="47132" anchor="b"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B3E88CCC-0B5B-434A-925A-C620C466EB4C}" type="slidenum">
              <a:rPr kumimoji="0" lang="en-US" altLang="zh-CN">
                <a:ea typeface="SimSun" panose="02010600030101010101" pitchFamily="2" charset="-122"/>
              </a:rPr>
              <a:pPr algn="r" eaLnBrk="1" hangingPunct="1">
                <a:spcBef>
                  <a:spcPct val="0"/>
                </a:spcBef>
              </a:pPr>
              <a:t>8</a:t>
            </a:fld>
            <a:endParaRPr kumimoji="0" lang="en-US" altLang="zh-CN">
              <a:ea typeface="SimSun" panose="02010600030101010101" pitchFamily="2" charset="-122"/>
            </a:endParaRPr>
          </a:p>
        </p:txBody>
      </p:sp>
      <p:sp>
        <p:nvSpPr>
          <p:cNvPr id="13316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89013" y="769938"/>
            <a:ext cx="5126037" cy="3846512"/>
          </a:xfrm>
          <a:ln/>
        </p:spPr>
      </p:sp>
      <p:sp>
        <p:nvSpPr>
          <p:cNvPr id="13317" name="備忘稿版面配置區 2"/>
          <p:cNvSpPr>
            <a:spLocks noGrp="1"/>
          </p:cNvSpPr>
          <p:nvPr>
            <p:ph type="body" idx="1"/>
          </p:nvPr>
        </p:nvSpPr>
        <p:spPr>
          <a:xfrm>
            <a:off x="711532" y="4872610"/>
            <a:ext cx="5679553" cy="4616409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smtClean="0">
              <a:latin typeface="Arial" panose="020B0604020202020204" pitchFamily="34" charset="0"/>
            </a:endParaRPr>
          </a:p>
        </p:txBody>
      </p:sp>
      <p:sp>
        <p:nvSpPr>
          <p:cNvPr id="162821" name="投影片編號版面配置區 3"/>
          <p:cNvSpPr txBox="1">
            <a:spLocks noGrp="1"/>
          </p:cNvSpPr>
          <p:nvPr/>
        </p:nvSpPr>
        <p:spPr bwMode="auto">
          <a:xfrm>
            <a:off x="4023018" y="9743629"/>
            <a:ext cx="3078013" cy="513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62" tIns="47132" rIns="94262" bIns="47132" anchor="b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r">
              <a:defRPr/>
            </a:pPr>
            <a:fld id="{AE205B0C-05A6-4752-A4FD-2BAC57A89803}" type="slidenum">
              <a:rPr kumimoji="0" lang="en-US" altLang="zh-CN" sz="130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SimSun" panose="02010600030101010101" pitchFamily="2" charset="-122"/>
              </a:rPr>
              <a:pPr algn="r">
                <a:defRPr/>
              </a:pPr>
              <a:t>8</a:t>
            </a:fld>
            <a:endParaRPr kumimoji="0" lang="en-US" altLang="zh-CN" sz="1300"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15250294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 txBox="1">
            <a:spLocks noGrp="1" noChangeArrowheads="1"/>
          </p:cNvSpPr>
          <p:nvPr/>
        </p:nvSpPr>
        <p:spPr bwMode="auto">
          <a:xfrm>
            <a:off x="4023018" y="9743629"/>
            <a:ext cx="3078013" cy="513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262" tIns="47132" rIns="94262" bIns="47132" anchor="b"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FBB57441-30AD-48BD-8E8D-40C60F438EB4}" type="slidenum">
              <a:rPr lang="en-US" altLang="zh-TW"/>
              <a:pPr algn="r" eaLnBrk="1" hangingPunct="1">
                <a:spcBef>
                  <a:spcPct val="0"/>
                </a:spcBef>
              </a:pPr>
              <a:t>16</a:t>
            </a:fld>
            <a:endParaRPr lang="en-US" altLang="zh-TW"/>
          </a:p>
        </p:txBody>
      </p:sp>
      <p:sp>
        <p:nvSpPr>
          <p:cNvPr id="20483" name="Rectangle 7"/>
          <p:cNvSpPr txBox="1">
            <a:spLocks noGrp="1" noChangeArrowheads="1"/>
          </p:cNvSpPr>
          <p:nvPr/>
        </p:nvSpPr>
        <p:spPr bwMode="auto">
          <a:xfrm>
            <a:off x="4023018" y="9743629"/>
            <a:ext cx="3078013" cy="513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262" tIns="47132" rIns="94262" bIns="47132" anchor="b"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1BDD695A-519E-49AC-9E60-813932CDAB1A}" type="slidenum">
              <a:rPr kumimoji="0" lang="en-US" altLang="zh-CN">
                <a:ea typeface="SimSun" panose="02010600030101010101" pitchFamily="2" charset="-122"/>
              </a:rPr>
              <a:pPr algn="r" eaLnBrk="1" hangingPunct="1">
                <a:spcBef>
                  <a:spcPct val="0"/>
                </a:spcBef>
              </a:pPr>
              <a:t>16</a:t>
            </a:fld>
            <a:endParaRPr kumimoji="0" lang="en-US" altLang="zh-CN">
              <a:ea typeface="SimSun" panose="02010600030101010101" pitchFamily="2" charset="-122"/>
            </a:endParaRPr>
          </a:p>
        </p:txBody>
      </p:sp>
      <p:sp>
        <p:nvSpPr>
          <p:cNvPr id="20484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89013" y="769938"/>
            <a:ext cx="5126037" cy="3846512"/>
          </a:xfrm>
          <a:ln/>
        </p:spPr>
      </p:sp>
      <p:sp>
        <p:nvSpPr>
          <p:cNvPr id="20485" name="備忘稿版面配置區 2"/>
          <p:cNvSpPr>
            <a:spLocks noGrp="1"/>
          </p:cNvSpPr>
          <p:nvPr>
            <p:ph type="body" idx="1"/>
          </p:nvPr>
        </p:nvSpPr>
        <p:spPr>
          <a:xfrm>
            <a:off x="711532" y="4872610"/>
            <a:ext cx="5679553" cy="4616409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smtClean="0">
              <a:latin typeface="Arial" panose="020B0604020202020204" pitchFamily="34" charset="0"/>
            </a:endParaRPr>
          </a:p>
        </p:txBody>
      </p:sp>
      <p:sp>
        <p:nvSpPr>
          <p:cNvPr id="162821" name="投影片編號版面配置區 3"/>
          <p:cNvSpPr txBox="1">
            <a:spLocks noGrp="1"/>
          </p:cNvSpPr>
          <p:nvPr/>
        </p:nvSpPr>
        <p:spPr bwMode="auto">
          <a:xfrm>
            <a:off x="4023018" y="9743629"/>
            <a:ext cx="3078013" cy="513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62" tIns="47132" rIns="94262" bIns="47132" anchor="b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r">
              <a:defRPr/>
            </a:pPr>
            <a:fld id="{340B943D-7CB4-4909-991D-EE825E54F06A}" type="slidenum">
              <a:rPr kumimoji="0" lang="en-US" altLang="zh-CN" sz="130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SimSun" panose="02010600030101010101" pitchFamily="2" charset="-122"/>
              </a:rPr>
              <a:pPr algn="r">
                <a:defRPr/>
              </a:pPr>
              <a:t>16</a:t>
            </a:fld>
            <a:endParaRPr kumimoji="0" lang="en-US" altLang="zh-CN" sz="1300"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95356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7"/>
          <p:cNvSpPr txBox="1">
            <a:spLocks noGrp="1" noChangeArrowheads="1"/>
          </p:cNvSpPr>
          <p:nvPr/>
        </p:nvSpPr>
        <p:spPr bwMode="auto">
          <a:xfrm>
            <a:off x="4023018" y="9743629"/>
            <a:ext cx="3078013" cy="513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262" tIns="47132" rIns="94262" bIns="47132" anchor="b"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FBB57441-30AD-48BD-8E8D-40C60F438EB4}" type="slidenum">
              <a:rPr lang="en-US" altLang="zh-TW"/>
              <a:pPr algn="r" eaLnBrk="1" hangingPunct="1">
                <a:spcBef>
                  <a:spcPct val="0"/>
                </a:spcBef>
              </a:pPr>
              <a:t>19</a:t>
            </a:fld>
            <a:endParaRPr lang="en-US" altLang="zh-TW"/>
          </a:p>
        </p:txBody>
      </p:sp>
      <p:sp>
        <p:nvSpPr>
          <p:cNvPr id="20483" name="Rectangle 7"/>
          <p:cNvSpPr txBox="1">
            <a:spLocks noGrp="1" noChangeArrowheads="1"/>
          </p:cNvSpPr>
          <p:nvPr/>
        </p:nvSpPr>
        <p:spPr bwMode="auto">
          <a:xfrm>
            <a:off x="4023018" y="9743629"/>
            <a:ext cx="3078013" cy="513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262" tIns="47132" rIns="94262" bIns="47132" anchor="b"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1BDD695A-519E-49AC-9E60-813932CDAB1A}" type="slidenum">
              <a:rPr kumimoji="0" lang="en-US" altLang="zh-CN">
                <a:ea typeface="SimSun" panose="02010600030101010101" pitchFamily="2" charset="-122"/>
              </a:rPr>
              <a:pPr algn="r" eaLnBrk="1" hangingPunct="1">
                <a:spcBef>
                  <a:spcPct val="0"/>
                </a:spcBef>
              </a:pPr>
              <a:t>19</a:t>
            </a:fld>
            <a:endParaRPr kumimoji="0" lang="en-US" altLang="zh-CN">
              <a:ea typeface="SimSun" panose="02010600030101010101" pitchFamily="2" charset="-122"/>
            </a:endParaRPr>
          </a:p>
        </p:txBody>
      </p:sp>
      <p:sp>
        <p:nvSpPr>
          <p:cNvPr id="20484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89013" y="769938"/>
            <a:ext cx="5126037" cy="3846512"/>
          </a:xfrm>
          <a:ln/>
        </p:spPr>
      </p:sp>
      <p:sp>
        <p:nvSpPr>
          <p:cNvPr id="20485" name="備忘稿版面配置區 2"/>
          <p:cNvSpPr>
            <a:spLocks noGrp="1"/>
          </p:cNvSpPr>
          <p:nvPr>
            <p:ph type="body" idx="1"/>
          </p:nvPr>
        </p:nvSpPr>
        <p:spPr>
          <a:xfrm>
            <a:off x="711532" y="4872610"/>
            <a:ext cx="5679553" cy="4616409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smtClean="0">
              <a:latin typeface="Arial" panose="020B0604020202020204" pitchFamily="34" charset="0"/>
            </a:endParaRPr>
          </a:p>
        </p:txBody>
      </p:sp>
      <p:sp>
        <p:nvSpPr>
          <p:cNvPr id="162821" name="投影片編號版面配置區 3"/>
          <p:cNvSpPr txBox="1">
            <a:spLocks noGrp="1"/>
          </p:cNvSpPr>
          <p:nvPr/>
        </p:nvSpPr>
        <p:spPr bwMode="auto">
          <a:xfrm>
            <a:off x="4023018" y="9743629"/>
            <a:ext cx="3078013" cy="513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62" tIns="47132" rIns="94262" bIns="47132" anchor="b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r">
              <a:defRPr/>
            </a:pPr>
            <a:fld id="{340B943D-7CB4-4909-991D-EE825E54F06A}" type="slidenum">
              <a:rPr kumimoji="0" lang="en-US" altLang="zh-CN" sz="130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SimSun" panose="02010600030101010101" pitchFamily="2" charset="-122"/>
              </a:rPr>
              <a:pPr algn="r">
                <a:defRPr/>
              </a:pPr>
              <a:t>19</a:t>
            </a:fld>
            <a:endParaRPr kumimoji="0" lang="en-US" altLang="zh-CN" sz="1300"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1372987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7"/>
          <p:cNvSpPr txBox="1">
            <a:spLocks noGrp="1" noChangeArrowheads="1"/>
          </p:cNvSpPr>
          <p:nvPr/>
        </p:nvSpPr>
        <p:spPr bwMode="auto">
          <a:xfrm>
            <a:off x="4023018" y="9743629"/>
            <a:ext cx="3078013" cy="513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262" tIns="47132" rIns="94262" bIns="47132" anchor="b"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989389DF-6296-4DD7-8686-4A411F73FD1E}" type="slidenum">
              <a:rPr lang="en-US" altLang="zh-TW"/>
              <a:pPr algn="r" eaLnBrk="1" hangingPunct="1">
                <a:spcBef>
                  <a:spcPct val="0"/>
                </a:spcBef>
              </a:pPr>
              <a:t>21</a:t>
            </a:fld>
            <a:endParaRPr lang="en-US" altLang="zh-TW"/>
          </a:p>
        </p:txBody>
      </p:sp>
      <p:sp>
        <p:nvSpPr>
          <p:cNvPr id="32771" name="Rectangle 7"/>
          <p:cNvSpPr txBox="1">
            <a:spLocks noGrp="1" noChangeArrowheads="1"/>
          </p:cNvSpPr>
          <p:nvPr/>
        </p:nvSpPr>
        <p:spPr bwMode="auto">
          <a:xfrm>
            <a:off x="4023018" y="9743629"/>
            <a:ext cx="3078013" cy="513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262" tIns="47132" rIns="94262" bIns="47132" anchor="b"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31F66B1D-D463-4ECD-B3A4-5354B2664C92}" type="slidenum">
              <a:rPr kumimoji="0" lang="en-US" altLang="zh-CN">
                <a:ea typeface="SimSun" panose="02010600030101010101" pitchFamily="2" charset="-122"/>
              </a:rPr>
              <a:pPr algn="r" eaLnBrk="1" hangingPunct="1">
                <a:spcBef>
                  <a:spcPct val="0"/>
                </a:spcBef>
              </a:pPr>
              <a:t>21</a:t>
            </a:fld>
            <a:endParaRPr kumimoji="0" lang="en-US" altLang="zh-CN">
              <a:ea typeface="SimSun" panose="02010600030101010101" pitchFamily="2" charset="-122"/>
            </a:endParaRPr>
          </a:p>
        </p:txBody>
      </p:sp>
      <p:sp>
        <p:nvSpPr>
          <p:cNvPr id="32772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89013" y="769938"/>
            <a:ext cx="5126037" cy="3846512"/>
          </a:xfrm>
          <a:ln/>
        </p:spPr>
      </p:sp>
      <p:sp>
        <p:nvSpPr>
          <p:cNvPr id="32773" name="備忘稿版面配置區 2"/>
          <p:cNvSpPr>
            <a:spLocks noGrp="1"/>
          </p:cNvSpPr>
          <p:nvPr>
            <p:ph type="body" idx="1"/>
          </p:nvPr>
        </p:nvSpPr>
        <p:spPr>
          <a:xfrm>
            <a:off x="711532" y="4872610"/>
            <a:ext cx="5679553" cy="4616409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smtClean="0">
              <a:latin typeface="Arial" panose="020B0604020202020204" pitchFamily="34" charset="0"/>
            </a:endParaRPr>
          </a:p>
        </p:txBody>
      </p:sp>
      <p:sp>
        <p:nvSpPr>
          <p:cNvPr id="162821" name="投影片編號版面配置區 3"/>
          <p:cNvSpPr txBox="1">
            <a:spLocks noGrp="1"/>
          </p:cNvSpPr>
          <p:nvPr/>
        </p:nvSpPr>
        <p:spPr bwMode="auto">
          <a:xfrm>
            <a:off x="4023018" y="9743629"/>
            <a:ext cx="3078013" cy="513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62" tIns="47132" rIns="94262" bIns="47132" anchor="b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r">
              <a:defRPr/>
            </a:pPr>
            <a:fld id="{546ADC8F-D759-488B-BE90-BC050AC36B81}" type="slidenum">
              <a:rPr kumimoji="0" lang="en-US" altLang="zh-CN" sz="130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SimSun" panose="02010600030101010101" pitchFamily="2" charset="-122"/>
              </a:rPr>
              <a:pPr algn="r">
                <a:defRPr/>
              </a:pPr>
              <a:t>21</a:t>
            </a:fld>
            <a:endParaRPr kumimoji="0" lang="en-US" altLang="zh-CN" sz="1300"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82203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789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7263974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448774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7"/>
          <p:cNvSpPr txBox="1">
            <a:spLocks noGrp="1" noChangeArrowheads="1"/>
          </p:cNvSpPr>
          <p:nvPr/>
        </p:nvSpPr>
        <p:spPr bwMode="auto">
          <a:xfrm>
            <a:off x="4023018" y="9743629"/>
            <a:ext cx="3078013" cy="513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262" tIns="47132" rIns="94262" bIns="47132" anchor="b"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28BEBB10-84B2-4110-8965-3B0801582691}" type="slidenum">
              <a:rPr lang="en-US" altLang="zh-TW"/>
              <a:pPr algn="r" eaLnBrk="1" hangingPunct="1">
                <a:spcBef>
                  <a:spcPct val="0"/>
                </a:spcBef>
              </a:pPr>
              <a:t>33</a:t>
            </a:fld>
            <a:endParaRPr lang="en-US" altLang="zh-TW"/>
          </a:p>
        </p:txBody>
      </p:sp>
      <p:sp>
        <p:nvSpPr>
          <p:cNvPr id="24579" name="Rectangle 7"/>
          <p:cNvSpPr txBox="1">
            <a:spLocks noGrp="1" noChangeArrowheads="1"/>
          </p:cNvSpPr>
          <p:nvPr/>
        </p:nvSpPr>
        <p:spPr bwMode="auto">
          <a:xfrm>
            <a:off x="4023018" y="9743629"/>
            <a:ext cx="3078013" cy="513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262" tIns="47132" rIns="94262" bIns="47132" anchor="b"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7F5DBFB9-4ABD-48A3-B7B7-D029297400B5}" type="slidenum">
              <a:rPr kumimoji="0" lang="en-US" altLang="zh-CN">
                <a:ea typeface="SimSun" panose="02010600030101010101" pitchFamily="2" charset="-122"/>
              </a:rPr>
              <a:pPr algn="r" eaLnBrk="1" hangingPunct="1">
                <a:spcBef>
                  <a:spcPct val="0"/>
                </a:spcBef>
              </a:pPr>
              <a:t>33</a:t>
            </a:fld>
            <a:endParaRPr kumimoji="0" lang="en-US" altLang="zh-CN">
              <a:ea typeface="SimSun" panose="02010600030101010101" pitchFamily="2" charset="-122"/>
            </a:endParaRPr>
          </a:p>
        </p:txBody>
      </p:sp>
      <p:sp>
        <p:nvSpPr>
          <p:cNvPr id="24580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89013" y="769938"/>
            <a:ext cx="5126037" cy="3846512"/>
          </a:xfrm>
          <a:ln/>
        </p:spPr>
      </p:sp>
      <p:sp>
        <p:nvSpPr>
          <p:cNvPr id="24581" name="備忘稿版面配置區 2"/>
          <p:cNvSpPr>
            <a:spLocks noGrp="1"/>
          </p:cNvSpPr>
          <p:nvPr>
            <p:ph type="body" idx="1"/>
          </p:nvPr>
        </p:nvSpPr>
        <p:spPr>
          <a:xfrm>
            <a:off x="711532" y="4872610"/>
            <a:ext cx="5679553" cy="4616409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smtClean="0">
              <a:latin typeface="Arial" panose="020B0604020202020204" pitchFamily="34" charset="0"/>
            </a:endParaRPr>
          </a:p>
        </p:txBody>
      </p:sp>
      <p:sp>
        <p:nvSpPr>
          <p:cNvPr id="162821" name="投影片編號版面配置區 3"/>
          <p:cNvSpPr txBox="1">
            <a:spLocks noGrp="1"/>
          </p:cNvSpPr>
          <p:nvPr/>
        </p:nvSpPr>
        <p:spPr bwMode="auto">
          <a:xfrm>
            <a:off x="4023018" y="9743629"/>
            <a:ext cx="3078013" cy="513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62" tIns="47132" rIns="94262" bIns="47132" anchor="b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r">
              <a:defRPr/>
            </a:pPr>
            <a:fld id="{88331AEA-7ECB-4D50-9E4A-9A94060F307C}" type="slidenum">
              <a:rPr kumimoji="0" lang="en-US" altLang="zh-CN" sz="130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SimSun" panose="02010600030101010101" pitchFamily="2" charset="-122"/>
              </a:rPr>
              <a:pPr algn="r">
                <a:defRPr/>
              </a:pPr>
              <a:t>33</a:t>
            </a:fld>
            <a:endParaRPr kumimoji="0" lang="en-US" altLang="zh-CN" sz="1300"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0274790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915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TW" altLang="en-US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6955240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7"/>
          <p:cNvSpPr txBox="1">
            <a:spLocks noGrp="1" noChangeArrowheads="1"/>
          </p:cNvSpPr>
          <p:nvPr/>
        </p:nvSpPr>
        <p:spPr bwMode="auto">
          <a:xfrm>
            <a:off x="4023018" y="9743629"/>
            <a:ext cx="3078013" cy="513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262" tIns="47132" rIns="94262" bIns="47132" anchor="b"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05819BA-4D31-4C29-91DF-899372A6A73E}" type="slidenum">
              <a:rPr lang="en-US" altLang="zh-TW"/>
              <a:pPr algn="r" eaLnBrk="1" hangingPunct="1">
                <a:spcBef>
                  <a:spcPct val="0"/>
                </a:spcBef>
              </a:pPr>
              <a:t>42</a:t>
            </a:fld>
            <a:endParaRPr lang="en-US" altLang="zh-TW"/>
          </a:p>
        </p:txBody>
      </p:sp>
      <p:sp>
        <p:nvSpPr>
          <p:cNvPr id="54275" name="Rectangle 7"/>
          <p:cNvSpPr txBox="1">
            <a:spLocks noGrp="1" noChangeArrowheads="1"/>
          </p:cNvSpPr>
          <p:nvPr/>
        </p:nvSpPr>
        <p:spPr bwMode="auto">
          <a:xfrm>
            <a:off x="4023018" y="9743629"/>
            <a:ext cx="3078013" cy="513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4262" tIns="47132" rIns="94262" bIns="47132" anchor="b"/>
          <a:lstStyle>
            <a:lvl1pPr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1pPr>
            <a:lvl2pPr marL="742950" indent="-28575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2pPr>
            <a:lvl3pPr marL="11430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3pPr>
            <a:lvl4pPr marL="16002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4pPr>
            <a:lvl5pPr marL="2057400" indent="-228600">
              <a:spcBef>
                <a:spcPct val="30000"/>
              </a:spcBef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kumimoji="1" sz="1200">
                <a:solidFill>
                  <a:schemeClr val="tx1"/>
                </a:solidFill>
                <a:latin typeface="Arial" panose="020B0604020202020204" pitchFamily="34" charset="0"/>
                <a:ea typeface="新細明體" panose="02020500000000000000" pitchFamily="18" charset="-12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56A7A18-5882-4C2D-AA10-BABD74C8F5AF}" type="slidenum">
              <a:rPr kumimoji="0" lang="en-US" altLang="zh-CN">
                <a:ea typeface="SimSun" panose="02010600030101010101" pitchFamily="2" charset="-122"/>
              </a:rPr>
              <a:pPr algn="r" eaLnBrk="1" hangingPunct="1">
                <a:spcBef>
                  <a:spcPct val="0"/>
                </a:spcBef>
              </a:pPr>
              <a:t>42</a:t>
            </a:fld>
            <a:endParaRPr kumimoji="0" lang="en-US" altLang="zh-CN">
              <a:ea typeface="SimSun" panose="02010600030101010101" pitchFamily="2" charset="-122"/>
            </a:endParaRPr>
          </a:p>
        </p:txBody>
      </p:sp>
      <p:sp>
        <p:nvSpPr>
          <p:cNvPr id="54276" name="投影片圖像版面配置區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989013" y="769938"/>
            <a:ext cx="5126037" cy="3846512"/>
          </a:xfrm>
          <a:ln/>
        </p:spPr>
      </p:sp>
      <p:sp>
        <p:nvSpPr>
          <p:cNvPr id="54277" name="備忘稿版面配置區 2"/>
          <p:cNvSpPr>
            <a:spLocks noGrp="1"/>
          </p:cNvSpPr>
          <p:nvPr>
            <p:ph type="body" idx="1"/>
          </p:nvPr>
        </p:nvSpPr>
        <p:spPr>
          <a:xfrm>
            <a:off x="711532" y="4872610"/>
            <a:ext cx="5679553" cy="4616409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zh-TW" altLang="zh-TW" smtClean="0">
              <a:latin typeface="Arial" panose="020B0604020202020204" pitchFamily="34" charset="0"/>
            </a:endParaRPr>
          </a:p>
        </p:txBody>
      </p:sp>
      <p:sp>
        <p:nvSpPr>
          <p:cNvPr id="162821" name="投影片編號版面配置區 3"/>
          <p:cNvSpPr txBox="1">
            <a:spLocks noGrp="1"/>
          </p:cNvSpPr>
          <p:nvPr/>
        </p:nvSpPr>
        <p:spPr bwMode="auto">
          <a:xfrm>
            <a:off x="4023018" y="9743629"/>
            <a:ext cx="3078013" cy="513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94262" tIns="47132" rIns="94262" bIns="47132" anchor="b"/>
          <a:lstStyle>
            <a:lvl1pPr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1pPr>
            <a:lvl2pPr marL="742950" indent="-28575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2pPr>
            <a:lvl3pPr marL="11430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3pPr>
            <a:lvl4pPr marL="16002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4pPr>
            <a:lvl5pPr marL="2057400" indent="-228600" eaLnBrk="0" hangingPunct="0"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 sz="2400">
                <a:solidFill>
                  <a:schemeClr val="tx1"/>
                </a:solidFill>
                <a:latin typeface="Times New Roman" panose="02020603050405020304" pitchFamily="18" charset="0"/>
                <a:ea typeface="新細明體" panose="02020500000000000000" pitchFamily="18" charset="-120"/>
              </a:defRPr>
            </a:lvl9pPr>
          </a:lstStyle>
          <a:p>
            <a:pPr algn="r">
              <a:defRPr/>
            </a:pPr>
            <a:fld id="{08961A6B-49A4-4E36-A4EB-A0D600AC5920}" type="slidenum">
              <a:rPr kumimoji="0" lang="en-US" altLang="zh-CN" sz="1300"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SimSun" panose="02010600030101010101" pitchFamily="2" charset="-122"/>
              </a:rPr>
              <a:pPr algn="r">
                <a:defRPr/>
              </a:pPr>
              <a:t>42</a:t>
            </a:fld>
            <a:endParaRPr kumimoji="0" lang="en-US" altLang="zh-CN" sz="1300">
              <a:effectLst>
                <a:outerShdw blurRad="38100" dist="38100" dir="2700000" algn="tl">
                  <a:srgbClr val="C0C0C0"/>
                </a:outerShdw>
              </a:effectLst>
              <a:latin typeface="Arial" panose="020B0604020202020204" pitchFamily="34" charset="0"/>
              <a:ea typeface="SimSun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018270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7.jpeg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8.jpeg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514350" y="1597828"/>
            <a:ext cx="5829300" cy="1102519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028700" y="2914650"/>
            <a:ext cx="4800600" cy="1314450"/>
          </a:xfrm>
        </p:spPr>
        <p:txBody>
          <a:bodyPr/>
          <a:lstStyle>
            <a:lvl1pPr marL="0" indent="0" algn="ctr">
              <a:buNone/>
              <a:defRPr/>
            </a:lvl1pPr>
            <a:lvl2pPr marL="342892" indent="0" algn="ctr">
              <a:buNone/>
              <a:defRPr/>
            </a:lvl2pPr>
            <a:lvl3pPr marL="685783" indent="0" algn="ctr">
              <a:buNone/>
              <a:defRPr/>
            </a:lvl3pPr>
            <a:lvl4pPr marL="1028675" indent="0" algn="ctr">
              <a:buNone/>
              <a:defRPr/>
            </a:lvl4pPr>
            <a:lvl5pPr marL="1371566" indent="0" algn="ctr">
              <a:buNone/>
              <a:defRPr/>
            </a:lvl5pPr>
            <a:lvl6pPr marL="1714457" indent="0" algn="ctr">
              <a:buNone/>
              <a:defRPr/>
            </a:lvl6pPr>
            <a:lvl7pPr marL="2057348" indent="0" algn="ctr">
              <a:buNone/>
              <a:defRPr/>
            </a:lvl7pPr>
            <a:lvl8pPr marL="2400240" indent="0" algn="ctr">
              <a:buNone/>
              <a:defRPr/>
            </a:lvl8pPr>
            <a:lvl9pPr marL="2743132" indent="0" algn="ctr">
              <a:buNone/>
              <a:defRPr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1B1B6B0-293E-416A-BB76-41C1B30BE33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按一下以編輯母片標題樣式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1F3A51-8E27-4F03-BC92-C8AE1216A44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區段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541735" y="3305176"/>
            <a:ext cx="5829300" cy="1021556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541735" y="2180035"/>
            <a:ext cx="5829300" cy="1125140"/>
          </a:xfrm>
        </p:spPr>
        <p:txBody>
          <a:bodyPr anchor="b"/>
          <a:lstStyle>
            <a:lvl1pPr marL="0" indent="0">
              <a:buNone/>
              <a:defRPr sz="1500"/>
            </a:lvl1pPr>
            <a:lvl2pPr marL="342892" indent="0">
              <a:buNone/>
              <a:defRPr sz="1350"/>
            </a:lvl2pPr>
            <a:lvl3pPr marL="685783" indent="0">
              <a:buNone/>
              <a:defRPr sz="1200"/>
            </a:lvl3pPr>
            <a:lvl4pPr marL="1028675" indent="0">
              <a:buNone/>
              <a:defRPr sz="1050"/>
            </a:lvl4pPr>
            <a:lvl5pPr marL="1371566" indent="0">
              <a:buNone/>
              <a:defRPr sz="1050"/>
            </a:lvl5pPr>
            <a:lvl6pPr marL="1714457" indent="0">
              <a:buNone/>
              <a:defRPr sz="1050"/>
            </a:lvl6pPr>
            <a:lvl7pPr marL="2057348" indent="0">
              <a:buNone/>
              <a:defRPr sz="1050"/>
            </a:lvl7pPr>
            <a:lvl8pPr marL="2400240" indent="0">
              <a:buNone/>
              <a:defRPr sz="1050"/>
            </a:lvl8pPr>
            <a:lvl9pPr marL="2743132" indent="0">
              <a:buNone/>
              <a:defRPr sz="10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7BE467-0FD1-4093-A344-9F64F17432CA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342900" y="1200151"/>
            <a:ext cx="302895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486150" y="1200151"/>
            <a:ext cx="3028950" cy="3394472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0FDD7F-963F-4812-9F96-0D4D19907B4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342902" y="1151335"/>
            <a:ext cx="3030141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42902" y="1631156"/>
            <a:ext cx="3030141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3483777" y="1151335"/>
            <a:ext cx="3031331" cy="47982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892" indent="0">
              <a:buNone/>
              <a:defRPr sz="1500" b="1"/>
            </a:lvl2pPr>
            <a:lvl3pPr marL="685783" indent="0">
              <a:buNone/>
              <a:defRPr sz="1350" b="1"/>
            </a:lvl3pPr>
            <a:lvl4pPr marL="1028675" indent="0">
              <a:buNone/>
              <a:defRPr sz="1200" b="1"/>
            </a:lvl4pPr>
            <a:lvl5pPr marL="1371566" indent="0">
              <a:buNone/>
              <a:defRPr sz="1200" b="1"/>
            </a:lvl5pPr>
            <a:lvl6pPr marL="1714457" indent="0">
              <a:buNone/>
              <a:defRPr sz="1200" b="1"/>
            </a:lvl6pPr>
            <a:lvl7pPr marL="2057348" indent="0">
              <a:buNone/>
              <a:defRPr sz="1200" b="1"/>
            </a:lvl7pPr>
            <a:lvl8pPr marL="2400240" indent="0">
              <a:buNone/>
              <a:defRPr sz="1200" b="1"/>
            </a:lvl8pPr>
            <a:lvl9pPr marL="2743132" indent="0">
              <a:buNone/>
              <a:defRPr sz="12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3483777" y="1631156"/>
            <a:ext cx="3031331" cy="2963466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8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4498F0-5707-4B7E-A137-AD9905B25503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D8159C-2516-45E7-874C-A9549D233E58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投影片編號版面配置區 5"/>
          <p:cNvSpPr>
            <a:spLocks noGrp="1"/>
          </p:cNvSpPr>
          <p:nvPr>
            <p:ph type="sldNum" sz="quarter" idx="11"/>
          </p:nvPr>
        </p:nvSpPr>
        <p:spPr>
          <a:xfrm>
            <a:off x="5069681" y="4836321"/>
            <a:ext cx="1600200" cy="273844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AE9B5A-79EE-4332-B058-D48B0917BF4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4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C18F2E-F61F-4D15-BFE3-35081BD9212E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DDF36-AF3F-4EE9-B724-0183BDF2259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342909" y="204787"/>
            <a:ext cx="2256235" cy="8715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2681289" y="204797"/>
            <a:ext cx="3833813" cy="438983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342909" y="1076328"/>
            <a:ext cx="2256235" cy="3518297"/>
          </a:xfrm>
        </p:spPr>
        <p:txBody>
          <a:bodyPr/>
          <a:lstStyle>
            <a:lvl1pPr marL="0" indent="0">
              <a:buNone/>
              <a:defRPr sz="1050"/>
            </a:lvl1pPr>
            <a:lvl2pPr marL="342892" indent="0">
              <a:buNone/>
              <a:defRPr sz="900"/>
            </a:lvl2pPr>
            <a:lvl3pPr marL="685783" indent="0">
              <a:buNone/>
              <a:defRPr sz="750"/>
            </a:lvl3pPr>
            <a:lvl4pPr marL="1028675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8" indent="0">
              <a:buNone/>
              <a:defRPr sz="675"/>
            </a:lvl7pPr>
            <a:lvl8pPr marL="2400240" indent="0">
              <a:buNone/>
              <a:defRPr sz="675"/>
            </a:lvl8pPr>
            <a:lvl9pPr marL="2743132" indent="0">
              <a:buNone/>
              <a:defRPr sz="675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E14182-1125-4367-9460-15737404FCEF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1344216" y="3600451"/>
            <a:ext cx="4114800" cy="425054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1344216" y="459581"/>
            <a:ext cx="4114800" cy="3086100"/>
          </a:xfrm>
        </p:spPr>
        <p:txBody>
          <a:bodyPr/>
          <a:lstStyle>
            <a:lvl1pPr marL="0" indent="0">
              <a:buNone/>
              <a:defRPr sz="2400"/>
            </a:lvl1pPr>
            <a:lvl2pPr marL="342892" indent="0">
              <a:buNone/>
              <a:defRPr sz="2100"/>
            </a:lvl2pPr>
            <a:lvl3pPr marL="685783" indent="0">
              <a:buNone/>
              <a:defRPr sz="1800"/>
            </a:lvl3pPr>
            <a:lvl4pPr marL="1028675" indent="0">
              <a:buNone/>
              <a:defRPr sz="1500"/>
            </a:lvl4pPr>
            <a:lvl5pPr marL="1371566" indent="0">
              <a:buNone/>
              <a:defRPr sz="1500"/>
            </a:lvl5pPr>
            <a:lvl6pPr marL="1714457" indent="0">
              <a:buNone/>
              <a:defRPr sz="1500"/>
            </a:lvl6pPr>
            <a:lvl7pPr marL="2057348" indent="0">
              <a:buNone/>
              <a:defRPr sz="1500"/>
            </a:lvl7pPr>
            <a:lvl8pPr marL="2400240" indent="0">
              <a:buNone/>
              <a:defRPr sz="1500"/>
            </a:lvl8pPr>
            <a:lvl9pPr marL="2743132" indent="0">
              <a:buNone/>
              <a:defRPr sz="1500"/>
            </a:lvl9pPr>
          </a:lstStyle>
          <a:p>
            <a:pPr lvl="0"/>
            <a:endParaRPr lang="zh-TW" altLang="en-US" noProof="0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1344216" y="4025512"/>
            <a:ext cx="4114800" cy="603647"/>
          </a:xfrm>
        </p:spPr>
        <p:txBody>
          <a:bodyPr/>
          <a:lstStyle>
            <a:lvl1pPr marL="0" indent="0">
              <a:buNone/>
              <a:defRPr sz="1050"/>
            </a:lvl1pPr>
            <a:lvl2pPr marL="342892" indent="0">
              <a:buNone/>
              <a:defRPr sz="900"/>
            </a:lvl2pPr>
            <a:lvl3pPr marL="685783" indent="0">
              <a:buNone/>
              <a:defRPr sz="750"/>
            </a:lvl3pPr>
            <a:lvl4pPr marL="1028675" indent="0">
              <a:buNone/>
              <a:defRPr sz="675"/>
            </a:lvl4pPr>
            <a:lvl5pPr marL="1371566" indent="0">
              <a:buNone/>
              <a:defRPr sz="675"/>
            </a:lvl5pPr>
            <a:lvl6pPr marL="1714457" indent="0">
              <a:buNone/>
              <a:defRPr sz="675"/>
            </a:lvl6pPr>
            <a:lvl7pPr marL="2057348" indent="0">
              <a:buNone/>
              <a:defRPr sz="675"/>
            </a:lvl7pPr>
            <a:lvl8pPr marL="2400240" indent="0">
              <a:buNone/>
              <a:defRPr sz="675"/>
            </a:lvl8pPr>
            <a:lvl9pPr marL="2743132" indent="0">
              <a:buNone/>
              <a:defRPr sz="675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7ADB34-8BF2-4C43-A057-CF8D590E7C6D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6220EE-A731-42AA-97D7-A406507A01CB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4972050" y="205980"/>
            <a:ext cx="1543050" cy="4388644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342900" y="205980"/>
            <a:ext cx="4514850" cy="4388644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5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9A915A-5710-4007-A35C-328B988254E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  <p:transition advClick="0" advTm="1000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-5_學生成就與職涯發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2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群組 22"/>
          <p:cNvGrpSpPr>
            <a:grpSpLocks/>
          </p:cNvGrpSpPr>
          <p:nvPr userDrawn="1"/>
        </p:nvGrpSpPr>
        <p:grpSpPr bwMode="auto">
          <a:xfrm>
            <a:off x="5250663" y="4554147"/>
            <a:ext cx="1607344" cy="492058"/>
            <a:chOff x="-167427" y="-64395"/>
            <a:chExt cx="2143140" cy="655710"/>
          </a:xfrm>
        </p:grpSpPr>
        <p:grpSp>
          <p:nvGrpSpPr>
            <p:cNvPr id="4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10"/>
              <a:chOff x="1696972" y="6143644"/>
              <a:chExt cx="2143140" cy="655710"/>
            </a:xfrm>
          </p:grpSpPr>
          <p:sp>
            <p:nvSpPr>
              <p:cNvPr id="6" name="矩形 15"/>
              <p:cNvSpPr/>
              <p:nvPr userDrawn="1"/>
            </p:nvSpPr>
            <p:spPr>
              <a:xfrm>
                <a:off x="1696972" y="6460989"/>
                <a:ext cx="2143140" cy="33836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en-US" sz="10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+mj-lt"/>
                    <a:ea typeface="新細明體" pitchFamily="18" charset="-120"/>
                  </a:rPr>
                  <a:t>Hospitality Management </a:t>
                </a:r>
                <a:endParaRPr lang="zh-TW" altLang="en-US" sz="105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+mj-lt"/>
                  <a:ea typeface="新細明體" pitchFamily="18" charset="-120"/>
                </a:endParaRPr>
              </a:p>
            </p:txBody>
          </p:sp>
          <p:sp>
            <p:nvSpPr>
              <p:cNvPr id="7" name="矩形 16"/>
              <p:cNvSpPr/>
              <p:nvPr userDrawn="1"/>
            </p:nvSpPr>
            <p:spPr>
              <a:xfrm>
                <a:off x="1977838" y="6143644"/>
                <a:ext cx="1246505" cy="4921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5" name="直線接點 21"/>
            <p:cNvCxnSpPr/>
            <p:nvPr userDrawn="1"/>
          </p:nvCxnSpPr>
          <p:spPr>
            <a:xfrm>
              <a:off x="-738" y="500437"/>
              <a:ext cx="1857388" cy="158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字方塊 12"/>
          <p:cNvSpPr txBox="1"/>
          <p:nvPr userDrawn="1"/>
        </p:nvSpPr>
        <p:spPr>
          <a:xfrm>
            <a:off x="2786072" y="4768454"/>
            <a:ext cx="1178719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76429A73-7E2E-49ED-A8A4-EF494083BC13}" type="slidenum">
              <a:rPr lang="zh-TW" altLang="en-US">
                <a:latin typeface="Arial" pitchFamily="34" charset="0"/>
                <a:ea typeface="新細明體" pitchFamily="18" charset="-120"/>
              </a:rPr>
              <a:pPr algn="ctr">
                <a:defRPr/>
              </a:pPr>
              <a:t>‹#›</a:t>
            </a:fld>
            <a:endParaRPr lang="zh-TW" altLang="en-US" dirty="0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9" name="Rectangle 5"/>
          <p:cNvSpPr>
            <a:spLocks noChangeArrowheads="1"/>
          </p:cNvSpPr>
          <p:nvPr userDrawn="1"/>
        </p:nvSpPr>
        <p:spPr bwMode="auto">
          <a:xfrm>
            <a:off x="5258514" y="11430"/>
            <a:ext cx="1566000" cy="513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0" rIns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zh-TW" altLang="en-US" sz="1500" b="1" spc="38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學生成就與</a:t>
            </a:r>
            <a:endParaRPr lang="en-US" altLang="zh-TW" sz="1500" b="1" spc="38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algn="ctr">
              <a:defRPr/>
            </a:pPr>
            <a:r>
              <a:rPr lang="zh-TW" altLang="en-US" sz="1500" b="1" spc="450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 職涯發展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評鑑隔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圖片 17" descr="DSC_1027.JPG"/>
          <p:cNvPicPr>
            <a:picLocks/>
          </p:cNvPicPr>
          <p:nvPr userDrawn="1"/>
        </p:nvPicPr>
        <p:blipFill>
          <a:blip r:embed="rId2" cstate="print">
            <a:lum bright="57000" contrast="-70000"/>
          </a:blip>
          <a:stretch>
            <a:fillRect/>
          </a:stretch>
        </p:blipFill>
        <p:spPr>
          <a:xfrm>
            <a:off x="2973066" y="1789032"/>
            <a:ext cx="3750300" cy="33210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3" name="Picture 2" descr="hk1114(透明)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" y="4607728"/>
            <a:ext cx="1627585" cy="535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圖片 10" descr="DSC08851.JPG"/>
          <p:cNvPicPr>
            <a:picLocks noChangeAspect="1"/>
          </p:cNvPicPr>
          <p:nvPr userDrawn="1"/>
        </p:nvPicPr>
        <p:blipFill>
          <a:blip r:embed="rId4" cstate="print">
            <a:lum bright="70000" contrast="-70000"/>
          </a:blip>
          <a:stretch>
            <a:fillRect/>
          </a:stretch>
        </p:blipFill>
        <p:spPr>
          <a:xfrm>
            <a:off x="0" y="7"/>
            <a:ext cx="3643314" cy="349460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4968478" y="4612488"/>
            <a:ext cx="1889522" cy="468302"/>
            <a:chOff x="-167427" y="-12300"/>
            <a:chExt cx="2143140" cy="455183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12300"/>
              <a:ext cx="2143140" cy="455183"/>
              <a:chOff x="1696972" y="6195739"/>
              <a:chExt cx="2143140" cy="455183"/>
            </a:xfrm>
          </p:grpSpPr>
          <p:sp>
            <p:nvSpPr>
              <p:cNvPr id="8" name="矩形 16"/>
              <p:cNvSpPr/>
              <p:nvPr userDrawn="1"/>
            </p:nvSpPr>
            <p:spPr>
              <a:xfrm>
                <a:off x="2082062" y="6195739"/>
                <a:ext cx="1191261" cy="35898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lang="zh-TW" altLang="en-US" sz="10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  <p:sp>
            <p:nvSpPr>
              <p:cNvPr id="9" name="矩形 15"/>
              <p:cNvSpPr/>
              <p:nvPr userDrawn="1"/>
            </p:nvSpPr>
            <p:spPr>
              <a:xfrm>
                <a:off x="1696972" y="6404119"/>
                <a:ext cx="2143140" cy="24680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en-US" sz="10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+mj-lt"/>
                    <a:ea typeface="新細明體" pitchFamily="18" charset="-120"/>
                  </a:rPr>
                  <a:t>Hospitality Management </a:t>
                </a:r>
                <a:endParaRPr lang="zh-TW" altLang="en-US" sz="105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+mj-lt"/>
                  <a:ea typeface="新細明體" pitchFamily="18" charset="-120"/>
                </a:endParaRPr>
              </a:p>
            </p:txBody>
          </p:sp>
        </p:grpSp>
        <p:cxnSp>
          <p:nvCxnSpPr>
            <p:cNvPr id="7" name="直線接點 21"/>
            <p:cNvCxnSpPr/>
            <p:nvPr userDrawn="1"/>
          </p:nvCxnSpPr>
          <p:spPr>
            <a:xfrm>
              <a:off x="58095" y="384646"/>
              <a:ext cx="1856849" cy="115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文字方塊 11"/>
          <p:cNvSpPr txBox="1"/>
          <p:nvPr userDrawn="1"/>
        </p:nvSpPr>
        <p:spPr>
          <a:xfrm>
            <a:off x="2786072" y="4768454"/>
            <a:ext cx="1178719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B3E3B23C-395E-4624-A5D4-3B632A321389}" type="slidenum">
              <a:rPr lang="zh-TW" altLang="en-US">
                <a:latin typeface="Arial" pitchFamily="34" charset="0"/>
                <a:ea typeface="新細明體" pitchFamily="18" charset="-120"/>
              </a:rPr>
              <a:pPr algn="ctr">
                <a:defRPr/>
              </a:pPr>
              <a:t>‹#›</a:t>
            </a:fld>
            <a:endParaRPr lang="zh-TW" altLang="en-US" dirty="0">
              <a:latin typeface="Arial" pitchFamily="34" charset="0"/>
              <a:ea typeface="新細明體" pitchFamily="18" charset="-120"/>
            </a:endParaRPr>
          </a:p>
        </p:txBody>
      </p:sp>
      <p:pic>
        <p:nvPicPr>
          <p:cNvPr id="11" name="Picture 5" descr="title_04"/>
          <p:cNvPicPr>
            <a:picLocks noChangeAspect="1" noChangeArrowheads="1"/>
          </p:cNvPicPr>
          <p:nvPr userDrawn="1"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7"/>
            <a:ext cx="6858000" cy="1000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-2_課程規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2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群組 22"/>
          <p:cNvGrpSpPr>
            <a:grpSpLocks/>
          </p:cNvGrpSpPr>
          <p:nvPr userDrawn="1"/>
        </p:nvGrpSpPr>
        <p:grpSpPr bwMode="auto">
          <a:xfrm>
            <a:off x="5250663" y="4554147"/>
            <a:ext cx="1607344" cy="492058"/>
            <a:chOff x="-167427" y="-64395"/>
            <a:chExt cx="2143140" cy="655710"/>
          </a:xfrm>
        </p:grpSpPr>
        <p:grpSp>
          <p:nvGrpSpPr>
            <p:cNvPr id="4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10"/>
              <a:chOff x="1696972" y="6143644"/>
              <a:chExt cx="2143140" cy="655710"/>
            </a:xfrm>
          </p:grpSpPr>
          <p:sp>
            <p:nvSpPr>
              <p:cNvPr id="6" name="矩形 15"/>
              <p:cNvSpPr/>
              <p:nvPr userDrawn="1"/>
            </p:nvSpPr>
            <p:spPr>
              <a:xfrm>
                <a:off x="1696972" y="6460989"/>
                <a:ext cx="2143140" cy="33836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en-US" sz="10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+mj-lt"/>
                    <a:ea typeface="新細明體" pitchFamily="18" charset="-120"/>
                  </a:rPr>
                  <a:t>Hospitality Management </a:t>
                </a:r>
                <a:endParaRPr lang="zh-TW" altLang="en-US" sz="105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+mj-lt"/>
                  <a:ea typeface="新細明體" pitchFamily="18" charset="-120"/>
                </a:endParaRPr>
              </a:p>
            </p:txBody>
          </p:sp>
          <p:sp>
            <p:nvSpPr>
              <p:cNvPr id="7" name="矩形 16"/>
              <p:cNvSpPr/>
              <p:nvPr userDrawn="1"/>
            </p:nvSpPr>
            <p:spPr>
              <a:xfrm>
                <a:off x="1977838" y="6143644"/>
                <a:ext cx="1246505" cy="4921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5" name="直線接點 21"/>
            <p:cNvCxnSpPr/>
            <p:nvPr userDrawn="1"/>
          </p:nvCxnSpPr>
          <p:spPr>
            <a:xfrm>
              <a:off x="-738" y="500437"/>
              <a:ext cx="1857388" cy="158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字方塊 12"/>
          <p:cNvSpPr txBox="1"/>
          <p:nvPr userDrawn="1"/>
        </p:nvSpPr>
        <p:spPr>
          <a:xfrm>
            <a:off x="2786072" y="4768454"/>
            <a:ext cx="1178719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9438E87D-DCA8-4AAC-93C7-522A6DAE5DFB}" type="slidenum">
              <a:rPr lang="zh-TW" altLang="en-US">
                <a:latin typeface="Arial" pitchFamily="34" charset="0"/>
                <a:ea typeface="新細明體" pitchFamily="18" charset="-120"/>
              </a:rPr>
              <a:pPr algn="ctr">
                <a:defRPr/>
              </a:pPr>
              <a:t>‹#›</a:t>
            </a:fld>
            <a:endParaRPr lang="zh-TW" altLang="en-US" dirty="0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9" name="Rectangle 5"/>
          <p:cNvSpPr>
            <a:spLocks noChangeArrowheads="1"/>
          </p:cNvSpPr>
          <p:nvPr userDrawn="1"/>
        </p:nvSpPr>
        <p:spPr bwMode="auto">
          <a:xfrm>
            <a:off x="5258514" y="11430"/>
            <a:ext cx="1566000" cy="513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0" rIns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zh-TW" altLang="en-US" sz="1500" b="1" spc="38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課程規劃、師資</a:t>
            </a:r>
            <a:endParaRPr lang="en-US" altLang="zh-TW" sz="1500" b="1" spc="38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algn="ctr">
              <a:defRPr/>
            </a:pPr>
            <a:r>
              <a:rPr lang="zh-TW" altLang="en-US" sz="1500" b="1" spc="38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結構與教師教學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-3_教學品保與學生輔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2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群組 22"/>
          <p:cNvGrpSpPr>
            <a:grpSpLocks/>
          </p:cNvGrpSpPr>
          <p:nvPr userDrawn="1"/>
        </p:nvGrpSpPr>
        <p:grpSpPr bwMode="auto">
          <a:xfrm>
            <a:off x="5250663" y="4554147"/>
            <a:ext cx="1607344" cy="492058"/>
            <a:chOff x="-167427" y="-64395"/>
            <a:chExt cx="2143140" cy="655710"/>
          </a:xfrm>
        </p:grpSpPr>
        <p:grpSp>
          <p:nvGrpSpPr>
            <p:cNvPr id="4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10"/>
              <a:chOff x="1696972" y="6143644"/>
              <a:chExt cx="2143140" cy="655710"/>
            </a:xfrm>
          </p:grpSpPr>
          <p:sp>
            <p:nvSpPr>
              <p:cNvPr id="6" name="矩形 15"/>
              <p:cNvSpPr/>
              <p:nvPr userDrawn="1"/>
            </p:nvSpPr>
            <p:spPr>
              <a:xfrm>
                <a:off x="1696972" y="6460989"/>
                <a:ext cx="2143140" cy="33836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en-US" sz="10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+mj-lt"/>
                    <a:ea typeface="新細明體" pitchFamily="18" charset="-120"/>
                  </a:rPr>
                  <a:t>Hospitality Management </a:t>
                </a:r>
                <a:endParaRPr lang="zh-TW" altLang="en-US" sz="105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+mj-lt"/>
                  <a:ea typeface="新細明體" pitchFamily="18" charset="-120"/>
                </a:endParaRPr>
              </a:p>
            </p:txBody>
          </p:sp>
          <p:sp>
            <p:nvSpPr>
              <p:cNvPr id="7" name="矩形 16"/>
              <p:cNvSpPr/>
              <p:nvPr userDrawn="1"/>
            </p:nvSpPr>
            <p:spPr>
              <a:xfrm>
                <a:off x="1977838" y="6143644"/>
                <a:ext cx="1246505" cy="4921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5" name="直線接點 21"/>
            <p:cNvCxnSpPr/>
            <p:nvPr userDrawn="1"/>
          </p:nvCxnSpPr>
          <p:spPr>
            <a:xfrm>
              <a:off x="-738" y="500437"/>
              <a:ext cx="1857388" cy="158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字方塊 12"/>
          <p:cNvSpPr txBox="1"/>
          <p:nvPr userDrawn="1"/>
        </p:nvSpPr>
        <p:spPr>
          <a:xfrm>
            <a:off x="2786072" y="4768454"/>
            <a:ext cx="1178719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5C64D677-5A22-4DEE-B846-9BD16E1F4C27}" type="slidenum">
              <a:rPr lang="zh-TW" altLang="en-US">
                <a:latin typeface="Arial" pitchFamily="34" charset="0"/>
                <a:ea typeface="新細明體" pitchFamily="18" charset="-120"/>
              </a:rPr>
              <a:pPr algn="ctr">
                <a:defRPr/>
              </a:pPr>
              <a:t>‹#›</a:t>
            </a:fld>
            <a:endParaRPr lang="zh-TW" altLang="en-US" dirty="0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9" name="Rectangle 5"/>
          <p:cNvSpPr>
            <a:spLocks noChangeArrowheads="1"/>
          </p:cNvSpPr>
          <p:nvPr userDrawn="1"/>
        </p:nvSpPr>
        <p:spPr bwMode="auto">
          <a:xfrm>
            <a:off x="5258514" y="11430"/>
            <a:ext cx="1566000" cy="513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0" rIns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zh-TW" altLang="en-US" sz="1500" b="1" spc="38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教學品保與</a:t>
            </a:r>
            <a:endParaRPr lang="en-US" altLang="zh-TW" sz="1500" b="1" spc="38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algn="ctr">
              <a:defRPr/>
            </a:pPr>
            <a:r>
              <a:rPr lang="zh-TW" altLang="en-US" sz="1500" b="1" spc="450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 學生輔導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-4_專業發展與產學合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2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群組 22"/>
          <p:cNvGrpSpPr>
            <a:grpSpLocks/>
          </p:cNvGrpSpPr>
          <p:nvPr userDrawn="1"/>
        </p:nvGrpSpPr>
        <p:grpSpPr bwMode="auto">
          <a:xfrm>
            <a:off x="5250663" y="4554147"/>
            <a:ext cx="1607344" cy="492058"/>
            <a:chOff x="-167427" y="-64395"/>
            <a:chExt cx="2143140" cy="655710"/>
          </a:xfrm>
        </p:grpSpPr>
        <p:grpSp>
          <p:nvGrpSpPr>
            <p:cNvPr id="4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10"/>
              <a:chOff x="1696972" y="6143644"/>
              <a:chExt cx="2143140" cy="655710"/>
            </a:xfrm>
          </p:grpSpPr>
          <p:sp>
            <p:nvSpPr>
              <p:cNvPr id="6" name="矩形 15"/>
              <p:cNvSpPr/>
              <p:nvPr userDrawn="1"/>
            </p:nvSpPr>
            <p:spPr>
              <a:xfrm>
                <a:off x="1696972" y="6460989"/>
                <a:ext cx="2143140" cy="33836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en-US" sz="1050" dirty="0" err="1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+mj-lt"/>
                    <a:ea typeface="新細明體" pitchFamily="18" charset="-120"/>
                  </a:rPr>
                  <a:t>HospitalityManagement</a:t>
                </a:r>
                <a:endParaRPr lang="zh-TW" altLang="en-US" sz="105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+mj-lt"/>
                  <a:ea typeface="新細明體" pitchFamily="18" charset="-120"/>
                </a:endParaRPr>
              </a:p>
            </p:txBody>
          </p:sp>
          <p:sp>
            <p:nvSpPr>
              <p:cNvPr id="7" name="矩形 16"/>
              <p:cNvSpPr/>
              <p:nvPr userDrawn="1"/>
            </p:nvSpPr>
            <p:spPr>
              <a:xfrm>
                <a:off x="1977838" y="6143644"/>
                <a:ext cx="1246505" cy="4921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5" name="直線接點 21"/>
            <p:cNvCxnSpPr/>
            <p:nvPr userDrawn="1"/>
          </p:nvCxnSpPr>
          <p:spPr>
            <a:xfrm>
              <a:off x="-738" y="500437"/>
              <a:ext cx="1857388" cy="158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字方塊 12"/>
          <p:cNvSpPr txBox="1"/>
          <p:nvPr userDrawn="1"/>
        </p:nvSpPr>
        <p:spPr>
          <a:xfrm>
            <a:off x="2786072" y="4768454"/>
            <a:ext cx="1178719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0F00DBE5-486E-4D3D-9855-757F3CFAB587}" type="slidenum">
              <a:rPr lang="zh-TW" altLang="en-US">
                <a:latin typeface="Arial" pitchFamily="34" charset="0"/>
                <a:ea typeface="新細明體" pitchFamily="18" charset="-120"/>
              </a:rPr>
              <a:pPr algn="ctr">
                <a:defRPr/>
              </a:pPr>
              <a:t>‹#›</a:t>
            </a:fld>
            <a:endParaRPr lang="zh-TW" altLang="en-US" dirty="0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9" name="Rectangle 5"/>
          <p:cNvSpPr>
            <a:spLocks noChangeArrowheads="1"/>
          </p:cNvSpPr>
          <p:nvPr userDrawn="1"/>
        </p:nvSpPr>
        <p:spPr bwMode="auto">
          <a:xfrm>
            <a:off x="5258514" y="11430"/>
            <a:ext cx="1566000" cy="513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0" rIns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zh-TW" altLang="en-US" sz="1500" b="1" spc="38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專業發展與</a:t>
            </a:r>
            <a:endParaRPr lang="en-US" altLang="zh-TW" sz="1500" b="1" spc="38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algn="ctr">
              <a:defRPr/>
            </a:pPr>
            <a:r>
              <a:rPr lang="zh-TW" altLang="en-US" sz="1500" b="1" spc="450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產學合作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-1_目標、 特色與系務發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2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群組 22"/>
          <p:cNvGrpSpPr>
            <a:grpSpLocks/>
          </p:cNvGrpSpPr>
          <p:nvPr userDrawn="1"/>
        </p:nvGrpSpPr>
        <p:grpSpPr bwMode="auto">
          <a:xfrm>
            <a:off x="5250663" y="4554147"/>
            <a:ext cx="1607344" cy="492058"/>
            <a:chOff x="-167427" y="-64395"/>
            <a:chExt cx="2143140" cy="655710"/>
          </a:xfrm>
        </p:grpSpPr>
        <p:grpSp>
          <p:nvGrpSpPr>
            <p:cNvPr id="4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10"/>
              <a:chOff x="1696972" y="6143644"/>
              <a:chExt cx="2143140" cy="655710"/>
            </a:xfrm>
          </p:grpSpPr>
          <p:sp>
            <p:nvSpPr>
              <p:cNvPr id="6" name="矩形 15"/>
              <p:cNvSpPr/>
              <p:nvPr userDrawn="1"/>
            </p:nvSpPr>
            <p:spPr>
              <a:xfrm>
                <a:off x="1696972" y="6460989"/>
                <a:ext cx="2143140" cy="33836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en-US" sz="10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+mj-lt"/>
                    <a:ea typeface="新細明體" pitchFamily="18" charset="-120"/>
                  </a:rPr>
                  <a:t>Hospitality Management </a:t>
                </a:r>
                <a:endParaRPr lang="zh-TW" altLang="en-US" sz="105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+mj-lt"/>
                  <a:ea typeface="新細明體" pitchFamily="18" charset="-120"/>
                </a:endParaRPr>
              </a:p>
            </p:txBody>
          </p:sp>
          <p:sp>
            <p:nvSpPr>
              <p:cNvPr id="7" name="矩形 16"/>
              <p:cNvSpPr/>
              <p:nvPr userDrawn="1"/>
            </p:nvSpPr>
            <p:spPr>
              <a:xfrm>
                <a:off x="1977838" y="6143644"/>
                <a:ext cx="1246505" cy="4921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5" name="直線接點 21"/>
            <p:cNvCxnSpPr/>
            <p:nvPr userDrawn="1"/>
          </p:nvCxnSpPr>
          <p:spPr>
            <a:xfrm>
              <a:off x="-738" y="500437"/>
              <a:ext cx="1857388" cy="158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字方塊 12"/>
          <p:cNvSpPr txBox="1"/>
          <p:nvPr userDrawn="1"/>
        </p:nvSpPr>
        <p:spPr>
          <a:xfrm>
            <a:off x="2786072" y="4768454"/>
            <a:ext cx="1178719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16CDBB35-012A-4697-A185-06EC9F9E01C5}" type="slidenum">
              <a:rPr lang="zh-TW" altLang="en-US">
                <a:latin typeface="Arial" pitchFamily="34" charset="0"/>
                <a:ea typeface="新細明體" pitchFamily="18" charset="-120"/>
              </a:rPr>
              <a:pPr algn="ctr">
                <a:defRPr/>
              </a:pPr>
              <a:t>‹#›</a:t>
            </a:fld>
            <a:endParaRPr lang="zh-TW" altLang="en-US" dirty="0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9" name="Rectangle 5"/>
          <p:cNvSpPr>
            <a:spLocks noChangeArrowheads="1"/>
          </p:cNvSpPr>
          <p:nvPr userDrawn="1"/>
        </p:nvSpPr>
        <p:spPr bwMode="auto">
          <a:xfrm>
            <a:off x="5276634" y="0"/>
            <a:ext cx="1566000" cy="513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0" rIns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ts val="1650"/>
              </a:lnSpc>
              <a:spcBef>
                <a:spcPts val="0"/>
              </a:spcBef>
              <a:defRPr/>
            </a:pPr>
            <a:r>
              <a:rPr lang="zh-TW" altLang="en-US" sz="1500" b="1" spc="38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目標、 特色</a:t>
            </a:r>
            <a:endParaRPr lang="en-US" altLang="zh-TW" sz="1500" b="1" spc="38" dirty="0">
              <a:ln w="11430"/>
              <a:solidFill>
                <a:schemeClr val="accent5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  <a:p>
            <a:pPr algn="ctr">
              <a:lnSpc>
                <a:spcPts val="1650"/>
              </a:lnSpc>
              <a:spcBef>
                <a:spcPts val="0"/>
              </a:spcBef>
              <a:defRPr/>
            </a:pPr>
            <a:r>
              <a:rPr lang="zh-TW" altLang="en-US" sz="1500" b="1" spc="38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與系務發展</a:t>
            </a:r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系之歷史沿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2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" name="群組 22"/>
          <p:cNvGrpSpPr>
            <a:grpSpLocks/>
          </p:cNvGrpSpPr>
          <p:nvPr userDrawn="1"/>
        </p:nvGrpSpPr>
        <p:grpSpPr bwMode="auto">
          <a:xfrm>
            <a:off x="5250663" y="4554147"/>
            <a:ext cx="1607344" cy="492058"/>
            <a:chOff x="-167427" y="-64395"/>
            <a:chExt cx="2143140" cy="655710"/>
          </a:xfrm>
        </p:grpSpPr>
        <p:grpSp>
          <p:nvGrpSpPr>
            <p:cNvPr id="4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10"/>
              <a:chOff x="1696972" y="6143644"/>
              <a:chExt cx="2143140" cy="655710"/>
            </a:xfrm>
          </p:grpSpPr>
          <p:sp>
            <p:nvSpPr>
              <p:cNvPr id="6" name="矩形 15"/>
              <p:cNvSpPr/>
              <p:nvPr userDrawn="1"/>
            </p:nvSpPr>
            <p:spPr>
              <a:xfrm>
                <a:off x="1696972" y="6460989"/>
                <a:ext cx="2143140" cy="33836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>
                  <a:defRPr/>
                </a:pPr>
                <a:r>
                  <a:rPr lang="en-US" sz="10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+mj-lt"/>
                    <a:ea typeface="新細明體" pitchFamily="18" charset="-120"/>
                  </a:rPr>
                  <a:t>Hospitality Management </a:t>
                </a:r>
                <a:endParaRPr lang="zh-TW" altLang="en-US" sz="105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+mj-lt"/>
                  <a:ea typeface="新細明體" pitchFamily="18" charset="-120"/>
                </a:endParaRPr>
              </a:p>
            </p:txBody>
          </p:sp>
          <p:sp>
            <p:nvSpPr>
              <p:cNvPr id="7" name="矩形 16"/>
              <p:cNvSpPr/>
              <p:nvPr userDrawn="1"/>
            </p:nvSpPr>
            <p:spPr>
              <a:xfrm>
                <a:off x="1977838" y="6143644"/>
                <a:ext cx="1246505" cy="4921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>
                  <a:defRPr/>
                </a:pPr>
                <a:r>
                  <a:rPr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5" name="直線接點 21"/>
            <p:cNvCxnSpPr/>
            <p:nvPr userDrawn="1"/>
          </p:nvCxnSpPr>
          <p:spPr>
            <a:xfrm>
              <a:off x="-738" y="500437"/>
              <a:ext cx="1857388" cy="158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字方塊 12"/>
          <p:cNvSpPr txBox="1"/>
          <p:nvPr userDrawn="1"/>
        </p:nvSpPr>
        <p:spPr>
          <a:xfrm>
            <a:off x="2786072" y="4768454"/>
            <a:ext cx="1178719" cy="36933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fld id="{D9C1C36E-5C4F-4C23-92B2-098240A247EC}" type="slidenum">
              <a:rPr lang="zh-TW" altLang="en-US">
                <a:latin typeface="Arial" pitchFamily="34" charset="0"/>
                <a:ea typeface="新細明體" pitchFamily="18" charset="-120"/>
              </a:rPr>
              <a:pPr algn="ctr">
                <a:defRPr/>
              </a:pPr>
              <a:t>‹#›</a:t>
            </a:fld>
            <a:endParaRPr lang="zh-TW" altLang="en-US" dirty="0">
              <a:latin typeface="Arial" pitchFamily="34" charset="0"/>
              <a:ea typeface="新細明體" pitchFamily="18" charset="-120"/>
            </a:endParaRPr>
          </a:p>
        </p:txBody>
      </p:sp>
      <p:sp>
        <p:nvSpPr>
          <p:cNvPr id="9" name="Rectangle 5"/>
          <p:cNvSpPr>
            <a:spLocks noChangeArrowheads="1"/>
          </p:cNvSpPr>
          <p:nvPr userDrawn="1"/>
        </p:nvSpPr>
        <p:spPr bwMode="auto">
          <a:xfrm>
            <a:off x="5276634" y="0"/>
            <a:ext cx="1566000" cy="513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0" rIns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lnSpc>
                <a:spcPts val="1650"/>
              </a:lnSpc>
              <a:spcBef>
                <a:spcPts val="0"/>
              </a:spcBef>
              <a:defRPr/>
            </a:pPr>
            <a:r>
              <a:rPr lang="zh-TW" altLang="en-US" sz="1500" b="1" spc="38" dirty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系歷史沿革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尾版面配置區 1"/>
          <p:cNvSpPr>
            <a:spLocks noGrp="1"/>
          </p:cNvSpPr>
          <p:nvPr>
            <p:ph type="ftr" sz="quarter" idx="10"/>
          </p:nvPr>
        </p:nvSpPr>
        <p:spPr>
          <a:xfrm>
            <a:off x="0" y="4869657"/>
            <a:ext cx="2171700" cy="273844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投影片編號版面配置區 2"/>
          <p:cNvSpPr>
            <a:spLocks noGrp="1"/>
          </p:cNvSpPr>
          <p:nvPr>
            <p:ph type="sldNum" sz="quarter" idx="11"/>
          </p:nvPr>
        </p:nvSpPr>
        <p:spPr>
          <a:xfrm>
            <a:off x="5049441" y="4839891"/>
            <a:ext cx="1600200" cy="273844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DB4587-DD75-4607-B56B-F04454E477E9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2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7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9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9" y="5"/>
            <a:ext cx="1607344" cy="653640"/>
            <a:chOff x="-167427" y="-64395"/>
            <a:chExt cx="2143140" cy="871032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871032"/>
              <a:chOff x="1696972" y="6143644"/>
              <a:chExt cx="2143140" cy="871032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9"/>
                <a:ext cx="2143140" cy="55368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Fancy" pitchFamily="2" charset="2"/>
                    <a:ea typeface="+mn-ea"/>
                  </a:rPr>
                  <a:t>Hospitality Management </a:t>
                </a:r>
                <a:endParaRPr kumimoji="0" lang="zh-TW" altLang="en-US" sz="105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Fancy" pitchFamily="2" charset="2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3A42B40-5D95-4748-B188-E7ABAC83FAA8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9FC4B3-CFFE-430A-B2A2-C5A22BE83D04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-6_自我改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" y="4714890"/>
            <a:ext cx="1301753" cy="428610"/>
          </a:xfrm>
          <a:prstGeom prst="rect">
            <a:avLst/>
          </a:prstGeom>
          <a:noFill/>
        </p:spPr>
      </p:pic>
      <p:grpSp>
        <p:nvGrpSpPr>
          <p:cNvPr id="2" name="群組 22"/>
          <p:cNvGrpSpPr/>
          <p:nvPr userDrawn="1"/>
        </p:nvGrpSpPr>
        <p:grpSpPr>
          <a:xfrm>
            <a:off x="5250647" y="4554161"/>
            <a:ext cx="1607355" cy="491926"/>
            <a:chOff x="-167427" y="-64395"/>
            <a:chExt cx="2143140" cy="655900"/>
          </a:xfrm>
        </p:grpSpPr>
        <p:grpSp>
          <p:nvGrpSpPr>
            <p:cNvPr id="3" name="群組 14"/>
            <p:cNvGrpSpPr/>
            <p:nvPr userDrawn="1"/>
          </p:nvGrpSpPr>
          <p:grpSpPr>
            <a:xfrm>
              <a:off x="-167427" y="-64395"/>
              <a:ext cx="2143140" cy="655900"/>
              <a:chOff x="1696972" y="6143644"/>
              <a:chExt cx="2143140" cy="655900"/>
            </a:xfrm>
          </p:grpSpPr>
          <p:sp>
            <p:nvSpPr>
              <p:cNvPr id="16" name="矩形 15"/>
              <p:cNvSpPr/>
              <p:nvPr userDrawn="1"/>
            </p:nvSpPr>
            <p:spPr>
              <a:xfrm>
                <a:off x="1696972" y="6460990"/>
                <a:ext cx="2143140" cy="338554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en-US" sz="1050" b="0" cap="none" spc="0" dirty="0" smtClean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chemeClr val="tx1"/>
                    </a:solidFill>
                    <a:effectLst/>
                    <a:latin typeface="+mj-lt"/>
                  </a:rPr>
                  <a:t>Hospitality Management </a:t>
                </a:r>
                <a:endParaRPr lang="zh-TW" altLang="en-US" sz="1050" b="0" cap="none" spc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tx1"/>
                  </a:solidFill>
                  <a:effectLst/>
                  <a:latin typeface="+mj-lt"/>
                </a:endParaRPr>
              </a:p>
            </p:txBody>
          </p:sp>
          <p:sp>
            <p:nvSpPr>
              <p:cNvPr id="17" name="矩形 16"/>
              <p:cNvSpPr/>
              <p:nvPr userDrawn="1"/>
            </p:nvSpPr>
            <p:spPr>
              <a:xfrm>
                <a:off x="1977844" y="6143644"/>
                <a:ext cx="1246496" cy="492442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TW" altLang="en-US" sz="1800" b="0" cap="none" spc="0" dirty="0" smtClean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chemeClr val="tx1"/>
                    </a:solidFill>
                    <a:effectLst/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lang="zh-TW" altLang="en-US" sz="750" b="0" cap="none" spc="0" dirty="0" smtClean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chemeClr val="tx1"/>
                    </a:solidFill>
                    <a:effectLst/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  <a:endParaRPr lang="zh-TW" altLang="en-US" sz="750" b="0" cap="none" spc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tx1"/>
                  </a:solidFill>
                  <a:effectLst/>
                  <a:latin typeface="華康仿宋體W2" pitchFamily="49" charset="-120"/>
                  <a:ea typeface="華康仿宋體W2" pitchFamily="49" charset="-120"/>
                </a:endParaRPr>
              </a:p>
            </p:txBody>
          </p:sp>
        </p:grpSp>
        <p:cxnSp>
          <p:nvCxnSpPr>
            <p:cNvPr id="22" name="直線接點 21"/>
            <p:cNvCxnSpPr/>
            <p:nvPr userDrawn="1"/>
          </p:nvCxnSpPr>
          <p:spPr>
            <a:xfrm>
              <a:off x="0" y="500042"/>
              <a:ext cx="185738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文字方塊 12"/>
          <p:cNvSpPr txBox="1"/>
          <p:nvPr userDrawn="1"/>
        </p:nvSpPr>
        <p:spPr>
          <a:xfrm>
            <a:off x="2786060" y="4768469"/>
            <a:ext cx="1178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16147B35-C0F8-4686-A4A7-C146D1DE59F4}" type="slidenum">
              <a:rPr lang="zh-TW" altLang="en-US" smtClean="0"/>
              <a:pPr algn="ctr"/>
              <a:t>‹#›</a:t>
            </a:fld>
            <a:endParaRPr lang="zh-TW" altLang="en-US" dirty="0"/>
          </a:p>
        </p:txBody>
      </p:sp>
      <p:sp>
        <p:nvSpPr>
          <p:cNvPr id="10" name="Rectangle 5"/>
          <p:cNvSpPr>
            <a:spLocks noChangeArrowheads="1"/>
          </p:cNvSpPr>
          <p:nvPr userDrawn="1"/>
        </p:nvSpPr>
        <p:spPr bwMode="auto">
          <a:xfrm>
            <a:off x="5258514" y="11430"/>
            <a:ext cx="1566000" cy="5130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bg1"/>
            </a:solidFill>
            <a:headEnd/>
            <a:tailEnd/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lIns="0" rIns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zh-TW" altLang="en-US" sz="1500" b="1" spc="38" dirty="0" smtClean="0">
                <a:ln w="11430"/>
                <a:solidFill>
                  <a:schemeClr val="accent5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自我改善</a:t>
            </a:r>
            <a:endParaRPr lang="zh-TW" altLang="en-US" sz="1500" b="1" spc="450" dirty="0" smtClean="0">
              <a:ln w="11430"/>
              <a:solidFill>
                <a:schemeClr val="accent5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" y="4714890"/>
            <a:ext cx="1301753" cy="428610"/>
          </a:xfrm>
          <a:prstGeom prst="rect">
            <a:avLst/>
          </a:prstGeom>
          <a:noFill/>
        </p:spPr>
      </p:pic>
      <p:grpSp>
        <p:nvGrpSpPr>
          <p:cNvPr id="2" name="群組 22"/>
          <p:cNvGrpSpPr/>
          <p:nvPr userDrawn="1"/>
        </p:nvGrpSpPr>
        <p:grpSpPr>
          <a:xfrm>
            <a:off x="5250647" y="4554161"/>
            <a:ext cx="1607355" cy="491926"/>
            <a:chOff x="-167427" y="-64395"/>
            <a:chExt cx="2143140" cy="655900"/>
          </a:xfrm>
        </p:grpSpPr>
        <p:grpSp>
          <p:nvGrpSpPr>
            <p:cNvPr id="3" name="群組 14"/>
            <p:cNvGrpSpPr/>
            <p:nvPr userDrawn="1"/>
          </p:nvGrpSpPr>
          <p:grpSpPr>
            <a:xfrm>
              <a:off x="-167427" y="-64395"/>
              <a:ext cx="2143140" cy="655900"/>
              <a:chOff x="1696972" y="6143644"/>
              <a:chExt cx="2143140" cy="655900"/>
            </a:xfrm>
          </p:grpSpPr>
          <p:sp>
            <p:nvSpPr>
              <p:cNvPr id="16" name="矩形 15"/>
              <p:cNvSpPr/>
              <p:nvPr userDrawn="1"/>
            </p:nvSpPr>
            <p:spPr>
              <a:xfrm>
                <a:off x="1696972" y="6460990"/>
                <a:ext cx="2143140" cy="338554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en-US" sz="1050" b="0" cap="none" spc="0" dirty="0" smtClean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chemeClr val="tx1"/>
                    </a:solidFill>
                    <a:effectLst/>
                    <a:latin typeface="+mj-lt"/>
                  </a:rPr>
                  <a:t>Hospitality Management </a:t>
                </a:r>
                <a:endParaRPr lang="zh-TW" altLang="en-US" sz="1050" b="0" cap="none" spc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tx1"/>
                  </a:solidFill>
                  <a:effectLst/>
                  <a:latin typeface="+mj-lt"/>
                </a:endParaRPr>
              </a:p>
            </p:txBody>
          </p:sp>
          <p:sp>
            <p:nvSpPr>
              <p:cNvPr id="17" name="矩形 16"/>
              <p:cNvSpPr/>
              <p:nvPr userDrawn="1"/>
            </p:nvSpPr>
            <p:spPr>
              <a:xfrm>
                <a:off x="1977844" y="6143644"/>
                <a:ext cx="1246496" cy="492442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TW" altLang="en-US" sz="1800" b="0" cap="none" spc="0" dirty="0" smtClean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chemeClr val="tx1"/>
                    </a:solidFill>
                    <a:effectLst/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lang="zh-TW" altLang="en-US" sz="750" b="0" cap="none" spc="0" dirty="0" smtClean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solidFill>
                      <a:schemeClr val="tx1"/>
                    </a:solidFill>
                    <a:effectLst/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  <a:endParaRPr lang="zh-TW" altLang="en-US" sz="750" b="0" cap="none" spc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solidFill>
                    <a:schemeClr val="tx1"/>
                  </a:solidFill>
                  <a:effectLst/>
                  <a:latin typeface="華康仿宋體W2" pitchFamily="49" charset="-120"/>
                  <a:ea typeface="華康仿宋體W2" pitchFamily="49" charset="-120"/>
                </a:endParaRPr>
              </a:p>
            </p:txBody>
          </p:sp>
        </p:grpSp>
        <p:cxnSp>
          <p:nvCxnSpPr>
            <p:cNvPr id="22" name="直線接點 21"/>
            <p:cNvCxnSpPr/>
            <p:nvPr userDrawn="1"/>
          </p:nvCxnSpPr>
          <p:spPr>
            <a:xfrm>
              <a:off x="0" y="500042"/>
              <a:ext cx="1857388" cy="1588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3" name="文字方塊 12"/>
          <p:cNvSpPr txBox="1"/>
          <p:nvPr userDrawn="1"/>
        </p:nvSpPr>
        <p:spPr>
          <a:xfrm>
            <a:off x="2786060" y="4768469"/>
            <a:ext cx="11787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fld id="{16147B35-C0F8-4686-A4A7-C146D1DE59F4}" type="slidenum">
              <a:rPr lang="zh-TW" altLang="en-US" smtClean="0"/>
              <a:pPr algn="ctr"/>
              <a:t>‹#›</a:t>
            </a:fld>
            <a:endParaRPr lang="zh-TW" altLang="en-US" dirty="0"/>
          </a:p>
        </p:txBody>
      </p:sp>
      <p:sp>
        <p:nvSpPr>
          <p:cNvPr id="9" name="文字方塊 8"/>
          <p:cNvSpPr txBox="1"/>
          <p:nvPr userDrawn="1"/>
        </p:nvSpPr>
        <p:spPr>
          <a:xfrm>
            <a:off x="0" y="0"/>
            <a:ext cx="6858000" cy="415498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marL="0" algn="l" defTabSz="685783" rtl="0" eaLnBrk="1" latinLnBrk="0" hangingPunct="1"/>
            <a:r>
              <a:rPr lang="en-US" altLang="zh-TW" sz="2100" b="1" kern="1200" cap="none" spc="38" dirty="0" smtClean="0">
                <a:ln w="11430"/>
                <a:solidFill>
                  <a:srgbClr val="1115A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n-cs"/>
              </a:rPr>
              <a:t>6-2</a:t>
            </a:r>
            <a:r>
              <a:rPr lang="zh-TW" altLang="en-US" sz="2100" b="1" kern="1200" cap="none" spc="38" dirty="0" smtClean="0">
                <a:ln w="11430"/>
                <a:solidFill>
                  <a:srgbClr val="1115A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n-cs"/>
              </a:rPr>
              <a:t> </a:t>
            </a:r>
            <a:r>
              <a:rPr lang="zh-TW" altLang="zh-TW" sz="2100" b="1" kern="1200" cap="none" spc="38" dirty="0" smtClean="0">
                <a:ln w="11430"/>
                <a:solidFill>
                  <a:srgbClr val="1115A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  <a:cs typeface="+mn-cs"/>
              </a:rPr>
              <a:t>系持續改善及提升品質之作法</a:t>
            </a:r>
            <a:endParaRPr lang="zh-TW" altLang="en-US" sz="2100" b="1" kern="1200" cap="none" spc="38" dirty="0" smtClean="0">
              <a:ln w="11430"/>
              <a:solidFill>
                <a:srgbClr val="1115A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itchFamily="34" charset="-120"/>
              <a:ea typeface="微軟正黑體" pitchFamily="34" charset="-120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7919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-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" y="4714882"/>
            <a:ext cx="1301354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群組 22"/>
          <p:cNvGrpSpPr>
            <a:grpSpLocks/>
          </p:cNvGrpSpPr>
          <p:nvPr userDrawn="1"/>
        </p:nvGrpSpPr>
        <p:grpSpPr bwMode="auto">
          <a:xfrm>
            <a:off x="5250663" y="4554146"/>
            <a:ext cx="1607344" cy="492060"/>
            <a:chOff x="-167427" y="-64395"/>
            <a:chExt cx="2143140" cy="655709"/>
          </a:xfrm>
        </p:grpSpPr>
        <p:grpSp>
          <p:nvGrpSpPr>
            <p:cNvPr id="4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9"/>
              <a:chOff x="1696972" y="6143644"/>
              <a:chExt cx="2143140" cy="655709"/>
            </a:xfrm>
          </p:grpSpPr>
          <p:sp>
            <p:nvSpPr>
              <p:cNvPr id="6" name="矩形 5"/>
              <p:cNvSpPr/>
              <p:nvPr userDrawn="1"/>
            </p:nvSpPr>
            <p:spPr>
              <a:xfrm>
                <a:off x="1696972" y="6460990"/>
                <a:ext cx="2143140" cy="33836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+mj-lt"/>
                    <a:ea typeface="+mn-ea"/>
                  </a:rPr>
                  <a:t>Hospitality Management </a:t>
                </a:r>
                <a:endParaRPr kumimoji="0" lang="zh-TW" altLang="en-US" sz="105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+mj-lt"/>
                  <a:ea typeface="+mn-ea"/>
                </a:endParaRPr>
              </a:p>
            </p:txBody>
          </p:sp>
          <p:sp>
            <p:nvSpPr>
              <p:cNvPr id="7" name="矩形 6"/>
              <p:cNvSpPr/>
              <p:nvPr userDrawn="1"/>
            </p:nvSpPr>
            <p:spPr>
              <a:xfrm>
                <a:off x="1977838" y="6143644"/>
                <a:ext cx="1246505" cy="492164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5" name="直線接點 4"/>
            <p:cNvCxnSpPr/>
            <p:nvPr userDrawn="1"/>
          </p:nvCxnSpPr>
          <p:spPr>
            <a:xfrm>
              <a:off x="-738" y="500437"/>
              <a:ext cx="1857388" cy="158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字方塊 7"/>
          <p:cNvSpPr txBox="1">
            <a:spLocks noChangeArrowheads="1"/>
          </p:cNvSpPr>
          <p:nvPr userDrawn="1"/>
        </p:nvSpPr>
        <p:spPr bwMode="auto">
          <a:xfrm>
            <a:off x="2786073" y="4768454"/>
            <a:ext cx="117871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fld id="{40BC7F11-BEE7-432B-8C03-2451E5D14B65}" type="slidenum">
              <a:rPr kumimoji="0" lang="zh-TW" altLang="en-US" smtClean="0">
                <a:latin typeface="Times New Roman" pitchFamily="18" charset="0"/>
                <a:ea typeface="標楷體" pitchFamily="65" charset="-120"/>
              </a:rPr>
              <a:pPr algn="ctr" eaLnBrk="1" hangingPunct="1">
                <a:defRPr/>
              </a:pPr>
              <a:t>‹#›</a:t>
            </a:fld>
            <a:endParaRPr kumimoji="0" lang="zh-TW" altLang="en-US" smtClean="0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9" name="文字方塊 8"/>
          <p:cNvSpPr txBox="1">
            <a:spLocks noChangeArrowheads="1"/>
          </p:cNvSpPr>
          <p:nvPr userDrawn="1"/>
        </p:nvSpPr>
        <p:spPr bwMode="auto">
          <a:xfrm>
            <a:off x="0" y="2"/>
            <a:ext cx="685800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r>
              <a:rPr kumimoji="0" lang="en-US" altLang="zh-TW" sz="2100" b="1" cap="none" spc="38" dirty="0" smtClean="0">
                <a:ln w="11430"/>
                <a:solidFill>
                  <a:srgbClr val="1115A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5-1</a:t>
            </a:r>
            <a:r>
              <a:rPr kumimoji="0" lang="zh-TW" altLang="zh-TW" sz="2100" b="1" cap="none" spc="38" dirty="0" smtClean="0">
                <a:ln w="11430"/>
                <a:solidFill>
                  <a:srgbClr val="1115A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學生學習成效與發展符合系所教育目標與特色</a:t>
            </a:r>
            <a:endParaRPr kumimoji="0" lang="zh-TW" altLang="en-US" sz="2100" b="1" cap="none" spc="38" dirty="0" smtClean="0">
              <a:ln w="11430"/>
              <a:solidFill>
                <a:srgbClr val="1115A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1580374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-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" y="4714882"/>
            <a:ext cx="1301354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" name="群組 22"/>
          <p:cNvGrpSpPr>
            <a:grpSpLocks/>
          </p:cNvGrpSpPr>
          <p:nvPr userDrawn="1"/>
        </p:nvGrpSpPr>
        <p:grpSpPr bwMode="auto">
          <a:xfrm>
            <a:off x="5250663" y="4554146"/>
            <a:ext cx="1607344" cy="492060"/>
            <a:chOff x="-167427" y="-64395"/>
            <a:chExt cx="2143140" cy="655709"/>
          </a:xfrm>
        </p:grpSpPr>
        <p:grpSp>
          <p:nvGrpSpPr>
            <p:cNvPr id="4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9"/>
              <a:chOff x="1696972" y="6143644"/>
              <a:chExt cx="2143140" cy="655709"/>
            </a:xfrm>
          </p:grpSpPr>
          <p:sp>
            <p:nvSpPr>
              <p:cNvPr id="6" name="矩形 5"/>
              <p:cNvSpPr/>
              <p:nvPr userDrawn="1"/>
            </p:nvSpPr>
            <p:spPr>
              <a:xfrm>
                <a:off x="1696972" y="6460990"/>
                <a:ext cx="2143140" cy="338363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+mj-lt"/>
                    <a:ea typeface="+mn-ea"/>
                  </a:rPr>
                  <a:t>Hospitality Management </a:t>
                </a:r>
                <a:endParaRPr kumimoji="0" lang="zh-TW" altLang="en-US" sz="105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+mj-lt"/>
                  <a:ea typeface="+mn-ea"/>
                </a:endParaRPr>
              </a:p>
            </p:txBody>
          </p:sp>
          <p:sp>
            <p:nvSpPr>
              <p:cNvPr id="7" name="矩形 6"/>
              <p:cNvSpPr/>
              <p:nvPr userDrawn="1"/>
            </p:nvSpPr>
            <p:spPr>
              <a:xfrm>
                <a:off x="1977838" y="6143644"/>
                <a:ext cx="1246505" cy="492164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5" name="直線接點 4"/>
            <p:cNvCxnSpPr/>
            <p:nvPr userDrawn="1"/>
          </p:nvCxnSpPr>
          <p:spPr>
            <a:xfrm>
              <a:off x="-738" y="500437"/>
              <a:ext cx="1857388" cy="1586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文字方塊 7"/>
          <p:cNvSpPr txBox="1">
            <a:spLocks noChangeArrowheads="1"/>
          </p:cNvSpPr>
          <p:nvPr userDrawn="1"/>
        </p:nvSpPr>
        <p:spPr bwMode="auto">
          <a:xfrm>
            <a:off x="2786073" y="4768454"/>
            <a:ext cx="1178719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algn="ctr" eaLnBrk="1" hangingPunct="1">
              <a:defRPr/>
            </a:pPr>
            <a:fld id="{D2D7F595-D5E8-4482-863E-758530EF20C9}" type="slidenum">
              <a:rPr kumimoji="0" lang="zh-TW" altLang="en-US" smtClean="0">
                <a:latin typeface="Times New Roman" pitchFamily="18" charset="0"/>
                <a:ea typeface="標楷體" pitchFamily="65" charset="-120"/>
              </a:rPr>
              <a:pPr algn="ctr" eaLnBrk="1" hangingPunct="1">
                <a:defRPr/>
              </a:pPr>
              <a:t>‹#›</a:t>
            </a:fld>
            <a:endParaRPr kumimoji="0" lang="zh-TW" altLang="en-US" smtClean="0">
              <a:latin typeface="Times New Roman" pitchFamily="18" charset="0"/>
              <a:ea typeface="標楷體" pitchFamily="65" charset="-120"/>
            </a:endParaRPr>
          </a:p>
        </p:txBody>
      </p:sp>
      <p:sp>
        <p:nvSpPr>
          <p:cNvPr id="9" name="文字方塊 8"/>
          <p:cNvSpPr txBox="1">
            <a:spLocks noChangeArrowheads="1"/>
          </p:cNvSpPr>
          <p:nvPr userDrawn="1"/>
        </p:nvSpPr>
        <p:spPr bwMode="auto">
          <a:xfrm>
            <a:off x="0" y="1"/>
            <a:ext cx="6858000" cy="4154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1pPr>
            <a:lvl2pPr marL="742950" indent="-28575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2pPr>
            <a:lvl3pPr marL="11430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3pPr>
            <a:lvl4pPr marL="16002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4pPr>
            <a:lvl5pPr marL="2057400" indent="-228600" eaLnBrk="0" hangingPunct="0"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charset="0"/>
                <a:ea typeface="新細明體" pitchFamily="18" charset="-120"/>
              </a:defRPr>
            </a:lvl9pPr>
          </a:lstStyle>
          <a:p>
            <a:pPr eaLnBrk="1" hangingPunct="1">
              <a:defRPr/>
            </a:pPr>
            <a:r>
              <a:rPr kumimoji="0" lang="en-US" altLang="zh-TW" sz="2100" b="1" cap="none" spc="38" dirty="0" smtClean="0">
                <a:ln w="11430"/>
                <a:solidFill>
                  <a:srgbClr val="1115A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5-2</a:t>
            </a:r>
            <a:r>
              <a:rPr kumimoji="0" lang="zh-TW" altLang="zh-TW" sz="2100" b="1" cap="none" spc="38" dirty="0" smtClean="0">
                <a:ln w="11430"/>
                <a:solidFill>
                  <a:srgbClr val="1115AF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微軟正黑體" pitchFamily="34" charset="-120"/>
                <a:ea typeface="微軟正黑體" pitchFamily="34" charset="-120"/>
              </a:rPr>
              <a:t>提升學生就業力之規劃措施</a:t>
            </a:r>
            <a:endParaRPr kumimoji="0" lang="zh-TW" altLang="en-US" sz="2100" b="1" cap="none" spc="38" dirty="0" smtClean="0">
              <a:ln w="11430"/>
              <a:solidFill>
                <a:srgbClr val="1115AF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微軟正黑體" pitchFamily="34" charset="-120"/>
              <a:ea typeface="微軟正黑體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67141478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自訂版面配置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3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DDF36-AF3F-4EE9-B724-0183BDF22590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38596748"/>
      </p:ext>
    </p:extLst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4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2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7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6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9" y="5"/>
            <a:ext cx="1607344" cy="653640"/>
            <a:chOff x="-167427" y="-64395"/>
            <a:chExt cx="2143140" cy="871032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871032"/>
              <a:chOff x="1696972" y="6143644"/>
              <a:chExt cx="2143140" cy="871032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9"/>
                <a:ext cx="2143140" cy="553687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Fancy" pitchFamily="2" charset="2"/>
                    <a:ea typeface="標楷體"/>
                  </a:rPr>
                  <a:t>Hospitality Management </a:t>
                </a:r>
                <a:endParaRPr kumimoji="0" lang="zh-TW" altLang="en-US" sz="1050" b="1" dirty="0">
                  <a:ln w="12700">
                    <a:solidFill>
                      <a:srgbClr val="B13F9A">
                        <a:satMod val="155000"/>
                      </a:srgbClr>
                    </a:solidFill>
                    <a:prstDash val="solid"/>
                  </a:ln>
                  <a:solidFill>
                    <a:prstClr val="black"/>
                  </a:solidFill>
                  <a:latin typeface="Fancy" pitchFamily="2" charset="2"/>
                  <a:ea typeface="標楷體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>
          <a:xfrm>
            <a:off x="2343150" y="4767264"/>
            <a:ext cx="21717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 sz="3300" b="1">
                <a:solidFill>
                  <a:prstClr val="black"/>
                </a:solidFill>
                <a:latin typeface="Times New Roman" pitchFamily="18" charset="0"/>
                <a:ea typeface="新細明體" pitchFamily="18" charset="-120"/>
              </a:rPr>
              <a:pPr>
                <a:defRPr/>
              </a:pPr>
              <a:t>‹#›</a:t>
            </a:fld>
            <a:endParaRPr lang="zh-TW" altLang="en-US" sz="3300" b="1" dirty="0">
              <a:solidFill>
                <a:prstClr val="black"/>
              </a:solidFill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>
          <a:xfrm>
            <a:off x="4914900" y="4767264"/>
            <a:ext cx="16002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 sz="3300" b="1">
                <a:solidFill>
                  <a:prstClr val="black"/>
                </a:solidFill>
                <a:latin typeface="Times New Roman" pitchFamily="18" charset="0"/>
                <a:ea typeface="新細明體" pitchFamily="18" charset="-120"/>
              </a:rPr>
              <a:pPr>
                <a:defRPr/>
              </a:pPr>
              <a:t>‹#›</a:t>
            </a:fld>
            <a:endParaRPr lang="zh-TW" altLang="en-US" sz="3300" b="1">
              <a:solidFill>
                <a:prstClr val="black"/>
              </a:solidFill>
              <a:latin typeface="Times New Roman" pitchFamily="18" charset="0"/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51974586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2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7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6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9" y="7"/>
            <a:ext cx="1607344" cy="492058"/>
            <a:chOff x="-167427" y="-64395"/>
            <a:chExt cx="2143140" cy="655710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10"/>
              <a:chOff x="1696972" y="6143644"/>
              <a:chExt cx="2143140" cy="655710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9"/>
                <a:ext cx="2143140" cy="33836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DilleniaUPC" panose="02020603050405020304" pitchFamily="18" charset="-34"/>
                    <a:ea typeface="標楷體"/>
                  </a:rPr>
                  <a:t>Hospitality Management </a:t>
                </a:r>
                <a:endParaRPr kumimoji="0" lang="zh-TW" altLang="en-US" sz="1050" b="1" dirty="0">
                  <a:ln w="12700">
                    <a:solidFill>
                      <a:srgbClr val="B13F9A">
                        <a:satMod val="155000"/>
                      </a:srgbClr>
                    </a:solidFill>
                    <a:prstDash val="solid"/>
                  </a:ln>
                  <a:solidFill>
                    <a:prstClr val="black"/>
                  </a:solidFill>
                  <a:latin typeface="DilleniaUPC" panose="02020603050405020304" pitchFamily="18" charset="-34"/>
                  <a:ea typeface="標楷體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>
          <a:xfrm>
            <a:off x="2343150" y="4767264"/>
            <a:ext cx="21717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 sz="3300" b="1">
                <a:solidFill>
                  <a:prstClr val="black"/>
                </a:solidFill>
                <a:latin typeface="Times New Roman" pitchFamily="18" charset="0"/>
                <a:ea typeface="新細明體" pitchFamily="18" charset="-120"/>
              </a:rPr>
              <a:pPr>
                <a:defRPr/>
              </a:pPr>
              <a:t>‹#›</a:t>
            </a:fld>
            <a:endParaRPr lang="zh-TW" altLang="en-US" sz="3300" b="1" dirty="0">
              <a:solidFill>
                <a:prstClr val="black"/>
              </a:solidFill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>
          <a:xfrm>
            <a:off x="4914900" y="4767264"/>
            <a:ext cx="16002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 sz="3300" b="1">
                <a:solidFill>
                  <a:prstClr val="black"/>
                </a:solidFill>
                <a:latin typeface="Times New Roman" pitchFamily="18" charset="0"/>
                <a:ea typeface="新細明體" pitchFamily="18" charset="-120"/>
              </a:rPr>
              <a:pPr>
                <a:defRPr/>
              </a:pPr>
              <a:t>‹#›</a:t>
            </a:fld>
            <a:endParaRPr lang="zh-TW" altLang="en-US" sz="3300" b="1">
              <a:solidFill>
                <a:prstClr val="black"/>
              </a:solidFill>
              <a:latin typeface="Times New Roman" pitchFamily="18" charset="0"/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1014285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2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7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6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9" y="7"/>
            <a:ext cx="1607344" cy="492058"/>
            <a:chOff x="-167427" y="-64395"/>
            <a:chExt cx="2143140" cy="655710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10"/>
              <a:chOff x="1696972" y="6143644"/>
              <a:chExt cx="2143140" cy="655710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9"/>
                <a:ext cx="2143140" cy="33836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DilleniaUPC" panose="02020603050405020304" pitchFamily="18" charset="-34"/>
                    <a:ea typeface="標楷體"/>
                  </a:rPr>
                  <a:t>Hospitality Management </a:t>
                </a:r>
                <a:endParaRPr kumimoji="0" lang="zh-TW" altLang="en-US" sz="1050" b="1" dirty="0">
                  <a:ln w="12700">
                    <a:solidFill>
                      <a:srgbClr val="B13F9A">
                        <a:satMod val="155000"/>
                      </a:srgbClr>
                    </a:solidFill>
                    <a:prstDash val="solid"/>
                  </a:ln>
                  <a:solidFill>
                    <a:prstClr val="black"/>
                  </a:solidFill>
                  <a:latin typeface="DilleniaUPC" panose="02020603050405020304" pitchFamily="18" charset="-34"/>
                  <a:ea typeface="標楷體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>
          <a:xfrm>
            <a:off x="2343150" y="4767264"/>
            <a:ext cx="21717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 sz="3300" b="1">
                <a:solidFill>
                  <a:prstClr val="black"/>
                </a:solidFill>
                <a:latin typeface="Times New Roman" pitchFamily="18" charset="0"/>
                <a:ea typeface="新細明體" pitchFamily="18" charset="-120"/>
              </a:rPr>
              <a:pPr>
                <a:defRPr/>
              </a:pPr>
              <a:t>‹#›</a:t>
            </a:fld>
            <a:endParaRPr lang="zh-TW" altLang="en-US" sz="3300" b="1" dirty="0">
              <a:solidFill>
                <a:prstClr val="black"/>
              </a:solidFill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>
          <a:xfrm>
            <a:off x="4914900" y="4767264"/>
            <a:ext cx="16002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 sz="3300" b="1">
                <a:solidFill>
                  <a:prstClr val="black"/>
                </a:solidFill>
                <a:latin typeface="Times New Roman" pitchFamily="18" charset="0"/>
                <a:ea typeface="新細明體" pitchFamily="18" charset="-120"/>
              </a:rPr>
              <a:pPr>
                <a:defRPr/>
              </a:pPr>
              <a:t>‹#›</a:t>
            </a:fld>
            <a:endParaRPr lang="zh-TW" altLang="en-US" sz="3300" b="1">
              <a:solidFill>
                <a:prstClr val="black"/>
              </a:solidFill>
              <a:latin typeface="Times New Roman" pitchFamily="18" charset="0"/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10367208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2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7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6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9" y="7"/>
            <a:ext cx="1607344" cy="492058"/>
            <a:chOff x="-167427" y="-64395"/>
            <a:chExt cx="2143140" cy="655710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10"/>
              <a:chOff x="1696972" y="6143644"/>
              <a:chExt cx="2143140" cy="655710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9"/>
                <a:ext cx="2143140" cy="33836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DilleniaUPC" panose="02020603050405020304" pitchFamily="18" charset="-34"/>
                    <a:ea typeface="標楷體"/>
                  </a:rPr>
                  <a:t>Hospitality Management </a:t>
                </a:r>
                <a:endParaRPr kumimoji="0" lang="zh-TW" altLang="en-US" sz="1050" b="1" dirty="0">
                  <a:ln w="12700">
                    <a:solidFill>
                      <a:srgbClr val="B13F9A">
                        <a:satMod val="155000"/>
                      </a:srgbClr>
                    </a:solidFill>
                    <a:prstDash val="solid"/>
                  </a:ln>
                  <a:solidFill>
                    <a:prstClr val="black"/>
                  </a:solidFill>
                  <a:latin typeface="DilleniaUPC" panose="02020603050405020304" pitchFamily="18" charset="-34"/>
                  <a:ea typeface="標楷體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>
          <a:xfrm>
            <a:off x="2343150" y="4767264"/>
            <a:ext cx="21717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 sz="3300" b="1">
                <a:solidFill>
                  <a:prstClr val="black"/>
                </a:solidFill>
                <a:latin typeface="Times New Roman" pitchFamily="18" charset="0"/>
                <a:ea typeface="新細明體" pitchFamily="18" charset="-120"/>
              </a:rPr>
              <a:pPr>
                <a:defRPr/>
              </a:pPr>
              <a:t>‹#›</a:t>
            </a:fld>
            <a:endParaRPr lang="zh-TW" altLang="en-US" sz="3300" b="1" dirty="0">
              <a:solidFill>
                <a:prstClr val="black"/>
              </a:solidFill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>
          <a:xfrm>
            <a:off x="4914900" y="4767264"/>
            <a:ext cx="16002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 sz="3300" b="1">
                <a:solidFill>
                  <a:prstClr val="black"/>
                </a:solidFill>
                <a:latin typeface="Times New Roman" pitchFamily="18" charset="0"/>
                <a:ea typeface="新細明體" pitchFamily="18" charset="-120"/>
              </a:rPr>
              <a:pPr>
                <a:defRPr/>
              </a:pPr>
              <a:t>‹#›</a:t>
            </a:fld>
            <a:endParaRPr lang="zh-TW" altLang="en-US" sz="3300" b="1">
              <a:solidFill>
                <a:prstClr val="black"/>
              </a:solidFill>
              <a:latin typeface="Times New Roman" pitchFamily="18" charset="0"/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5236001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2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7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6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9" y="7"/>
            <a:ext cx="1607344" cy="492058"/>
            <a:chOff x="-167427" y="-64395"/>
            <a:chExt cx="2143140" cy="655710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10"/>
              <a:chOff x="1696972" y="6143644"/>
              <a:chExt cx="2143140" cy="655710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9"/>
                <a:ext cx="2143140" cy="338365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DilleniaUPC" panose="02020603050405020304" pitchFamily="18" charset="-34"/>
                    <a:ea typeface="標楷體"/>
                  </a:rPr>
                  <a:t>Hospitality Management </a:t>
                </a:r>
                <a:endParaRPr kumimoji="0" lang="zh-TW" altLang="en-US" sz="1050" b="1" dirty="0">
                  <a:ln w="12700">
                    <a:solidFill>
                      <a:srgbClr val="B13F9A">
                        <a:satMod val="155000"/>
                      </a:srgbClr>
                    </a:solidFill>
                    <a:prstDash val="solid"/>
                  </a:ln>
                  <a:solidFill>
                    <a:prstClr val="black"/>
                  </a:solidFill>
                  <a:latin typeface="DilleniaUPC" panose="02020603050405020304" pitchFamily="18" charset="-34"/>
                  <a:ea typeface="標楷體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7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b="1" dirty="0">
                    <a:ln w="12700">
                      <a:solidFill>
                        <a:srgbClr val="B13F9A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>
          <a:xfrm>
            <a:off x="2343150" y="4767264"/>
            <a:ext cx="21717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 sz="3300" b="1">
                <a:solidFill>
                  <a:prstClr val="black"/>
                </a:solidFill>
                <a:latin typeface="Times New Roman" pitchFamily="18" charset="0"/>
                <a:ea typeface="新細明體" pitchFamily="18" charset="-120"/>
              </a:rPr>
              <a:pPr>
                <a:defRPr/>
              </a:pPr>
              <a:t>‹#›</a:t>
            </a:fld>
            <a:endParaRPr lang="zh-TW" altLang="en-US" sz="3300" b="1" dirty="0">
              <a:solidFill>
                <a:prstClr val="black"/>
              </a:solidFill>
              <a:latin typeface="Times New Roman" pitchFamily="18" charset="0"/>
              <a:ea typeface="新細明體" pitchFamily="18" charset="-120"/>
            </a:endParaRPr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>
          <a:xfrm>
            <a:off x="4914900" y="4767264"/>
            <a:ext cx="16002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 sz="3300" b="1">
                <a:solidFill>
                  <a:prstClr val="black"/>
                </a:solidFill>
                <a:latin typeface="Times New Roman" pitchFamily="18" charset="0"/>
                <a:ea typeface="新細明體" pitchFamily="18" charset="-120"/>
              </a:rPr>
              <a:pPr>
                <a:defRPr/>
              </a:pPr>
              <a:t>‹#›</a:t>
            </a:fld>
            <a:endParaRPr lang="zh-TW" altLang="en-US" sz="3300" b="1">
              <a:solidFill>
                <a:prstClr val="black"/>
              </a:solidFill>
              <a:latin typeface="Times New Roman" pitchFamily="18" charset="0"/>
              <a:ea typeface="新細明體" pitchFamily="18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328280387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4"/>
            <a:ext cx="1607344" cy="653641"/>
            <a:chOff x="-167427" y="-64395"/>
            <a:chExt cx="2143140" cy="871032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871032"/>
              <a:chOff x="1696972" y="6143644"/>
              <a:chExt cx="2143140" cy="871032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90"/>
                <a:ext cx="2143140" cy="55368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dirty="0">
                    <a:ln w="12700">
                      <a:solidFill>
                        <a:srgbClr val="1F497D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Fancy" pitchFamily="2" charset="2"/>
                    <a:ea typeface="標楷體"/>
                  </a:rPr>
                  <a:t>Hospitality Management </a:t>
                </a:r>
                <a:endParaRPr kumimoji="0" lang="zh-TW" altLang="en-US" sz="1050" dirty="0">
                  <a:ln w="12700">
                    <a:solidFill>
                      <a:srgbClr val="1F497D">
                        <a:satMod val="155000"/>
                      </a:srgbClr>
                    </a:solidFill>
                    <a:prstDash val="solid"/>
                  </a:ln>
                  <a:solidFill>
                    <a:prstClr val="black"/>
                  </a:solidFill>
                  <a:latin typeface="Fancy" pitchFamily="2" charset="2"/>
                  <a:ea typeface="標楷體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rgbClr val="1F497D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rgbClr val="1F497D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>
          <a:xfrm>
            <a:off x="2343150" y="4767263"/>
            <a:ext cx="21717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EA1CF2-8815-4405-A852-39BEC5D48A72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>
          <a:xfrm>
            <a:off x="4914900" y="4767263"/>
            <a:ext cx="16002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792A30-A744-4FD0-9002-A1DAECE89894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076394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4"/>
            <a:ext cx="1607344" cy="653641"/>
            <a:chOff x="-167427" y="-64395"/>
            <a:chExt cx="2143140" cy="871032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871032"/>
              <a:chOff x="1696972" y="6143644"/>
              <a:chExt cx="2143140" cy="871032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90"/>
                <a:ext cx="2143140" cy="553686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dirty="0">
                    <a:ln w="12700">
                      <a:solidFill>
                        <a:srgbClr val="1F497D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Fancy" pitchFamily="2" charset="2"/>
                    <a:ea typeface="標楷體"/>
                  </a:rPr>
                  <a:t>Hospitality Management </a:t>
                </a:r>
                <a:endParaRPr kumimoji="0" lang="zh-TW" altLang="en-US" sz="1050" dirty="0">
                  <a:ln w="12700">
                    <a:solidFill>
                      <a:srgbClr val="1F497D">
                        <a:satMod val="155000"/>
                      </a:srgbClr>
                    </a:solidFill>
                    <a:prstDash val="solid"/>
                  </a:ln>
                  <a:solidFill>
                    <a:prstClr val="black"/>
                  </a:solidFill>
                  <a:latin typeface="Fancy" pitchFamily="2" charset="2"/>
                  <a:ea typeface="標楷體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rgbClr val="1F497D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rgbClr val="1F497D">
                          <a:satMod val="155000"/>
                        </a:srgbClr>
                      </a:solidFill>
                      <a:prstDash val="solid"/>
                    </a:ln>
                    <a:solidFill>
                      <a:prstClr val="black"/>
                    </a:solidFill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>
          <a:xfrm>
            <a:off x="2343150" y="4767263"/>
            <a:ext cx="21717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EA1CF2-8815-4405-A852-39BEC5D48A72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>
          <a:xfrm>
            <a:off x="4914900" y="4767263"/>
            <a:ext cx="1600200" cy="273844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792A30-A744-4FD0-9002-A1DAECE89894}" type="slidenum">
              <a:rPr lang="zh-TW" alt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zh-TW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5337278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5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6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7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8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9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0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2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4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6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7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8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0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2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57639713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2367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4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2367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5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2367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6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2367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7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2367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8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3623677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9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76013013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0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3485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1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3485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2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3485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3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3485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4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3485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5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3485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6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3485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7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3485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3485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9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3485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0_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k1114(透明)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4714880"/>
            <a:ext cx="1301354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圖片 2" descr="DSC08851.JPG"/>
          <p:cNvPicPr>
            <a:picLocks noChangeAspect="1"/>
          </p:cNvPicPr>
          <p:nvPr userDrawn="1"/>
        </p:nvPicPr>
        <p:blipFill>
          <a:blip r:embed="rId3" cstate="print"/>
          <a:stretch>
            <a:fillRect/>
          </a:stretch>
        </p:blipFill>
        <p:spPr>
          <a:xfrm>
            <a:off x="1" y="5"/>
            <a:ext cx="1228886" cy="1178727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圖片 3" descr="DSC_1027.JPG"/>
          <p:cNvPicPr>
            <a:picLocks noChangeAspect="1"/>
          </p:cNvPicPr>
          <p:nvPr userDrawn="1"/>
        </p:nvPicPr>
        <p:blipFill>
          <a:blip r:embed="rId4" cstate="print"/>
          <a:stretch>
            <a:fillRect/>
          </a:stretch>
        </p:blipFill>
        <p:spPr>
          <a:xfrm>
            <a:off x="5525143" y="3963600"/>
            <a:ext cx="1332860" cy="117990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5" name="群組 22"/>
          <p:cNvGrpSpPr>
            <a:grpSpLocks/>
          </p:cNvGrpSpPr>
          <p:nvPr userDrawn="1"/>
        </p:nvGrpSpPr>
        <p:grpSpPr bwMode="auto">
          <a:xfrm>
            <a:off x="5318523" y="5"/>
            <a:ext cx="1607344" cy="492057"/>
            <a:chOff x="-167427" y="-64395"/>
            <a:chExt cx="2143140" cy="655708"/>
          </a:xfrm>
        </p:grpSpPr>
        <p:grpSp>
          <p:nvGrpSpPr>
            <p:cNvPr id="6" name="群組 14"/>
            <p:cNvGrpSpPr>
              <a:grpSpLocks/>
            </p:cNvGrpSpPr>
            <p:nvPr userDrawn="1"/>
          </p:nvGrpSpPr>
          <p:grpSpPr bwMode="auto">
            <a:xfrm>
              <a:off x="-167427" y="-64395"/>
              <a:ext cx="2143140" cy="655708"/>
              <a:chOff x="1696972" y="6143644"/>
              <a:chExt cx="2143140" cy="655708"/>
            </a:xfrm>
          </p:grpSpPr>
          <p:sp>
            <p:nvSpPr>
              <p:cNvPr id="8" name="矩形 7"/>
              <p:cNvSpPr/>
              <p:nvPr userDrawn="1"/>
            </p:nvSpPr>
            <p:spPr>
              <a:xfrm>
                <a:off x="1696972" y="6460988"/>
                <a:ext cx="2143140" cy="338364"/>
              </a:xfrm>
              <a:prstGeom prst="rect">
                <a:avLst/>
              </a:prstGeom>
              <a:noFill/>
            </p:spPr>
            <p:txBody>
              <a:bodyPr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en-US" sz="1050" baseline="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DilleniaUPC" panose="02020603050405020304" pitchFamily="18" charset="-34"/>
                    <a:ea typeface="+mn-ea"/>
                  </a:rPr>
                  <a:t>Hospitality Management </a:t>
                </a:r>
                <a:endParaRPr kumimoji="0" lang="zh-TW" altLang="en-US" sz="1050" baseline="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DilleniaUPC" panose="02020603050405020304" pitchFamily="18" charset="-34"/>
                  <a:ea typeface="+mn-ea"/>
                </a:endParaRPr>
              </a:p>
            </p:txBody>
          </p:sp>
          <p:sp>
            <p:nvSpPr>
              <p:cNvPr id="9" name="矩形 8"/>
              <p:cNvSpPr/>
              <p:nvPr userDrawn="1"/>
            </p:nvSpPr>
            <p:spPr>
              <a:xfrm>
                <a:off x="1977838" y="6143644"/>
                <a:ext cx="1246505" cy="492166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algn="ctr" fontAlgn="auto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kumimoji="0" lang="zh-TW" altLang="en-US" sz="180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餐旅</a:t>
                </a:r>
                <a:r>
                  <a:rPr kumimoji="0" lang="zh-TW" altLang="en-US" sz="750" dirty="0">
                    <a:ln w="12700">
                      <a:solidFill>
                        <a:schemeClr val="tx2">
                          <a:satMod val="155000"/>
                        </a:schemeClr>
                      </a:solidFill>
                      <a:prstDash val="solid"/>
                    </a:ln>
                    <a:latin typeface="華康仿宋體W2" pitchFamily="49" charset="-120"/>
                    <a:ea typeface="華康仿宋體W2" pitchFamily="49" charset="-120"/>
                  </a:rPr>
                  <a:t>管理系</a:t>
                </a:r>
              </a:p>
            </p:txBody>
          </p:sp>
        </p:grpSp>
        <p:cxnSp>
          <p:nvCxnSpPr>
            <p:cNvPr id="7" name="直線接點 6"/>
            <p:cNvCxnSpPr/>
            <p:nvPr userDrawn="1"/>
          </p:nvCxnSpPr>
          <p:spPr>
            <a:xfrm>
              <a:off x="-739" y="500437"/>
              <a:ext cx="1857388" cy="1587"/>
            </a:xfrm>
            <a:prstGeom prst="line">
              <a:avLst/>
            </a:prstGeom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0" name="頁尾版面配置區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B2BCD3-6BA0-4429-81B0-796205F79F1F}" type="slidenum">
              <a:rPr lang="zh-TW" altLang="en-US"/>
              <a:pPr>
                <a:defRPr/>
              </a:pPr>
              <a:t>‹#›</a:t>
            </a:fld>
            <a:endParaRPr lang="zh-TW" altLang="en-US" dirty="0"/>
          </a:p>
        </p:txBody>
      </p:sp>
      <p:sp>
        <p:nvSpPr>
          <p:cNvPr id="11" name="投影片編號版面配置區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EC6B99-D5C8-4823-AEA7-25AF0C6D7557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583485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標題，文字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85750" y="114300"/>
            <a:ext cx="6286500" cy="6858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sz="half" idx="1"/>
          </p:nvPr>
        </p:nvSpPr>
        <p:spPr>
          <a:xfrm>
            <a:off x="285750" y="1143000"/>
            <a:ext cx="3086100" cy="302895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3486150" y="1143000"/>
            <a:ext cx="3086100" cy="3028950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612685931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標題及表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285750" y="114300"/>
            <a:ext cx="6286500" cy="685800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表格版面配置區 2"/>
          <p:cNvSpPr>
            <a:spLocks noGrp="1"/>
          </p:cNvSpPr>
          <p:nvPr>
            <p:ph type="tbl" idx="1"/>
          </p:nvPr>
        </p:nvSpPr>
        <p:spPr>
          <a:xfrm>
            <a:off x="285750" y="1143000"/>
            <a:ext cx="6286500" cy="3028950"/>
          </a:xfrm>
        </p:spPr>
        <p:txBody>
          <a:bodyPr/>
          <a:lstStyle/>
          <a:p>
            <a:pPr lvl="0"/>
            <a:endParaRPr lang="zh-TW" altLang="en-US" noProof="0"/>
          </a:p>
        </p:txBody>
      </p:sp>
    </p:spTree>
    <p:extLst>
      <p:ext uri="{BB962C8B-B14F-4D97-AF65-F5344CB8AC3E}">
        <p14:creationId xmlns:p14="http://schemas.microsoft.com/office/powerpoint/2010/main" val="19122505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6" Type="http://schemas.openxmlformats.org/officeDocument/2006/relationships/slideLayout" Target="../slideLayouts/slideLayout26.xml"/><Relationship Id="rId21" Type="http://schemas.openxmlformats.org/officeDocument/2006/relationships/slideLayout" Target="../slideLayouts/slideLayout21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63" Type="http://schemas.openxmlformats.org/officeDocument/2006/relationships/slideLayout" Target="../slideLayouts/slideLayout63.xml"/><Relationship Id="rId68" Type="http://schemas.openxmlformats.org/officeDocument/2006/relationships/slideLayout" Target="../slideLayouts/slideLayout68.xml"/><Relationship Id="rId16" Type="http://schemas.openxmlformats.org/officeDocument/2006/relationships/slideLayout" Target="../slideLayouts/slideLayout1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8" Type="http://schemas.openxmlformats.org/officeDocument/2006/relationships/slideLayout" Target="../slideLayouts/slideLayout58.xml"/><Relationship Id="rId66" Type="http://schemas.openxmlformats.org/officeDocument/2006/relationships/slideLayout" Target="../slideLayouts/slideLayout66.xml"/><Relationship Id="rId74" Type="http://schemas.openxmlformats.org/officeDocument/2006/relationships/slideLayout" Target="../slideLayouts/slideLayout74.xml"/><Relationship Id="rId79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61" Type="http://schemas.openxmlformats.org/officeDocument/2006/relationships/slideLayout" Target="../slideLayouts/slideLayout61.xml"/><Relationship Id="rId19" Type="http://schemas.openxmlformats.org/officeDocument/2006/relationships/slideLayout" Target="../slideLayouts/slideLayout1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56" Type="http://schemas.openxmlformats.org/officeDocument/2006/relationships/slideLayout" Target="../slideLayouts/slideLayout56.xml"/><Relationship Id="rId64" Type="http://schemas.openxmlformats.org/officeDocument/2006/relationships/slideLayout" Target="../slideLayouts/slideLayout64.xml"/><Relationship Id="rId69" Type="http://schemas.openxmlformats.org/officeDocument/2006/relationships/slideLayout" Target="../slideLayouts/slideLayout69.xml"/><Relationship Id="rId77" Type="http://schemas.openxmlformats.org/officeDocument/2006/relationships/slideLayout" Target="../slideLayouts/slideLayout77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72" Type="http://schemas.openxmlformats.org/officeDocument/2006/relationships/slideLayout" Target="../slideLayouts/slideLayout72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59" Type="http://schemas.openxmlformats.org/officeDocument/2006/relationships/slideLayout" Target="../slideLayouts/slideLayout59.xml"/><Relationship Id="rId67" Type="http://schemas.openxmlformats.org/officeDocument/2006/relationships/slideLayout" Target="../slideLayouts/slideLayout67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slideLayout" Target="../slideLayouts/slideLayout54.xml"/><Relationship Id="rId62" Type="http://schemas.openxmlformats.org/officeDocument/2006/relationships/slideLayout" Target="../slideLayouts/slideLayout62.xml"/><Relationship Id="rId70" Type="http://schemas.openxmlformats.org/officeDocument/2006/relationships/slideLayout" Target="../slideLayouts/slideLayout70.xml"/><Relationship Id="rId75" Type="http://schemas.openxmlformats.org/officeDocument/2006/relationships/slideLayout" Target="../slideLayouts/slideLayout75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Relationship Id="rId57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10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60" Type="http://schemas.openxmlformats.org/officeDocument/2006/relationships/slideLayout" Target="../slideLayouts/slideLayout60.xml"/><Relationship Id="rId65" Type="http://schemas.openxmlformats.org/officeDocument/2006/relationships/slideLayout" Target="../slideLayouts/slideLayout65.xml"/><Relationship Id="rId73" Type="http://schemas.openxmlformats.org/officeDocument/2006/relationships/slideLayout" Target="../slideLayouts/slideLayout73.xml"/><Relationship Id="rId78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9" Type="http://schemas.openxmlformats.org/officeDocument/2006/relationships/slideLayout" Target="../slideLayouts/slideLayout39.xml"/><Relationship Id="rId34" Type="http://schemas.openxmlformats.org/officeDocument/2006/relationships/slideLayout" Target="../slideLayouts/slideLayout34.xml"/><Relationship Id="rId50" Type="http://schemas.openxmlformats.org/officeDocument/2006/relationships/slideLayout" Target="../slideLayouts/slideLayout50.xml"/><Relationship Id="rId55" Type="http://schemas.openxmlformats.org/officeDocument/2006/relationships/slideLayout" Target="../slideLayouts/slideLayout55.xml"/><Relationship Id="rId76" Type="http://schemas.openxmlformats.org/officeDocument/2006/relationships/slideLayout" Target="../slideLayouts/slideLayout76.xml"/><Relationship Id="rId7" Type="http://schemas.openxmlformats.org/officeDocument/2006/relationships/slideLayout" Target="../slideLayouts/slideLayout7.xml"/><Relationship Id="rId71" Type="http://schemas.openxmlformats.org/officeDocument/2006/relationships/slideLayout" Target="../slideLayouts/slideLayout71.xml"/><Relationship Id="rId2" Type="http://schemas.openxmlformats.org/officeDocument/2006/relationships/slideLayout" Target="../slideLayouts/slideLayout2.xml"/><Relationship Id="rId29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0530" name="圖片 16" descr="(圖2)簡報底圖.jpg"/>
          <p:cNvPicPr>
            <a:picLocks/>
          </p:cNvPicPr>
          <p:nvPr userDrawn="1"/>
        </p:nvPicPr>
        <p:blipFill>
          <a:blip r:embed="rId79" cstate="print"/>
          <a:srcRect/>
          <a:stretch>
            <a:fillRect/>
          </a:stretch>
        </p:blipFill>
        <p:spPr bwMode="auto">
          <a:xfrm>
            <a:off x="9" y="1"/>
            <a:ext cx="6836569" cy="5138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0532" name="標題版面配置區 1"/>
          <p:cNvSpPr>
            <a:spLocks noGrp="1"/>
          </p:cNvSpPr>
          <p:nvPr>
            <p:ph type="title"/>
          </p:nvPr>
        </p:nvSpPr>
        <p:spPr bwMode="auto">
          <a:xfrm>
            <a:off x="342900" y="346348"/>
            <a:ext cx="61722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按一下以編輯母片標題樣式</a:t>
            </a:r>
          </a:p>
        </p:txBody>
      </p:sp>
      <p:sp>
        <p:nvSpPr>
          <p:cNvPr id="150533" name="文字版面配置區 2"/>
          <p:cNvSpPr>
            <a:spLocks noGrp="1"/>
          </p:cNvSpPr>
          <p:nvPr>
            <p:ph type="body" idx="1"/>
          </p:nvPr>
        </p:nvSpPr>
        <p:spPr bwMode="auto">
          <a:xfrm>
            <a:off x="342900" y="1200151"/>
            <a:ext cx="6172200" cy="3394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TW" altLang="en-US" dirty="0" smtClean="0"/>
              <a:t>按一下以編輯母片文字樣式</a:t>
            </a:r>
          </a:p>
          <a:p>
            <a:pPr lvl="1"/>
            <a:r>
              <a:rPr lang="zh-TW" altLang="en-US" dirty="0" smtClean="0"/>
              <a:t>第二層</a:t>
            </a:r>
          </a:p>
          <a:p>
            <a:pPr lvl="2"/>
            <a:r>
              <a:rPr lang="zh-TW" altLang="en-US" dirty="0" smtClean="0"/>
              <a:t>第三層</a:t>
            </a:r>
          </a:p>
          <a:p>
            <a:pPr lvl="3"/>
            <a:r>
              <a:rPr lang="zh-TW" altLang="en-US" dirty="0" smtClean="0"/>
              <a:t>第四層</a:t>
            </a:r>
          </a:p>
          <a:p>
            <a:pPr lvl="4"/>
            <a:r>
              <a:rPr lang="zh-TW" altLang="en-US" dirty="0" smtClean="0"/>
              <a:t>第五層</a:t>
            </a:r>
          </a:p>
        </p:txBody>
      </p:sp>
      <p:sp>
        <p:nvSpPr>
          <p:cNvPr id="1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0" y="4869657"/>
            <a:ext cx="2171700" cy="273844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kumimoji="0" sz="900" dirty="0">
                <a:solidFill>
                  <a:srgbClr val="898989"/>
                </a:solidFill>
                <a:latin typeface="Calibri" pitchFamily="34" charset="0"/>
                <a:ea typeface="新細明體" charset="-120"/>
              </a:defRPr>
            </a:lvl1pPr>
          </a:lstStyle>
          <a:p>
            <a:pPr>
              <a:defRPr/>
            </a:pPr>
            <a:endParaRPr lang="en-US" altLang="zh-TW"/>
          </a:p>
        </p:txBody>
      </p:sp>
      <p:sp>
        <p:nvSpPr>
          <p:cNvPr id="1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5049441" y="4839891"/>
            <a:ext cx="16002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kumimoji="0" sz="1200" smtClean="0">
                <a:solidFill>
                  <a:srgbClr val="FFFF00"/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520607BC-5A22-4E35-A58E-B693956FE09C}" type="slidenum">
              <a:rPr lang="zh-TW" altLang="en-US"/>
              <a:pPr>
                <a:defRPr/>
              </a:pPr>
              <a:t>‹#›</a:t>
            </a:fld>
            <a:endParaRPr lang="zh-TW" altLang="en-US"/>
          </a:p>
        </p:txBody>
      </p:sp>
      <p:grpSp>
        <p:nvGrpSpPr>
          <p:cNvPr id="17" name="群組 22"/>
          <p:cNvGrpSpPr>
            <a:grpSpLocks/>
          </p:cNvGrpSpPr>
          <p:nvPr userDrawn="1"/>
        </p:nvGrpSpPr>
        <p:grpSpPr bwMode="auto">
          <a:xfrm>
            <a:off x="5369628" y="6"/>
            <a:ext cx="1431000" cy="406391"/>
            <a:chOff x="-99286" y="-64395"/>
            <a:chExt cx="1908013" cy="541550"/>
          </a:xfrm>
        </p:grpSpPr>
        <p:sp>
          <p:nvSpPr>
            <p:cNvPr id="18" name="矩形 17"/>
            <p:cNvSpPr/>
            <p:nvPr userDrawn="1"/>
          </p:nvSpPr>
          <p:spPr bwMode="auto">
            <a:xfrm>
              <a:off x="113442" y="-64395"/>
              <a:ext cx="1246504" cy="49216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zh-TW" altLang="en-US" sz="180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華康仿宋體W2" pitchFamily="49" charset="-120"/>
                  <a:ea typeface="華康仿宋體W2" pitchFamily="49" charset="-120"/>
                </a:rPr>
                <a:t>餐旅</a:t>
              </a:r>
              <a:r>
                <a:rPr kumimoji="0" lang="zh-TW" altLang="en-US" sz="750" dirty="0">
                  <a:ln w="12700">
                    <a:solidFill>
                      <a:schemeClr val="tx2">
                        <a:satMod val="155000"/>
                      </a:schemeClr>
                    </a:solidFill>
                    <a:prstDash val="solid"/>
                  </a:ln>
                  <a:latin typeface="華康仿宋體W2" pitchFamily="49" charset="-120"/>
                  <a:ea typeface="華康仿宋體W2" pitchFamily="49" charset="-120"/>
                </a:rPr>
                <a:t>管理系</a:t>
              </a:r>
            </a:p>
          </p:txBody>
        </p:sp>
        <p:cxnSp>
          <p:nvCxnSpPr>
            <p:cNvPr id="19" name="直線接點 18"/>
            <p:cNvCxnSpPr/>
            <p:nvPr userDrawn="1"/>
          </p:nvCxnSpPr>
          <p:spPr>
            <a:xfrm>
              <a:off x="-99286" y="475568"/>
              <a:ext cx="1908013" cy="1587"/>
            </a:xfrm>
            <a:prstGeom prst="line">
              <a:avLst/>
            </a:prstGeom>
            <a:ln>
              <a:solidFill>
                <a:schemeClr val="accent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0" name="矩形 19"/>
          <p:cNvSpPr/>
          <p:nvPr userDrawn="1"/>
        </p:nvSpPr>
        <p:spPr>
          <a:xfrm>
            <a:off x="5273788" y="365930"/>
            <a:ext cx="1670650" cy="2077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kumimoji="1" lang="en-US" altLang="zh-TW" sz="750" b="0" i="0" kern="1200" dirty="0" smtClean="0">
                <a:solidFill>
                  <a:schemeClr val="tx1"/>
                </a:solidFill>
                <a:effectLst/>
                <a:latin typeface="Arial" charset="0"/>
                <a:ea typeface="新細明體" charset="-120"/>
                <a:cs typeface="+mn-cs"/>
              </a:rPr>
              <a:t> </a:t>
            </a:r>
            <a:r>
              <a:rPr kumimoji="0" lang="en-US" altLang="zh-TW" sz="750" kern="120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1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Culinary Arts and Hotel Management</a:t>
            </a:r>
            <a:r>
              <a:rPr kumimoji="1" lang="en-US" altLang="zh-TW" sz="750" b="0" i="0" kern="1200" dirty="0" smtClean="0">
                <a:solidFill>
                  <a:schemeClr val="tx1"/>
                </a:solidFill>
                <a:effectLst/>
                <a:latin typeface="Arial" charset="0"/>
                <a:ea typeface="新細明體" charset="-120"/>
                <a:cs typeface="+mn-cs"/>
              </a:rPr>
              <a:t>​</a:t>
            </a:r>
            <a:endParaRPr lang="zh-TW" altLang="en-US" sz="75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1" r:id="rId2"/>
    <p:sldLayoutId id="2147483700" r:id="rId3"/>
    <p:sldLayoutId id="2147483699" r:id="rId4"/>
    <p:sldLayoutId id="2147483698" r:id="rId5"/>
    <p:sldLayoutId id="2147483697" r:id="rId6"/>
    <p:sldLayoutId id="2147483704" r:id="rId7"/>
    <p:sldLayoutId id="2147483696" r:id="rId8"/>
    <p:sldLayoutId id="2147483695" r:id="rId9"/>
    <p:sldLayoutId id="2147483694" r:id="rId10"/>
    <p:sldLayoutId id="2147483693" r:id="rId11"/>
    <p:sldLayoutId id="2147483692" r:id="rId12"/>
    <p:sldLayoutId id="2147483691" r:id="rId13"/>
    <p:sldLayoutId id="2147483705" r:id="rId14"/>
    <p:sldLayoutId id="2147483706" r:id="rId15"/>
    <p:sldLayoutId id="2147483707" r:id="rId16"/>
    <p:sldLayoutId id="2147483708" r:id="rId17"/>
    <p:sldLayoutId id="2147483709" r:id="rId18"/>
    <p:sldLayoutId id="2147483710" r:id="rId19"/>
    <p:sldLayoutId id="2147483711" r:id="rId20"/>
    <p:sldLayoutId id="2147483703" r:id="rId21"/>
    <p:sldLayoutId id="2147483712" r:id="rId22"/>
    <p:sldLayoutId id="2147483713" r:id="rId23"/>
    <p:sldLayoutId id="2147483718" r:id="rId24"/>
    <p:sldLayoutId id="2147483720" r:id="rId25"/>
    <p:sldLayoutId id="2147483723" r:id="rId26"/>
    <p:sldLayoutId id="2147483737" r:id="rId27"/>
    <p:sldLayoutId id="2147483750" r:id="rId28"/>
    <p:sldLayoutId id="2147483754" r:id="rId29"/>
    <p:sldLayoutId id="2147483755" r:id="rId30"/>
    <p:sldLayoutId id="2147483756" r:id="rId31"/>
    <p:sldLayoutId id="2147483757" r:id="rId32"/>
    <p:sldLayoutId id="2147483758" r:id="rId33"/>
    <p:sldLayoutId id="2147483759" r:id="rId34"/>
    <p:sldLayoutId id="2147483760" r:id="rId35"/>
    <p:sldLayoutId id="2147483761" r:id="rId36"/>
    <p:sldLayoutId id="2147483762" r:id="rId37"/>
    <p:sldLayoutId id="2147483763" r:id="rId38"/>
    <p:sldLayoutId id="2147483764" r:id="rId39"/>
    <p:sldLayoutId id="2147483765" r:id="rId40"/>
    <p:sldLayoutId id="2147483766" r:id="rId41"/>
    <p:sldLayoutId id="2147483767" r:id="rId42"/>
    <p:sldLayoutId id="2147483768" r:id="rId43"/>
    <p:sldLayoutId id="2147483769" r:id="rId44"/>
    <p:sldLayoutId id="2147483770" r:id="rId45"/>
    <p:sldLayoutId id="2147483771" r:id="rId46"/>
    <p:sldLayoutId id="2147483772" r:id="rId47"/>
    <p:sldLayoutId id="2147483773" r:id="rId48"/>
    <p:sldLayoutId id="2147483774" r:id="rId49"/>
    <p:sldLayoutId id="2147483775" r:id="rId50"/>
    <p:sldLayoutId id="2147483776" r:id="rId51"/>
    <p:sldLayoutId id="2147483777" r:id="rId52"/>
    <p:sldLayoutId id="2147483778" r:id="rId53"/>
    <p:sldLayoutId id="2147483779" r:id="rId54"/>
    <p:sldLayoutId id="2147483780" r:id="rId55"/>
    <p:sldLayoutId id="2147483781" r:id="rId56"/>
    <p:sldLayoutId id="2147483782" r:id="rId57"/>
    <p:sldLayoutId id="2147483783" r:id="rId58"/>
    <p:sldLayoutId id="2147483784" r:id="rId59"/>
    <p:sldLayoutId id="2147483785" r:id="rId60"/>
    <p:sldLayoutId id="2147483786" r:id="rId61"/>
    <p:sldLayoutId id="2147483787" r:id="rId62"/>
    <p:sldLayoutId id="2147483788" r:id="rId63"/>
    <p:sldLayoutId id="2147483789" r:id="rId64"/>
    <p:sldLayoutId id="2147483790" r:id="rId65"/>
    <p:sldLayoutId id="2147483791" r:id="rId66"/>
    <p:sldLayoutId id="2147483792" r:id="rId67"/>
    <p:sldLayoutId id="2147483793" r:id="rId68"/>
    <p:sldLayoutId id="2147483794" r:id="rId69"/>
    <p:sldLayoutId id="2147483795" r:id="rId70"/>
    <p:sldLayoutId id="2147483796" r:id="rId71"/>
    <p:sldLayoutId id="2147483797" r:id="rId72"/>
    <p:sldLayoutId id="2147483798" r:id="rId73"/>
    <p:sldLayoutId id="2147483799" r:id="rId74"/>
    <p:sldLayoutId id="2147483800" r:id="rId75"/>
    <p:sldLayoutId id="2147483801" r:id="rId76"/>
    <p:sldLayoutId id="2147483802" r:id="rId77"/>
  </p:sldLayoutIdLst>
  <p:transition advClick="0" advTm="1000"/>
  <p:timing>
    <p:tnLst>
      <p:par>
        <p:cTn id="1" dur="indefinite" restart="never" nodeType="tmRoot"/>
      </p:par>
    </p:tnLst>
  </p:timing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kumimoji="1" sz="33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kumimoji="1" sz="3300">
          <a:solidFill>
            <a:schemeClr val="tx1"/>
          </a:solidFill>
          <a:latin typeface="Calibri" pitchFamily="34" charset="0"/>
          <a:ea typeface="新細明體" pitchFamily="18" charset="-12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kumimoji="1" sz="3300">
          <a:solidFill>
            <a:schemeClr val="tx1"/>
          </a:solidFill>
          <a:latin typeface="Calibri" pitchFamily="34" charset="0"/>
          <a:ea typeface="新細明體" pitchFamily="18" charset="-12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kumimoji="1" sz="3300">
          <a:solidFill>
            <a:schemeClr val="tx1"/>
          </a:solidFill>
          <a:latin typeface="Calibri" pitchFamily="34" charset="0"/>
          <a:ea typeface="新細明體" pitchFamily="18" charset="-12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kumimoji="1" sz="3300">
          <a:solidFill>
            <a:schemeClr val="tx1"/>
          </a:solidFill>
          <a:latin typeface="Calibri" pitchFamily="34" charset="0"/>
          <a:ea typeface="新細明體" pitchFamily="18" charset="-120"/>
        </a:defRPr>
      </a:lvl5pPr>
      <a:lvl6pPr marL="342892" algn="ctr" rtl="0" fontAlgn="base">
        <a:spcBef>
          <a:spcPct val="0"/>
        </a:spcBef>
        <a:spcAft>
          <a:spcPct val="0"/>
        </a:spcAft>
        <a:defRPr kumimoji="1" sz="3300">
          <a:solidFill>
            <a:schemeClr val="tx1"/>
          </a:solidFill>
          <a:latin typeface="Calibri" pitchFamily="34" charset="0"/>
          <a:ea typeface="新細明體" pitchFamily="18" charset="-120"/>
        </a:defRPr>
      </a:lvl6pPr>
      <a:lvl7pPr marL="685783" algn="ctr" rtl="0" fontAlgn="base">
        <a:spcBef>
          <a:spcPct val="0"/>
        </a:spcBef>
        <a:spcAft>
          <a:spcPct val="0"/>
        </a:spcAft>
        <a:defRPr kumimoji="1" sz="3300">
          <a:solidFill>
            <a:schemeClr val="tx1"/>
          </a:solidFill>
          <a:latin typeface="Calibri" pitchFamily="34" charset="0"/>
          <a:ea typeface="新細明體" pitchFamily="18" charset="-120"/>
        </a:defRPr>
      </a:lvl7pPr>
      <a:lvl8pPr marL="1028675" algn="ctr" rtl="0" fontAlgn="base">
        <a:spcBef>
          <a:spcPct val="0"/>
        </a:spcBef>
        <a:spcAft>
          <a:spcPct val="0"/>
        </a:spcAft>
        <a:defRPr kumimoji="1" sz="3300">
          <a:solidFill>
            <a:schemeClr val="tx1"/>
          </a:solidFill>
          <a:latin typeface="Calibri" pitchFamily="34" charset="0"/>
          <a:ea typeface="新細明體" pitchFamily="18" charset="-120"/>
        </a:defRPr>
      </a:lvl8pPr>
      <a:lvl9pPr marL="1371566" algn="ctr" rtl="0" fontAlgn="base">
        <a:spcBef>
          <a:spcPct val="0"/>
        </a:spcBef>
        <a:spcAft>
          <a:spcPct val="0"/>
        </a:spcAft>
        <a:defRPr kumimoji="1" sz="3300">
          <a:solidFill>
            <a:schemeClr val="tx1"/>
          </a:solidFill>
          <a:latin typeface="Calibri" pitchFamily="34" charset="0"/>
          <a:ea typeface="新細明體" pitchFamily="18" charset="-120"/>
        </a:defRPr>
      </a:lvl9pPr>
    </p:titleStyle>
    <p:bodyStyle>
      <a:lvl1pPr marL="257168" indent="-257168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2400">
          <a:solidFill>
            <a:schemeClr val="tx1"/>
          </a:solidFill>
          <a:latin typeface="+mn-lt"/>
          <a:ea typeface="+mn-ea"/>
          <a:cs typeface="+mn-cs"/>
        </a:defRPr>
      </a:lvl1pPr>
      <a:lvl2pPr marL="557199" indent="-214308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2100">
          <a:solidFill>
            <a:schemeClr val="tx1"/>
          </a:solidFill>
          <a:latin typeface="+mn-lt"/>
          <a:ea typeface="+mn-ea"/>
        </a:defRPr>
      </a:lvl2pPr>
      <a:lvl3pPr marL="857228" indent="-171446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kumimoji="1" sz="1800">
          <a:solidFill>
            <a:schemeClr val="tx1"/>
          </a:solidFill>
          <a:latin typeface="+mn-lt"/>
          <a:ea typeface="+mn-ea"/>
        </a:defRPr>
      </a:lvl3pPr>
      <a:lvl4pPr marL="1200120" indent="-171446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kumimoji="1" sz="1500">
          <a:solidFill>
            <a:schemeClr val="tx1"/>
          </a:solidFill>
          <a:latin typeface="+mn-lt"/>
          <a:ea typeface="+mn-ea"/>
        </a:defRPr>
      </a:lvl4pPr>
      <a:lvl5pPr marL="1543012" indent="-171446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kumimoji="1" sz="1500">
          <a:solidFill>
            <a:schemeClr val="tx1"/>
          </a:solidFill>
          <a:latin typeface="+mn-lt"/>
          <a:ea typeface="+mn-ea"/>
        </a:defRPr>
      </a:lvl5pPr>
      <a:lvl6pPr marL="1885903" indent="-171446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1500">
          <a:solidFill>
            <a:schemeClr val="tx1"/>
          </a:solidFill>
          <a:latin typeface="+mn-lt"/>
          <a:ea typeface="+mn-ea"/>
        </a:defRPr>
      </a:lvl6pPr>
      <a:lvl7pPr marL="2228795" indent="-171446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1500">
          <a:solidFill>
            <a:schemeClr val="tx1"/>
          </a:solidFill>
          <a:latin typeface="+mn-lt"/>
          <a:ea typeface="+mn-ea"/>
        </a:defRPr>
      </a:lvl7pPr>
      <a:lvl8pPr marL="2571686" indent="-171446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1500">
          <a:solidFill>
            <a:schemeClr val="tx1"/>
          </a:solidFill>
          <a:latin typeface="+mn-lt"/>
          <a:ea typeface="+mn-ea"/>
        </a:defRPr>
      </a:lvl8pPr>
      <a:lvl9pPr marL="2914577" indent="-171446" algn="l" rtl="0" fontAlgn="base">
        <a:spcBef>
          <a:spcPct val="20000"/>
        </a:spcBef>
        <a:spcAft>
          <a:spcPct val="0"/>
        </a:spcAft>
        <a:buFont typeface="Arial" charset="0"/>
        <a:buChar char="»"/>
        <a:defRPr kumimoji="1" sz="15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TW"/>
      </a:defPPr>
      <a:lvl1pPr marL="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89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783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675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566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457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348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240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132" algn="l" defTabSz="685783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jpeg"/><Relationship Id="rId4" Type="http://schemas.openxmlformats.org/officeDocument/2006/relationships/image" Target="../media/image18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image" Target="../media/image26.wmf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oleObject" Target="../embeddings/oleObject2.bin"/><Relationship Id="rId5" Type="http://schemas.openxmlformats.org/officeDocument/2006/relationships/image" Target="../media/image25.wmf"/><Relationship Id="rId4" Type="http://schemas.openxmlformats.org/officeDocument/2006/relationships/oleObject" Target="../embeddings/oleObject1.bin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3" Type="http://schemas.openxmlformats.org/officeDocument/2006/relationships/oleObject" Target="../embeddings/oleObject3.bin"/><Relationship Id="rId7" Type="http://schemas.openxmlformats.org/officeDocument/2006/relationships/oleObject" Target="../embeddings/oleObject5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28.png"/><Relationship Id="rId5" Type="http://schemas.openxmlformats.org/officeDocument/2006/relationships/oleObject" Target="../embeddings/oleObject4.bin"/><Relationship Id="rId10" Type="http://schemas.openxmlformats.org/officeDocument/2006/relationships/image" Target="../media/image30.png"/><Relationship Id="rId4" Type="http://schemas.openxmlformats.org/officeDocument/2006/relationships/image" Target="../media/image27.png"/><Relationship Id="rId9" Type="http://schemas.openxmlformats.org/officeDocument/2006/relationships/oleObject" Target="../embeddings/oleObject6.bin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3" Type="http://schemas.openxmlformats.org/officeDocument/2006/relationships/oleObject" Target="../embeddings/oleObject7.bin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32.png"/><Relationship Id="rId5" Type="http://schemas.openxmlformats.org/officeDocument/2006/relationships/oleObject" Target="../embeddings/oleObject8.bin"/><Relationship Id="rId10" Type="http://schemas.openxmlformats.org/officeDocument/2006/relationships/image" Target="../media/image34.png"/><Relationship Id="rId4" Type="http://schemas.openxmlformats.org/officeDocument/2006/relationships/image" Target="../media/image31.png"/><Relationship Id="rId9" Type="http://schemas.openxmlformats.org/officeDocument/2006/relationships/oleObject" Target="../embeddings/oleObject10.bin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oleObject" Target="../embeddings/oleObject11.bin"/><Relationship Id="rId7" Type="http://schemas.openxmlformats.org/officeDocument/2006/relationships/oleObject" Target="../embeddings/oleObject1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36.png"/><Relationship Id="rId5" Type="http://schemas.openxmlformats.org/officeDocument/2006/relationships/oleObject" Target="../embeddings/oleObject12.bin"/><Relationship Id="rId10" Type="http://schemas.openxmlformats.org/officeDocument/2006/relationships/image" Target="../media/image38.png"/><Relationship Id="rId4" Type="http://schemas.openxmlformats.org/officeDocument/2006/relationships/image" Target="../media/image35.png"/><Relationship Id="rId9" Type="http://schemas.openxmlformats.org/officeDocument/2006/relationships/oleObject" Target="../embeddings/oleObject14.bin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g"/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jp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6.jpeg"/><Relationship Id="rId5" Type="http://schemas.openxmlformats.org/officeDocument/2006/relationships/image" Target="../media/image55.jpeg"/><Relationship Id="rId4" Type="http://schemas.openxmlformats.org/officeDocument/2006/relationships/image" Target="../media/image54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 descr="DSC08851.JPG"/>
          <p:cNvPicPr>
            <a:picLocks noChangeAspect="1"/>
          </p:cNvPicPr>
          <p:nvPr/>
        </p:nvPicPr>
        <p:blipFill>
          <a:blip r:embed="rId2" cstate="print">
            <a:lum bright="70000" contrast="-70000"/>
          </a:blip>
          <a:stretch>
            <a:fillRect/>
          </a:stretch>
        </p:blipFill>
        <p:spPr>
          <a:xfrm>
            <a:off x="134635" y="671628"/>
            <a:ext cx="2881845" cy="276421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6" name="圖片 5" descr="DSC_1027.JPG"/>
          <p:cNvPicPr>
            <a:picLocks noChangeAspect="1"/>
          </p:cNvPicPr>
          <p:nvPr/>
        </p:nvPicPr>
        <p:blipFill>
          <a:blip r:embed="rId3" cstate="print">
            <a:lum bright="58000" contrast="-70000"/>
          </a:blip>
          <a:stretch>
            <a:fillRect/>
          </a:stretch>
        </p:blipFill>
        <p:spPr>
          <a:xfrm>
            <a:off x="3970934" y="1545197"/>
            <a:ext cx="2830878" cy="2484276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投影片編號版面配置區 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D3ADDF36-AF3F-4EE9-B724-0183BDF22590}" type="slidenum">
              <a:rPr lang="zh-TW" altLang="en-US" smtClean="0"/>
              <a:pPr>
                <a:defRPr/>
              </a:pPr>
              <a:t>1</a:t>
            </a:fld>
            <a:endParaRPr lang="zh-TW" altLang="en-US" dirty="0"/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4150545" y="4136268"/>
            <a:ext cx="2264893" cy="486463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kumimoji="1" sz="3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kumimoji="1" sz="2800">
                <a:solidFill>
                  <a:schemeClr val="tx1"/>
                </a:solidFill>
                <a:latin typeface="+mn-lt"/>
                <a:ea typeface="+mn-ea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5pPr>
            <a:lvl6pPr marL="25146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6pPr>
            <a:lvl7pPr marL="29718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7pPr>
            <a:lvl8pPr marL="34290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8pPr>
            <a:lvl9pPr marL="3886200" indent="-228600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20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 eaLnBrk="1" hangingPunct="1">
              <a:buNone/>
            </a:pPr>
            <a:r>
              <a:rPr lang="en-US" altLang="zh-TW" sz="2400" kern="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112</a:t>
            </a:r>
            <a:r>
              <a:rPr lang="zh-TW" altLang="en-US" sz="2400" kern="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年</a:t>
            </a:r>
            <a:r>
              <a:rPr lang="en-US" altLang="zh-TW" sz="2400" kern="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04</a:t>
            </a:r>
            <a:r>
              <a:rPr lang="zh-TW" altLang="en-US" sz="2400" kern="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月</a:t>
            </a:r>
            <a:r>
              <a:rPr lang="en-US" altLang="zh-TW" sz="2400" kern="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10</a:t>
            </a:r>
            <a:r>
              <a:rPr lang="zh-TW" altLang="en-US" sz="2400" kern="0" dirty="0" smtClean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日</a:t>
            </a:r>
            <a:endParaRPr lang="zh-TW" altLang="en-US" sz="2400" kern="0" dirty="0">
              <a:solidFill>
                <a:schemeClr val="tx2">
                  <a:lumMod val="75000"/>
                </a:schemeClr>
              </a:solidFill>
              <a:latin typeface="Times New Roman" panose="02020603050405020304" pitchFamily="18" charset="0"/>
              <a:ea typeface="+mj-ea"/>
              <a:cs typeface="Times New Roman" panose="02020603050405020304" pitchFamily="18" charset="0"/>
            </a:endParaRPr>
          </a:p>
        </p:txBody>
      </p:sp>
      <p:sp>
        <p:nvSpPr>
          <p:cNvPr id="8" name="標題 1"/>
          <p:cNvSpPr>
            <a:spLocks/>
          </p:cNvSpPr>
          <p:nvPr/>
        </p:nvSpPr>
        <p:spPr bwMode="auto">
          <a:xfrm>
            <a:off x="-15026" y="1102012"/>
            <a:ext cx="6858000" cy="18026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Blip>
                <a:blip r:embed="rId4"/>
              </a:buBlip>
              <a:defRPr sz="3200">
                <a:solidFill>
                  <a:srgbClr val="5F174A"/>
                </a:solidFill>
                <a:latin typeface="Book Antiqua" panose="02040602050305030304" pitchFamily="18" charset="0"/>
              </a:defRPr>
            </a:lvl1pPr>
            <a:lvl2pPr marL="742950" indent="-285750">
              <a:spcBef>
                <a:spcPct val="20000"/>
              </a:spcBef>
              <a:buBlip>
                <a:blip r:embed="rId5"/>
              </a:buBlip>
              <a:defRPr sz="2800">
                <a:solidFill>
                  <a:srgbClr val="5F174A"/>
                </a:solidFill>
                <a:latin typeface="Book Antiqua" panose="02040602050305030304" pitchFamily="18" charset="0"/>
              </a:defRPr>
            </a:lvl2pPr>
            <a:lvl3pPr marL="1143000" indent="-228600">
              <a:spcBef>
                <a:spcPct val="20000"/>
              </a:spcBef>
              <a:buBlip>
                <a:blip r:embed="rId4"/>
              </a:buBlip>
              <a:defRPr sz="2400">
                <a:solidFill>
                  <a:srgbClr val="5F174A"/>
                </a:solidFill>
                <a:latin typeface="Book Antiqua" panose="02040602050305030304" pitchFamily="18" charset="0"/>
              </a:defRPr>
            </a:lvl3pPr>
            <a:lvl4pPr marL="1600200" indent="-228600">
              <a:spcBef>
                <a:spcPct val="20000"/>
              </a:spcBef>
              <a:buBlip>
                <a:blip r:embed="rId5"/>
              </a:buBlip>
              <a:defRPr sz="2000">
                <a:solidFill>
                  <a:srgbClr val="5F174A"/>
                </a:solidFill>
                <a:latin typeface="Book Antiqua" panose="02040602050305030304" pitchFamily="18" charset="0"/>
              </a:defRPr>
            </a:lvl4pPr>
            <a:lvl5pPr marL="2057400" indent="-228600">
              <a:spcBef>
                <a:spcPct val="20000"/>
              </a:spcBef>
              <a:buBlip>
                <a:blip r:embed="rId4"/>
              </a:buBlip>
              <a:defRPr sz="2000">
                <a:solidFill>
                  <a:srgbClr val="5F174A"/>
                </a:solidFill>
                <a:latin typeface="Book Antiqua" panose="0204060205030503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4"/>
              </a:buBlip>
              <a:defRPr sz="2000">
                <a:solidFill>
                  <a:srgbClr val="5F174A"/>
                </a:solidFill>
                <a:latin typeface="Book Antiqua" panose="0204060205030503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4"/>
              </a:buBlip>
              <a:defRPr sz="2000">
                <a:solidFill>
                  <a:srgbClr val="5F174A"/>
                </a:solidFill>
                <a:latin typeface="Book Antiqua" panose="0204060205030503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4"/>
              </a:buBlip>
              <a:defRPr sz="2000">
                <a:solidFill>
                  <a:srgbClr val="5F174A"/>
                </a:solidFill>
                <a:latin typeface="Book Antiqua" panose="0204060205030503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Blip>
                <a:blip r:embed="rId4"/>
              </a:buBlip>
              <a:defRPr sz="2000">
                <a:solidFill>
                  <a:srgbClr val="5F174A"/>
                </a:solidFill>
                <a:latin typeface="Book Antiqua" panose="02040602050305030304" pitchFamily="18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kumimoji="0" lang="zh-TW" altLang="en-US" sz="4800" b="1" dirty="0" smtClean="0">
                <a:solidFill>
                  <a:srgbClr val="002060"/>
                </a:solidFill>
                <a:latin typeface="+mj-ea"/>
                <a:ea typeface="+mj-ea"/>
              </a:rPr>
              <a:t>第</a:t>
            </a:r>
            <a:r>
              <a:rPr kumimoji="0" lang="en-US" altLang="zh-TW" sz="4800" b="1" dirty="0" smtClean="0">
                <a:solidFill>
                  <a:srgbClr val="002060"/>
                </a:solidFill>
                <a:latin typeface="+mj-ea"/>
                <a:ea typeface="+mj-ea"/>
              </a:rPr>
              <a:t>23</a:t>
            </a:r>
            <a:r>
              <a:rPr kumimoji="0" lang="zh-TW" altLang="en-US" sz="4800" b="1" dirty="0" smtClean="0">
                <a:solidFill>
                  <a:srgbClr val="002060"/>
                </a:solidFill>
                <a:latin typeface="+mj-ea"/>
                <a:ea typeface="+mj-ea"/>
              </a:rPr>
              <a:t>屆</a:t>
            </a:r>
            <a:r>
              <a:rPr kumimoji="0" lang="en-US" altLang="zh-TW" sz="4800" b="1" dirty="0">
                <a:solidFill>
                  <a:srgbClr val="002060"/>
                </a:solidFill>
                <a:latin typeface="+mj-ea"/>
                <a:ea typeface="+mj-ea"/>
              </a:rPr>
              <a:t/>
            </a:r>
            <a:br>
              <a:rPr kumimoji="0" lang="en-US" altLang="zh-TW" sz="4800" b="1" dirty="0">
                <a:solidFill>
                  <a:srgbClr val="002060"/>
                </a:solidFill>
                <a:latin typeface="+mj-ea"/>
                <a:ea typeface="+mj-ea"/>
              </a:rPr>
            </a:br>
            <a:r>
              <a:rPr kumimoji="0" lang="zh-TW" altLang="en-US" sz="4800" b="1" dirty="0">
                <a:solidFill>
                  <a:srgbClr val="002060"/>
                </a:solidFill>
                <a:latin typeface="+mj-ea"/>
                <a:ea typeface="+mj-ea"/>
              </a:rPr>
              <a:t>校外</a:t>
            </a:r>
            <a:r>
              <a:rPr kumimoji="0" lang="zh-TW" altLang="en-US" sz="4800" b="1" dirty="0" smtClean="0">
                <a:solidFill>
                  <a:srgbClr val="002060"/>
                </a:solidFill>
                <a:latin typeface="+mj-ea"/>
                <a:ea typeface="+mj-ea"/>
              </a:rPr>
              <a:t>實習說明</a:t>
            </a:r>
            <a:r>
              <a:rPr kumimoji="0" lang="zh-TW" altLang="en-US" sz="4800" b="1" dirty="0">
                <a:solidFill>
                  <a:srgbClr val="002060"/>
                </a:solidFill>
                <a:latin typeface="+mj-ea"/>
                <a:ea typeface="+mj-ea"/>
              </a:rPr>
              <a:t>會</a:t>
            </a:r>
          </a:p>
        </p:txBody>
      </p:sp>
    </p:spTree>
    <p:extLst>
      <p:ext uri="{BB962C8B-B14F-4D97-AF65-F5344CB8AC3E}">
        <p14:creationId xmlns:p14="http://schemas.microsoft.com/office/powerpoint/2010/main" val="547595894"/>
      </p:ext>
    </p:extLst>
  </p:cSld>
  <p:clrMapOvr>
    <a:masterClrMapping/>
  </p:clrMapOvr>
  <p:transition>
    <p:split orient="vert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 noChangeArrowheads="1"/>
          </p:cNvSpPr>
          <p:nvPr>
            <p:ph type="ctrTitle" idx="4294967295"/>
          </p:nvPr>
        </p:nvSpPr>
        <p:spPr>
          <a:xfrm>
            <a:off x="0" y="555526"/>
            <a:ext cx="6858000" cy="140456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/>
          <a:p>
            <a:pPr marL="741760" indent="-741760">
              <a:lnSpc>
                <a:spcPct val="140000"/>
              </a:lnSpc>
            </a:pPr>
            <a:r>
              <a:rPr lang="zh-TW" altLang="en-US" sz="4800" b="1" dirty="0">
                <a:solidFill>
                  <a:srgbClr val="002060"/>
                </a:solidFill>
                <a:latin typeface="+mn-ea"/>
                <a:ea typeface="+mn-ea"/>
              </a:rPr>
              <a:t>校外實習說明會</a:t>
            </a:r>
            <a:endParaRPr lang="en-US" altLang="zh-TW" sz="4800" b="1" dirty="0">
              <a:solidFill>
                <a:srgbClr val="002060"/>
              </a:solidFill>
              <a:latin typeface="+mn-ea"/>
              <a:ea typeface="+mn-ea"/>
            </a:endParaRPr>
          </a:p>
        </p:txBody>
      </p:sp>
      <p:sp>
        <p:nvSpPr>
          <p:cNvPr id="65540" name="矩形 4"/>
          <p:cNvSpPr>
            <a:spLocks noChangeArrowheads="1"/>
          </p:cNvSpPr>
          <p:nvPr/>
        </p:nvSpPr>
        <p:spPr bwMode="auto">
          <a:xfrm>
            <a:off x="0" y="2211710"/>
            <a:ext cx="6858000" cy="1846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38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簡報可</a:t>
            </a:r>
            <a:r>
              <a:rPr kumimoji="0" lang="zh-TW" altLang="en-US" sz="38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於餐</a:t>
            </a:r>
            <a:r>
              <a:rPr kumimoji="0" lang="zh-TW" altLang="en-US" sz="38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旅</a:t>
            </a:r>
            <a:r>
              <a:rPr kumimoji="0" lang="zh-TW" altLang="en-US" sz="38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系網頁</a:t>
            </a:r>
            <a:endParaRPr kumimoji="0" lang="en-US" altLang="zh-TW" sz="3800" dirty="0" smtClean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38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實習公告</a:t>
            </a:r>
            <a:r>
              <a:rPr kumimoji="0" lang="en-US" altLang="zh-TW" sz="38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kumimoji="0" lang="zh-TW" altLang="en-US" sz="38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國內實習單位</a:t>
            </a:r>
            <a:endParaRPr kumimoji="0" lang="en-US" altLang="zh-TW" sz="3800" dirty="0" smtClean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kumimoji="0" lang="zh-TW" altLang="en-US" sz="3800" dirty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說明會</a:t>
            </a:r>
            <a:r>
              <a:rPr kumimoji="0" lang="zh-TW" altLang="en-US" sz="3800" dirty="0" smtClean="0">
                <a:solidFill>
                  <a:srgbClr val="C0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簡報專區下載</a:t>
            </a:r>
            <a:endParaRPr kumimoji="0" lang="en-US" altLang="zh-TW" sz="3800" dirty="0">
              <a:solidFill>
                <a:srgbClr val="C0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942383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標題 1"/>
          <p:cNvSpPr>
            <a:spLocks noGrp="1"/>
          </p:cNvSpPr>
          <p:nvPr>
            <p:ph type="title"/>
          </p:nvPr>
        </p:nvSpPr>
        <p:spPr>
          <a:xfrm>
            <a:off x="260648" y="346348"/>
            <a:ext cx="6172200" cy="857250"/>
          </a:xfrm>
        </p:spPr>
        <p:txBody>
          <a:bodyPr/>
          <a:lstStyle/>
          <a:p>
            <a:r>
              <a:rPr lang="zh-TW" altLang="en-US" sz="3600" b="1" dirty="0">
                <a:solidFill>
                  <a:srgbClr val="002060"/>
                </a:solidFill>
                <a:latin typeface="+mn-ea"/>
                <a:ea typeface="+mn-ea"/>
              </a:rPr>
              <a:t>簡報大綱</a:t>
            </a:r>
          </a:p>
        </p:txBody>
      </p:sp>
      <p:sp>
        <p:nvSpPr>
          <p:cNvPr id="6147" name="內容版面配置區 2"/>
          <p:cNvSpPr>
            <a:spLocks noGrp="1"/>
          </p:cNvSpPr>
          <p:nvPr>
            <p:ph idx="1"/>
          </p:nvPr>
        </p:nvSpPr>
        <p:spPr>
          <a:xfrm>
            <a:off x="846937" y="1203598"/>
            <a:ext cx="5996205" cy="3456384"/>
          </a:xfrm>
        </p:spPr>
        <p:txBody>
          <a:bodyPr/>
          <a:lstStyle/>
          <a:p>
            <a:pPr marL="472679" indent="-472679">
              <a:spcBef>
                <a:spcPts val="900"/>
              </a:spcBef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zh-TW" altLang="en-US" sz="3000" dirty="0">
                <a:latin typeface="+mn-ea"/>
              </a:rPr>
              <a:t>校外實習作業預定日程表</a:t>
            </a:r>
            <a:endParaRPr lang="en-US" altLang="zh-TW" sz="3000" dirty="0">
              <a:latin typeface="+mn-ea"/>
            </a:endParaRPr>
          </a:p>
          <a:p>
            <a:pPr marL="472679" indent="-472679">
              <a:spcBef>
                <a:spcPts val="900"/>
              </a:spcBef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zh-TW" altLang="en-US" sz="3000" dirty="0">
                <a:latin typeface="+mn-ea"/>
              </a:rPr>
              <a:t>歷年</a:t>
            </a:r>
            <a:r>
              <a:rPr lang="zh-TW" altLang="en-US" sz="3000" dirty="0" smtClean="0">
                <a:latin typeface="+mn-ea"/>
              </a:rPr>
              <a:t>校外</a:t>
            </a:r>
            <a:r>
              <a:rPr lang="zh-TW" altLang="en-US" sz="3000" dirty="0">
                <a:latin typeface="+mn-ea"/>
              </a:rPr>
              <a:t>實習合作機構</a:t>
            </a:r>
            <a:endParaRPr lang="en-US" altLang="zh-TW" sz="3000" dirty="0">
              <a:latin typeface="+mn-ea"/>
            </a:endParaRPr>
          </a:p>
          <a:p>
            <a:pPr marL="472679" indent="-472679">
              <a:spcBef>
                <a:spcPts val="900"/>
              </a:spcBef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zh-TW" altLang="en-US" sz="3000" dirty="0" smtClean="0">
                <a:latin typeface="+mn-ea"/>
              </a:rPr>
              <a:t>第</a:t>
            </a:r>
            <a:r>
              <a:rPr lang="en-US" altLang="zh-TW" sz="3000" dirty="0" smtClean="0">
                <a:latin typeface="+mn-ea"/>
              </a:rPr>
              <a:t>23</a:t>
            </a:r>
            <a:r>
              <a:rPr lang="zh-TW" altLang="en-US" sz="3000" dirty="0" smtClean="0">
                <a:latin typeface="+mn-ea"/>
              </a:rPr>
              <a:t>屆</a:t>
            </a:r>
            <a:r>
              <a:rPr lang="zh-TW" altLang="en-US" sz="3000" dirty="0">
                <a:latin typeface="+mn-ea"/>
              </a:rPr>
              <a:t>校外實習分發標準</a:t>
            </a:r>
            <a:endParaRPr lang="en-US" altLang="zh-TW" sz="3000" dirty="0">
              <a:latin typeface="+mn-ea"/>
            </a:endParaRPr>
          </a:p>
          <a:p>
            <a:pPr marL="472679" indent="-472679">
              <a:spcBef>
                <a:spcPts val="900"/>
              </a:spcBef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zh-TW" altLang="en-US" sz="3000" dirty="0" smtClean="0">
                <a:latin typeface="+mn-ea"/>
              </a:rPr>
              <a:t>進行</a:t>
            </a:r>
            <a:r>
              <a:rPr lang="zh-TW" altLang="en-US" sz="3000" dirty="0">
                <a:latin typeface="+mn-ea"/>
              </a:rPr>
              <a:t>面試分發</a:t>
            </a:r>
            <a:endParaRPr lang="en-US" altLang="zh-TW" sz="3000" dirty="0">
              <a:latin typeface="+mn-ea"/>
            </a:endParaRPr>
          </a:p>
          <a:p>
            <a:pPr marL="472679" indent="-472679">
              <a:spcBef>
                <a:spcPts val="900"/>
              </a:spcBef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zh-TW" altLang="en-US" sz="3000" dirty="0">
                <a:latin typeface="+mn-ea"/>
              </a:rPr>
              <a:t>前往實習機構面試</a:t>
            </a:r>
            <a:endParaRPr lang="en-US" altLang="zh-TW" sz="3000" dirty="0">
              <a:latin typeface="+mn-ea"/>
            </a:endParaRPr>
          </a:p>
          <a:p>
            <a:pPr marL="472679" indent="-472679">
              <a:spcBef>
                <a:spcPts val="900"/>
              </a:spcBef>
              <a:buClr>
                <a:srgbClr val="002060"/>
              </a:buClr>
              <a:buFont typeface="Wingdings" panose="05000000000000000000" pitchFamily="2" charset="2"/>
              <a:buChar char="Ø"/>
            </a:pPr>
            <a:r>
              <a:rPr lang="zh-TW" altLang="en-US" sz="3000" dirty="0">
                <a:latin typeface="+mn-ea"/>
              </a:rPr>
              <a:t>校外實習行前說明會</a:t>
            </a:r>
          </a:p>
        </p:txBody>
      </p:sp>
    </p:spTree>
    <p:extLst>
      <p:ext uri="{BB962C8B-B14F-4D97-AF65-F5344CB8AC3E}">
        <p14:creationId xmlns:p14="http://schemas.microsoft.com/office/powerpoint/2010/main" val="129400207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32656" y="195486"/>
            <a:ext cx="4896544" cy="951310"/>
          </a:xfrm>
        </p:spPr>
        <p:txBody>
          <a:bodyPr/>
          <a:lstStyle/>
          <a:p>
            <a:pPr algn="l"/>
            <a:r>
              <a:rPr lang="zh-TW" altLang="en-US" sz="3200" b="1" dirty="0">
                <a:solidFill>
                  <a:srgbClr val="002060"/>
                </a:solidFill>
                <a:latin typeface="+mn-ea"/>
                <a:ea typeface="+mn-ea"/>
              </a:rPr>
              <a:t>校外實習作業預定</a:t>
            </a:r>
            <a:r>
              <a:rPr lang="zh-TW" altLang="en-US" sz="3200" b="1" dirty="0" smtClean="0">
                <a:solidFill>
                  <a:srgbClr val="002060"/>
                </a:solidFill>
                <a:latin typeface="+mn-ea"/>
                <a:ea typeface="+mn-ea"/>
              </a:rPr>
              <a:t>日程表</a:t>
            </a:r>
            <a:endParaRPr lang="en-US" altLang="zh-TW" sz="3200" b="1" dirty="0">
              <a:solidFill>
                <a:srgbClr val="002060"/>
              </a:solidFill>
              <a:latin typeface="+mn-ea"/>
              <a:ea typeface="+mn-ea"/>
            </a:endParaRPr>
          </a:p>
        </p:txBody>
      </p:sp>
      <p:graphicFrame>
        <p:nvGraphicFramePr>
          <p:cNvPr id="4167" name="Group 7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66981641"/>
              </p:ext>
            </p:extLst>
          </p:nvPr>
        </p:nvGraphicFramePr>
        <p:xfrm>
          <a:off x="188640" y="1080057"/>
          <a:ext cx="6480720" cy="3651932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221475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4182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2413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383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日期</a:t>
                      </a:r>
                      <a:endParaRPr kumimoji="0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標楷體" panose="03000509000000000000" pitchFamily="65" charset="-120"/>
                      </a:endParaRPr>
                    </a:p>
                  </a:txBody>
                  <a:tcPr marL="68574" marR="68574" marT="34285" marB="3428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活動名稱</a:t>
                      </a:r>
                      <a:endParaRPr kumimoji="0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標楷體" panose="03000509000000000000" pitchFamily="65" charset="-120"/>
                      </a:endParaRPr>
                    </a:p>
                  </a:txBody>
                  <a:tcPr marL="68574" marR="68574" marT="34285" marB="34285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備註</a:t>
                      </a:r>
                      <a:endParaRPr kumimoji="0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標楷體" panose="03000509000000000000" pitchFamily="65" charset="-120"/>
                      </a:endParaRPr>
                    </a:p>
                  </a:txBody>
                  <a:tcPr marL="68574" marR="68574" marT="34285" marB="34285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03283">
                <a:tc>
                  <a:txBody>
                    <a:bodyPr/>
                    <a:lstStyle/>
                    <a:p>
                      <a:pPr marL="0" marR="0" lvl="0" indent="90488" algn="ctr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112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年</a:t>
                      </a: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4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月</a:t>
                      </a: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13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日</a:t>
                      </a: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四</a:t>
                      </a: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)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1" marR="51431" marT="0" marB="0" anchor="ctr" horzOverflow="overflow"/>
                </a:tc>
                <a:tc>
                  <a:txBody>
                    <a:bodyPr/>
                    <a:lstStyle/>
                    <a:p>
                      <a:pPr marL="68263" marR="0" lvl="0" indent="0" algn="ctr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+mn-cs"/>
                        </a:rPr>
                        <a:t>日本海外實習說明會</a:t>
                      </a:r>
                    </a:p>
                  </a:txBody>
                  <a:tcPr marL="51431" marR="51431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1" marR="51431" marT="0" marB="0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03283">
                <a:tc>
                  <a:txBody>
                    <a:bodyPr/>
                    <a:lstStyle/>
                    <a:p>
                      <a:pPr marL="0" marR="0" lvl="0" indent="90488" algn="ctr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112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年</a:t>
                      </a: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5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月</a:t>
                      </a: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04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日</a:t>
                      </a: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四</a:t>
                      </a: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)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1" marR="51431" marT="0" marB="0" anchor="ctr" horzOverflow="overflow"/>
                </a:tc>
                <a:tc>
                  <a:txBody>
                    <a:bodyPr/>
                    <a:lstStyle/>
                    <a:p>
                      <a:pPr marL="68263" marR="0" lvl="0" indent="0" algn="ctr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+mn-cs"/>
                        </a:rPr>
                        <a:t>義大利海外實習說明會</a:t>
                      </a:r>
                    </a:p>
                  </a:txBody>
                  <a:tcPr marL="51431" marR="51431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1" marR="51431" marT="0" marB="0" anchor="ctr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2781">
                <a:tc>
                  <a:txBody>
                    <a:bodyPr/>
                    <a:lstStyle/>
                    <a:p>
                      <a:pPr marL="0" marR="0" lvl="0" indent="90488" algn="ctr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112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年</a:t>
                      </a: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6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月</a:t>
                      </a: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01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日</a:t>
                      </a: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四</a:t>
                      </a: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)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1" marR="51431" marT="0" marB="0" anchor="ctr" horzOverflow="overflow">
                    <a:noFill/>
                  </a:tcPr>
                </a:tc>
                <a:tc>
                  <a:txBody>
                    <a:bodyPr/>
                    <a:lstStyle/>
                    <a:p>
                      <a:pPr marL="68263" marR="0" lvl="0" indent="0" algn="ctr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+mn-cs"/>
                        </a:rPr>
                        <a:t>新加坡海外實習說明會</a:t>
                      </a:r>
                    </a:p>
                  </a:txBody>
                  <a:tcPr marL="51431" marR="51431" marT="0" marB="0" anchor="ctr" horzOverflow="overflow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1" marR="51431" marT="0" marB="0" anchor="ctr" horzOverflow="overflow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619325">
                <a:tc>
                  <a:txBody>
                    <a:bodyPr/>
                    <a:lstStyle/>
                    <a:p>
                      <a:pPr marL="0" marR="0" lvl="0" indent="90488" algn="ctr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112</a:t>
                      </a:r>
                      <a:r>
                        <a:rPr kumimoji="0" lang="zh-TW" altLang="en-US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年</a:t>
                      </a:r>
                      <a:r>
                        <a:rPr kumimoji="0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6</a:t>
                      </a:r>
                      <a:r>
                        <a:rPr kumimoji="0" lang="zh-TW" altLang="en-US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月</a:t>
                      </a:r>
                      <a:r>
                        <a:rPr kumimoji="0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20</a:t>
                      </a:r>
                      <a:r>
                        <a:rPr kumimoji="0" lang="zh-TW" altLang="en-US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日</a:t>
                      </a:r>
                      <a:r>
                        <a:rPr kumimoji="0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kumimoji="0" lang="zh-TW" altLang="en-US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二</a:t>
                      </a:r>
                      <a:r>
                        <a:rPr kumimoji="0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)</a:t>
                      </a:r>
                      <a:endParaRPr kumimoji="0" lang="zh-TW" altLang="en-US" sz="20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1" marR="51431" marT="0" marB="0" anchor="ctr" horzOverflow="overflow">
                    <a:noFill/>
                  </a:tcPr>
                </a:tc>
                <a:tc>
                  <a:txBody>
                    <a:bodyPr/>
                    <a:lstStyle/>
                    <a:p>
                      <a:pPr marL="68263" marR="0" lvl="0" indent="0" algn="ctr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佐證資料繳交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1" marR="51431" marT="0" marB="0" anchor="ctr" horzOverflow="overflow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各班班代</a:t>
                      </a:r>
                      <a:endParaRPr kumimoji="0" lang="en-US" altLang="zh-TW" sz="2000" b="0" u="none" strike="noStrike" cap="none" normalizeH="0" baseline="0" dirty="0" smtClean="0">
                        <a:ln>
                          <a:noFill/>
                        </a:ln>
                        <a:effectLst/>
                        <a:latin typeface="+mn-lt"/>
                        <a:ea typeface="標楷體" panose="03000509000000000000" pitchFamily="65" charset="-12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統一收件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1" marR="51431" marT="0" marB="0" anchor="ctr" horzOverflow="overflow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092481"/>
                  </a:ext>
                </a:extLst>
              </a:tr>
              <a:tr h="438315">
                <a:tc>
                  <a:txBody>
                    <a:bodyPr/>
                    <a:lstStyle/>
                    <a:p>
                      <a:pPr marL="0" marR="0" lvl="0" indent="90488" algn="ctr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112</a:t>
                      </a:r>
                      <a:r>
                        <a:rPr kumimoji="0" lang="zh-TW" altLang="en-US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年</a:t>
                      </a:r>
                      <a:r>
                        <a:rPr kumimoji="0" lang="en-US" altLang="zh-TW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7</a:t>
                      </a:r>
                      <a:r>
                        <a:rPr kumimoji="0" lang="zh-TW" altLang="en-US" sz="20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月</a:t>
                      </a:r>
                    </a:p>
                  </a:txBody>
                  <a:tcPr marL="51431" marR="51431" marT="0" marB="0" anchor="ctr" horzOverflow="overflow">
                    <a:noFill/>
                  </a:tcPr>
                </a:tc>
                <a:tc>
                  <a:txBody>
                    <a:bodyPr/>
                    <a:lstStyle/>
                    <a:p>
                      <a:pPr marL="68263" marR="0" lvl="0" indent="0" algn="ctr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+mn-cs"/>
                        </a:rPr>
                        <a:t>實習機構名額索取</a:t>
                      </a:r>
                    </a:p>
                  </a:txBody>
                  <a:tcPr marL="51431" marR="51431" marT="0" marB="0" anchor="ctr" horzOverflow="overflow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系上作業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1" marR="51431" marT="0" marB="0" anchor="ctr" horzOverflow="overflow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438315"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2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589A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112</a:t>
                      </a:r>
                      <a:r>
                        <a:rPr kumimoji="0" lang="zh-TW" altLang="en-US" sz="2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589A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年</a:t>
                      </a:r>
                      <a:r>
                        <a:rPr kumimoji="0" lang="en-US" altLang="zh-TW" sz="2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589A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8</a:t>
                      </a:r>
                      <a:r>
                        <a:rPr kumimoji="0" lang="zh-TW" altLang="en-US" sz="2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589A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月</a:t>
                      </a:r>
                      <a:r>
                        <a:rPr kumimoji="0" lang="en-US" altLang="zh-TW" sz="2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589A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31</a:t>
                      </a:r>
                      <a:r>
                        <a:rPr kumimoji="0" lang="zh-TW" altLang="en-US" sz="2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589A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日</a:t>
                      </a:r>
                      <a:r>
                        <a:rPr kumimoji="0" lang="en-US" altLang="zh-TW" sz="2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589A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kumimoji="0" lang="zh-TW" altLang="en-US" sz="2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589A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三</a:t>
                      </a:r>
                      <a:r>
                        <a:rPr kumimoji="0" lang="en-US" altLang="zh-TW" sz="2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589A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)</a:t>
                      </a:r>
                      <a:endParaRPr kumimoji="0" lang="zh-TW" altLang="en-US" sz="20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589A"/>
                        </a:solidFill>
                        <a:effectLst/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1" marR="51431" marT="0" marB="0" anchor="ctr" horzOverflow="overflow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2400"/>
                        </a:lnSpc>
                      </a:pPr>
                      <a:r>
                        <a:rPr kumimoji="0" lang="zh-TW" altLang="en-US" sz="2000" b="1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rgbClr val="00589A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公告各實習機構缺額</a:t>
                      </a:r>
                      <a:endParaRPr kumimoji="0" lang="zh-TW" altLang="en-US" sz="2000" b="1" i="0" u="none" strike="noStrike" kern="1200" cap="none" normalizeH="0" baseline="0" dirty="0">
                        <a:ln>
                          <a:noFill/>
                        </a:ln>
                        <a:solidFill>
                          <a:srgbClr val="00589A"/>
                        </a:solidFill>
                        <a:effectLst/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1" marR="51431" marT="0" marB="0" anchor="ctr" horzOverflow="overflow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589A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系網</a:t>
                      </a:r>
                    </a:p>
                  </a:txBody>
                  <a:tcPr marL="51431" marR="51431" marT="0" marB="0" anchor="ctr" horzOverflow="overflow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95851184"/>
                  </a:ext>
                </a:extLst>
              </a:tr>
              <a:tr h="438315">
                <a:tc>
                  <a:txBody>
                    <a:bodyPr/>
                    <a:lstStyle/>
                    <a:p>
                      <a:pPr marL="0" marR="0" lvl="0" indent="90488" algn="ctr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112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年</a:t>
                      </a: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9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月</a:t>
                      </a: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11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日</a:t>
                      </a: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一</a:t>
                      </a: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Times New Roman" pitchFamily="18" charset="0"/>
                        </a:rPr>
                        <a:t>)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1" marR="51431" marT="0" marB="0" anchor="ctr" horzOverflow="overflow">
                    <a:noFill/>
                  </a:tcPr>
                </a:tc>
                <a:tc>
                  <a:txBody>
                    <a:bodyPr/>
                    <a:lstStyle/>
                    <a:p>
                      <a:pPr marL="68263" marR="0" lvl="0" indent="0" algn="ctr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+mn-cs"/>
                        </a:rPr>
                        <a:t>112.1</a:t>
                      </a:r>
                      <a:r>
                        <a:rPr kumimoji="0" lang="zh-TW" alt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ea typeface="標楷體" panose="03000509000000000000" pitchFamily="65" charset="-120"/>
                          <a:cs typeface="+mn-cs"/>
                        </a:rPr>
                        <a:t>開學日</a:t>
                      </a:r>
                    </a:p>
                  </a:txBody>
                  <a:tcPr marL="51431" marR="51431" marT="0" marB="0" anchor="ctr" horzOverflow="overflow"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1" marR="51431" marT="0" marB="0" anchor="ctr" horzOverflow="overflow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8915365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303294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404664" y="123478"/>
            <a:ext cx="4896544" cy="951310"/>
          </a:xfrm>
        </p:spPr>
        <p:txBody>
          <a:bodyPr/>
          <a:lstStyle/>
          <a:p>
            <a:pPr algn="l"/>
            <a:r>
              <a:rPr lang="zh-TW" altLang="en-US" sz="3200" b="1" dirty="0">
                <a:solidFill>
                  <a:srgbClr val="002060"/>
                </a:solidFill>
                <a:latin typeface="+mn-ea"/>
                <a:ea typeface="+mn-ea"/>
              </a:rPr>
              <a:t>校外實習作業預定</a:t>
            </a:r>
            <a:r>
              <a:rPr lang="zh-TW" altLang="en-US" sz="3200" b="1" dirty="0" smtClean="0">
                <a:solidFill>
                  <a:srgbClr val="002060"/>
                </a:solidFill>
                <a:latin typeface="+mn-ea"/>
                <a:ea typeface="+mn-ea"/>
              </a:rPr>
              <a:t>日程表</a:t>
            </a:r>
            <a:endParaRPr lang="en-US" altLang="zh-TW" sz="3200" b="1" dirty="0">
              <a:solidFill>
                <a:srgbClr val="002060"/>
              </a:solidFill>
              <a:latin typeface="+mn-ea"/>
              <a:ea typeface="+mn-ea"/>
            </a:endParaRPr>
          </a:p>
        </p:txBody>
      </p:sp>
      <p:graphicFrame>
        <p:nvGraphicFramePr>
          <p:cNvPr id="6" name="Group 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2998531"/>
              </p:ext>
            </p:extLst>
          </p:nvPr>
        </p:nvGraphicFramePr>
        <p:xfrm>
          <a:off x="188640" y="996157"/>
          <a:ext cx="6480720" cy="3663824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44016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0963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9442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41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日期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34281" marB="34281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活動名稱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34281" marB="34281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0" u="none" strike="noStrike" cap="none" normalizeH="0" baseline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備註</a:t>
                      </a:r>
                      <a:endParaRPr kumimoji="0" lang="zh-TW" altLang="en-US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80" marR="68580" marT="34281" marB="34281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327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112</a:t>
                      </a: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年</a:t>
                      </a:r>
                      <a:r>
                        <a:rPr kumimoji="0" lang="en-US" altLang="zh-TW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8</a:t>
                      </a: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月底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5" marR="51435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分發成績排序公佈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5" marR="51435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系上作業</a:t>
                      </a:r>
                      <a:endParaRPr kumimoji="0" lang="en-US" altLang="zh-TW" sz="2000" b="0" u="none" strike="noStrike" cap="none" normalizeH="0" baseline="0" dirty="0" smtClean="0">
                        <a:ln>
                          <a:noFill/>
                        </a:ln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(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詳系網實習公告</a:t>
                      </a: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/</a:t>
                      </a:r>
                      <a:r>
                        <a:rPr kumimoji="0" lang="zh-TW" altLang="en-US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國內實習</a:t>
                      </a:r>
                      <a:r>
                        <a:rPr kumimoji="0" lang="en-US" altLang="zh-TW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Times New Roman" pitchFamily="18" charset="0"/>
                        </a:rPr>
                        <a:t>)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5" marR="51435" marT="0" marB="0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21821">
                <a:tc row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112</a:t>
                      </a:r>
                      <a:r>
                        <a:rPr kumimoji="0" lang="zh-TW" alt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年</a:t>
                      </a:r>
                      <a:r>
                        <a:rPr kumimoji="0" lang="en-US" alt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9</a:t>
                      </a:r>
                      <a:r>
                        <a:rPr kumimoji="0" lang="zh-TW" alt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月</a:t>
                      </a:r>
                      <a:r>
                        <a:rPr kumimoji="0" lang="en-US" altLang="zh-TW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14</a:t>
                      </a:r>
                      <a:r>
                        <a:rPr kumimoji="0" lang="zh-TW" alt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日</a:t>
                      </a:r>
                      <a:r>
                        <a:rPr kumimoji="0" lang="en-US" altLang="zh-TW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(</a:t>
                      </a:r>
                      <a:r>
                        <a:rPr kumimoji="0" lang="zh-TW" alt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開學第</a:t>
                      </a:r>
                      <a:r>
                        <a:rPr kumimoji="0" lang="en-US" altLang="zh-TW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1</a:t>
                      </a:r>
                      <a:r>
                        <a:rPr kumimoji="0" lang="zh-TW" alt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週</a:t>
                      </a:r>
                      <a:r>
                        <a:rPr kumimoji="0" lang="en-US" altLang="zh-TW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)</a:t>
                      </a:r>
                      <a:endParaRPr kumimoji="0" lang="zh-TW" altLang="en-US" sz="20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51435" marR="51435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榜單選填 </a:t>
                      </a:r>
                      <a:r>
                        <a:rPr kumimoji="0" lang="en-US" altLang="zh-TW" sz="2000" b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- </a:t>
                      </a: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實習機構分發</a:t>
                      </a:r>
                      <a:endParaRPr kumimoji="0" lang="en-US" altLang="zh-TW" sz="2000" b="0" u="none" strike="noStrike" cap="none" normalizeH="0" baseline="0" dirty="0" smtClean="0">
                        <a:ln>
                          <a:noFill/>
                        </a:ln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</a:t>
                      </a:r>
                      <a:r>
                        <a:rPr kumimoji="0" lang="en-US" altLang="zh-TW" sz="2000" b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亞廚組、西廚組</a:t>
                      </a:r>
                      <a:r>
                        <a:rPr kumimoji="0" lang="en-US" altLang="zh-TW" sz="2000" b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kumimoji="0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51435" marR="51435" marT="0" marB="0" anchor="ctr" horzOverflow="overflow"/>
                </a:tc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相關訊息</a:t>
                      </a:r>
                      <a:endParaRPr kumimoji="0" lang="en-US" altLang="zh-TW" sz="2000" b="0" u="none" strike="noStrike" cap="none" normalizeH="0" baseline="0" dirty="0" smtClean="0">
                        <a:ln>
                          <a:noFill/>
                        </a:ln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另行公告</a:t>
                      </a:r>
                      <a:endParaRPr kumimoji="0" 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5" marR="51435" marT="0" marB="0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21821"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榜單選填 </a:t>
                      </a:r>
                      <a:r>
                        <a:rPr kumimoji="0" lang="en-US" altLang="zh-TW" sz="2000" b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- </a:t>
                      </a: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實習機構分發 </a:t>
                      </a:r>
                      <a:endParaRPr kumimoji="0" lang="en-US" altLang="zh-TW" sz="2000" b="0" u="none" strike="noStrike" cap="none" normalizeH="0" baseline="0" dirty="0" smtClean="0">
                        <a:ln>
                          <a:noFill/>
                        </a:ln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lvl="0" indent="179388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(</a:t>
                      </a: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餐旅組</a:t>
                      </a:r>
                      <a:r>
                        <a:rPr kumimoji="0" lang="en-US" altLang="zh-TW" sz="2000" b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)</a:t>
                      </a:r>
                      <a:endParaRPr kumimoji="0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51435" marR="51435" marT="0" marB="0" anchor="ctr" horzOverflow="overflow"/>
                </a:tc>
                <a:tc v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866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112</a:t>
                      </a:r>
                      <a:r>
                        <a:rPr kumimoji="0" lang="zh-TW" alt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年</a:t>
                      </a:r>
                      <a:r>
                        <a:rPr kumimoji="0" lang="en-US" alt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10</a:t>
                      </a:r>
                      <a:r>
                        <a:rPr kumimoji="0" lang="zh-TW" alt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月</a:t>
                      </a:r>
                    </a:p>
                  </a:txBody>
                  <a:tcPr marL="51435" marR="51435" marT="0" marB="0" anchor="ctr" horzOverflow="overflow"/>
                </a:tc>
                <a:tc>
                  <a:txBody>
                    <a:bodyPr/>
                    <a:lstStyle/>
                    <a:p>
                      <a:pPr marL="68263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公佈第一階段面試名單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5" marR="51435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5" marR="51435" marT="0" marB="0" anchor="ctr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866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112</a:t>
                      </a:r>
                      <a:r>
                        <a:rPr kumimoji="0" lang="zh-TW" alt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年</a:t>
                      </a:r>
                      <a:r>
                        <a:rPr kumimoji="0" lang="en-US" alt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10</a:t>
                      </a:r>
                      <a:r>
                        <a:rPr kumimoji="0" lang="zh-TW" altLang="en-US" sz="20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月</a:t>
                      </a:r>
                    </a:p>
                  </a:txBody>
                  <a:tcPr marL="51435" marR="51435" marT="0" marB="0" anchor="ctr" horzOverflow="overflow"/>
                </a:tc>
                <a:tc>
                  <a:txBody>
                    <a:bodyPr/>
                    <a:lstStyle/>
                    <a:p>
                      <a:pPr marL="68263" marR="0" lvl="0" indent="0" algn="just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前往面試及面試結果公佈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5" marR="51435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依實習機構安排</a:t>
                      </a:r>
                      <a:endParaRPr kumimoji="0" lang="zh-TW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5" marR="51435" marT="0" marB="0" anchor="ctr" horzOverflow="overflow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22281577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/>
          <p:cNvSpPr>
            <a:spLocks noGrp="1" noChangeArrowheads="1"/>
          </p:cNvSpPr>
          <p:nvPr>
            <p:ph type="title"/>
          </p:nvPr>
        </p:nvSpPr>
        <p:spPr>
          <a:xfrm>
            <a:off x="390617" y="123478"/>
            <a:ext cx="4896544" cy="951310"/>
          </a:xfrm>
        </p:spPr>
        <p:txBody>
          <a:bodyPr/>
          <a:lstStyle/>
          <a:p>
            <a:pPr algn="l"/>
            <a:r>
              <a:rPr lang="zh-TW" altLang="en-US" sz="3200" b="1" dirty="0">
                <a:solidFill>
                  <a:srgbClr val="002060"/>
                </a:solidFill>
                <a:latin typeface="+mn-ea"/>
                <a:ea typeface="+mn-ea"/>
              </a:rPr>
              <a:t>校外實習作業預定</a:t>
            </a:r>
            <a:r>
              <a:rPr lang="zh-TW" altLang="en-US" sz="3200" b="1" dirty="0" smtClean="0">
                <a:solidFill>
                  <a:srgbClr val="002060"/>
                </a:solidFill>
                <a:latin typeface="+mn-ea"/>
                <a:ea typeface="+mn-ea"/>
              </a:rPr>
              <a:t>日程表</a:t>
            </a:r>
            <a:endParaRPr lang="en-US" altLang="zh-TW" sz="3200" b="1" dirty="0">
              <a:solidFill>
                <a:srgbClr val="002060"/>
              </a:solidFill>
              <a:latin typeface="+mn-ea"/>
              <a:ea typeface="+mn-ea"/>
            </a:endParaRPr>
          </a:p>
        </p:txBody>
      </p:sp>
      <p:graphicFrame>
        <p:nvGraphicFramePr>
          <p:cNvPr id="5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2797314"/>
              </p:ext>
            </p:extLst>
          </p:nvPr>
        </p:nvGraphicFramePr>
        <p:xfrm>
          <a:off x="188640" y="1059583"/>
          <a:ext cx="6480720" cy="3528392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7346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39036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575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1380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日期</a:t>
                      </a:r>
                      <a:endParaRPr kumimoji="0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標楷體" panose="03000509000000000000" pitchFamily="65" charset="-120"/>
                      </a:endParaRPr>
                    </a:p>
                  </a:txBody>
                  <a:tcPr marL="68578" marR="68578" marT="34283" marB="34283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活動名稱</a:t>
                      </a:r>
                      <a:endParaRPr kumimoji="0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標楷體" panose="03000509000000000000" pitchFamily="65" charset="-120"/>
                      </a:endParaRPr>
                    </a:p>
                  </a:txBody>
                  <a:tcPr marL="68578" marR="68578" marT="34283" marB="34283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1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備註</a:t>
                      </a:r>
                      <a:endParaRPr kumimoji="0" lang="zh-TW" altLang="en-US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標楷體" panose="03000509000000000000" pitchFamily="65" charset="-120"/>
                      </a:endParaRPr>
                    </a:p>
                  </a:txBody>
                  <a:tcPr marL="68578" marR="68578" marT="34283" marB="34283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773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112</a:t>
                      </a: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年</a:t>
                      </a:r>
                      <a:r>
                        <a:rPr kumimoji="0" lang="en-US" altLang="zh-TW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11</a:t>
                      </a: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月初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/>
                </a:tc>
                <a:tc>
                  <a:txBody>
                    <a:bodyPr/>
                    <a:lstStyle/>
                    <a:p>
                      <a:pPr marL="68263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確認第一階段面試結果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73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112</a:t>
                      </a: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年</a:t>
                      </a:r>
                      <a:r>
                        <a:rPr kumimoji="0" lang="en-US" altLang="zh-TW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11</a:t>
                      </a: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月初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/>
                </a:tc>
                <a:tc>
                  <a:txBody>
                    <a:bodyPr/>
                    <a:lstStyle/>
                    <a:p>
                      <a:pPr marL="68263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第二階段面試及結果公佈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73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112</a:t>
                      </a: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年</a:t>
                      </a:r>
                      <a:r>
                        <a:rPr kumimoji="0" lang="en-US" altLang="zh-TW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12</a:t>
                      </a: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月份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/>
                </a:tc>
                <a:tc>
                  <a:txBody>
                    <a:bodyPr/>
                    <a:lstStyle/>
                    <a:p>
                      <a:pPr marL="68263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編列實習手冊、簽訂合約書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系上作業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73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112</a:t>
                      </a: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年</a:t>
                      </a:r>
                      <a:r>
                        <a:rPr kumimoji="0" lang="en-US" altLang="zh-TW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12</a:t>
                      </a: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月份</a:t>
                      </a:r>
                      <a:r>
                        <a:rPr kumimoji="0" lang="en-US" altLang="zh-TW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 </a:t>
                      </a:r>
                      <a:endParaRPr kumimoji="0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/>
                </a:tc>
                <a:tc>
                  <a:txBody>
                    <a:bodyPr/>
                    <a:lstStyle/>
                    <a:p>
                      <a:pPr marL="68263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校外實習行前說明會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TW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72765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113</a:t>
                      </a: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年</a:t>
                      </a:r>
                      <a:r>
                        <a:rPr kumimoji="0" lang="en-US" altLang="zh-TW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2</a:t>
                      </a: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月</a:t>
                      </a:r>
                      <a:r>
                        <a:rPr kumimoji="0" lang="en-US" altLang="zh-TW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1</a:t>
                      </a: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日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/>
                </a:tc>
                <a:tc>
                  <a:txBody>
                    <a:bodyPr/>
                    <a:lstStyle/>
                    <a:p>
                      <a:pPr marL="68263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校外實習開始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依各機構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報到日期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4773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114</a:t>
                      </a: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年</a:t>
                      </a:r>
                      <a:r>
                        <a:rPr kumimoji="0" lang="en-US" altLang="zh-TW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1</a:t>
                      </a: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月</a:t>
                      </a:r>
                      <a:r>
                        <a:rPr kumimoji="0" lang="en-US" altLang="zh-TW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31</a:t>
                      </a: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日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/>
                </a:tc>
                <a:tc>
                  <a:txBody>
                    <a:bodyPr/>
                    <a:lstStyle/>
                    <a:p>
                      <a:pPr marL="68263" marR="0" lvl="0" indent="0" algn="ctr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0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+mn-lt"/>
                          <a:ea typeface="標楷體" panose="03000509000000000000" pitchFamily="65" charset="-120"/>
                        </a:rPr>
                        <a:t>校外實習結束</a:t>
                      </a:r>
                      <a:endParaRPr kumimoji="0" lang="zh-TW" altLang="en-US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just" defTabSz="914400" rtl="0" eaLnBrk="1" fontAlgn="base" latinLnBrk="0" hangingPunct="1">
                        <a:lnSpc>
                          <a:spcPts val="18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TW" sz="2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ea typeface="標楷體" panose="03000509000000000000" pitchFamily="65" charset="-120"/>
                        <a:cs typeface="Times New Roman" pitchFamily="18" charset="0"/>
                      </a:endParaRPr>
                    </a:p>
                  </a:txBody>
                  <a:tcPr marL="51433" marR="51433" marT="0" marB="0" anchor="ctr" horzOverflow="overflow"/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2" name="圓角矩形 1"/>
          <p:cNvSpPr/>
          <p:nvPr/>
        </p:nvSpPr>
        <p:spPr>
          <a:xfrm>
            <a:off x="116632" y="3328416"/>
            <a:ext cx="6624736" cy="841248"/>
          </a:xfrm>
          <a:prstGeom prst="round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89845243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圖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211710"/>
            <a:ext cx="2492896" cy="249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4" name="Rectangle 4"/>
          <p:cNvSpPr>
            <a:spLocks noChangeArrowheads="1"/>
          </p:cNvSpPr>
          <p:nvPr/>
        </p:nvSpPr>
        <p:spPr bwMode="auto">
          <a:xfrm>
            <a:off x="1556792" y="1059582"/>
            <a:ext cx="4806553" cy="19442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>
              <a:lnSpc>
                <a:spcPts val="10000"/>
              </a:lnSpc>
              <a:spcBef>
                <a:spcPts val="2400"/>
              </a:spcBef>
              <a:defRPr/>
            </a:pPr>
            <a:r>
              <a:rPr lang="zh-TW" altLang="en-US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ea"/>
                <a:ea typeface="+mn-ea"/>
              </a:rPr>
              <a:t>記下來了嗎？</a:t>
            </a:r>
            <a:br>
              <a:rPr lang="zh-TW" altLang="en-US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ea"/>
                <a:ea typeface="+mn-ea"/>
              </a:rPr>
            </a:br>
            <a:r>
              <a:rPr lang="zh-TW" altLang="en-US" sz="60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ea"/>
                <a:ea typeface="+mn-ea"/>
              </a:rPr>
              <a:t>瞭解</a:t>
            </a:r>
            <a:r>
              <a:rPr lang="zh-TW" altLang="en-US" sz="6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+mn-ea"/>
                <a:ea typeface="+mn-ea"/>
              </a:rPr>
              <a:t>了嗎？</a:t>
            </a:r>
            <a:endParaRPr lang="en-US" altLang="zh-TW" sz="6000" b="1" dirty="0">
              <a:solidFill>
                <a:srgbClr val="FF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7372244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970" name="AutoShape 2"/>
          <p:cNvSpPr>
            <a:spLocks noChangeArrowheads="1"/>
          </p:cNvSpPr>
          <p:nvPr/>
        </p:nvSpPr>
        <p:spPr bwMode="auto">
          <a:xfrm>
            <a:off x="538711" y="1315043"/>
            <a:ext cx="5778104" cy="22145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>
            <a:solidFill>
              <a:srgbClr val="3366FF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>
              <a:defRPr/>
            </a:pPr>
            <a:endParaRPr kumimoji="0" lang="zh-TW" altLang="zh-TW" b="1">
              <a:latin typeface="SimHei" pitchFamily="2" charset="-122"/>
              <a:ea typeface="SimHei" pitchFamily="2" charset="-122"/>
            </a:endParaRPr>
          </a:p>
        </p:txBody>
      </p:sp>
      <p:sp>
        <p:nvSpPr>
          <p:cNvPr id="12293" name="Text Box 2"/>
          <p:cNvSpPr txBox="1">
            <a:spLocks noChangeArrowheads="1"/>
          </p:cNvSpPr>
          <p:nvPr/>
        </p:nvSpPr>
        <p:spPr bwMode="auto">
          <a:xfrm>
            <a:off x="989959" y="1966912"/>
            <a:ext cx="4875609" cy="9108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50000"/>
              </a:spcBef>
              <a:buClrTx/>
              <a:buSzTx/>
              <a:buFontTx/>
              <a:buNone/>
            </a:pPr>
            <a:r>
              <a:rPr lang="zh-TW" altLang="en-US" sz="4000" b="1" dirty="0" smtClean="0">
                <a:solidFill>
                  <a:srgbClr val="3333CC"/>
                </a:solidFill>
                <a:latin typeface="+mn-ea"/>
                <a:ea typeface="+mn-ea"/>
                <a:sym typeface="Arial" panose="020B0604020202020204" pitchFamily="34" charset="0"/>
              </a:rPr>
              <a:t>歷年合作</a:t>
            </a:r>
            <a:r>
              <a:rPr lang="zh-TW" altLang="en-US" sz="4000" b="1" dirty="0">
                <a:solidFill>
                  <a:srgbClr val="3333CC"/>
                </a:solidFill>
                <a:latin typeface="+mn-ea"/>
                <a:ea typeface="+mn-ea"/>
                <a:sym typeface="Arial" panose="020B0604020202020204" pitchFamily="34" charset="0"/>
              </a:rPr>
              <a:t>實習機構</a:t>
            </a:r>
            <a:endParaRPr kumimoji="0" lang="en-US" altLang="zh-CN" sz="4000" b="1" dirty="0">
              <a:solidFill>
                <a:srgbClr val="3333CC"/>
              </a:solidFill>
              <a:latin typeface="+mn-ea"/>
              <a:ea typeface="+mn-ea"/>
            </a:endParaRPr>
          </a:p>
        </p:txBody>
      </p:sp>
      <p:sp>
        <p:nvSpPr>
          <p:cNvPr id="18441" name="AutoShape 7"/>
          <p:cNvSpPr>
            <a:spLocks noChangeArrowheads="1"/>
          </p:cNvSpPr>
          <p:nvPr/>
        </p:nvSpPr>
        <p:spPr bwMode="auto">
          <a:xfrm>
            <a:off x="2295525" y="1113235"/>
            <a:ext cx="540544" cy="609600"/>
          </a:xfrm>
          <a:prstGeom prst="roundRect">
            <a:avLst>
              <a:gd name="adj" fmla="val 16667"/>
            </a:avLst>
          </a:prstGeom>
          <a:blipFill dpi="0" rotWithShape="0">
            <a:blip r:embed="rId3" cstate="print"/>
            <a:srcRect/>
            <a:stretch>
              <a:fillRect/>
            </a:stretch>
          </a:blipFill>
          <a:ln w="28575">
            <a:solidFill>
              <a:srgbClr val="3366FF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>
              <a:defRPr/>
            </a:pPr>
            <a:endParaRPr kumimoji="0" lang="zh-TW" altLang="zh-TW" b="1">
              <a:latin typeface="SimHei" pitchFamily="2" charset="-122"/>
              <a:ea typeface="SimHei" pitchFamily="2" charset="-122"/>
            </a:endParaRPr>
          </a:p>
        </p:txBody>
      </p:sp>
      <p:sp>
        <p:nvSpPr>
          <p:cNvPr id="18442" name="AutoShape 8"/>
          <p:cNvSpPr>
            <a:spLocks noChangeArrowheads="1"/>
          </p:cNvSpPr>
          <p:nvPr/>
        </p:nvSpPr>
        <p:spPr bwMode="auto">
          <a:xfrm>
            <a:off x="998935" y="1113235"/>
            <a:ext cx="540544" cy="609600"/>
          </a:xfrm>
          <a:prstGeom prst="roundRect">
            <a:avLst>
              <a:gd name="adj" fmla="val 16667"/>
            </a:avLst>
          </a:prstGeom>
          <a:blipFill dpi="0" rotWithShape="0">
            <a:blip r:embed="rId4" cstate="print"/>
            <a:srcRect/>
            <a:stretch>
              <a:fillRect/>
            </a:stretch>
          </a:blipFill>
          <a:ln w="28575">
            <a:solidFill>
              <a:srgbClr val="3366FF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>
              <a:defRPr/>
            </a:pPr>
            <a:endParaRPr kumimoji="0" lang="zh-TW" altLang="zh-TW" b="1">
              <a:latin typeface="SimHei" pitchFamily="2" charset="-122"/>
              <a:ea typeface="SimHei" pitchFamily="2" charset="-122"/>
            </a:endParaRPr>
          </a:p>
        </p:txBody>
      </p:sp>
      <p:sp>
        <p:nvSpPr>
          <p:cNvPr id="18443" name="AutoShape 9"/>
          <p:cNvSpPr>
            <a:spLocks noChangeArrowheads="1"/>
          </p:cNvSpPr>
          <p:nvPr/>
        </p:nvSpPr>
        <p:spPr bwMode="auto">
          <a:xfrm>
            <a:off x="1647825" y="1113235"/>
            <a:ext cx="540544" cy="609600"/>
          </a:xfrm>
          <a:prstGeom prst="roundRect">
            <a:avLst>
              <a:gd name="adj" fmla="val 16667"/>
            </a:avLst>
          </a:prstGeom>
          <a:blipFill dpi="0" rotWithShape="0">
            <a:blip r:embed="rId5" cstate="print"/>
            <a:srcRect/>
            <a:stretch>
              <a:fillRect/>
            </a:stretch>
          </a:blipFill>
          <a:ln w="28575">
            <a:solidFill>
              <a:srgbClr val="3366FF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>
              <a:defRPr/>
            </a:pPr>
            <a:endParaRPr kumimoji="0" lang="zh-TW" altLang="zh-TW" b="1">
              <a:latin typeface="SimHei" pitchFamily="2" charset="-122"/>
              <a:ea typeface="SimHei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3940158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-99392" y="339502"/>
            <a:ext cx="6858000" cy="972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3800" b="1" dirty="0">
                <a:solidFill>
                  <a:srgbClr val="002060"/>
                </a:solidFill>
                <a:latin typeface="+mn-ea"/>
                <a:ea typeface="+mn-ea"/>
              </a:rPr>
              <a:t>合作飯店 </a:t>
            </a:r>
            <a:r>
              <a:rPr lang="en-US" altLang="zh-TW" sz="3800" b="1" dirty="0" smtClean="0">
                <a:solidFill>
                  <a:srgbClr val="002060"/>
                </a:solidFill>
                <a:latin typeface="+mn-ea"/>
                <a:ea typeface="+mn-ea"/>
              </a:rPr>
              <a:t>(</a:t>
            </a:r>
            <a:r>
              <a:rPr lang="zh-TW" altLang="en-US" sz="3800" b="1" dirty="0" smtClean="0">
                <a:solidFill>
                  <a:srgbClr val="002060"/>
                </a:solidFill>
                <a:latin typeface="+mn-ea"/>
                <a:ea typeface="+mn-ea"/>
              </a:rPr>
              <a:t>北部</a:t>
            </a:r>
            <a:r>
              <a:rPr lang="en-US" altLang="zh-TW" sz="3800" b="1" dirty="0" smtClean="0">
                <a:solidFill>
                  <a:srgbClr val="002060"/>
                </a:solidFill>
                <a:latin typeface="+mn-ea"/>
                <a:ea typeface="+mn-ea"/>
              </a:rPr>
              <a:t>)</a:t>
            </a:r>
            <a:endParaRPr lang="en-US" altLang="zh-TW" sz="3800" b="1" dirty="0">
              <a:solidFill>
                <a:srgbClr val="002060"/>
              </a:solidFill>
              <a:latin typeface="+mn-ea"/>
              <a:ea typeface="+mn-ea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3596077"/>
              </p:ext>
            </p:extLst>
          </p:nvPr>
        </p:nvGraphicFramePr>
        <p:xfrm>
          <a:off x="188640" y="1347612"/>
          <a:ext cx="6480720" cy="33006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018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62018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201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620180">
                  <a:extLst>
                    <a:ext uri="{9D8B030D-6E8A-4147-A177-3AD203B41FA5}">
                      <a16:colId xmlns:a16="http://schemas.microsoft.com/office/drawing/2014/main" val="2131706555"/>
                    </a:ext>
                  </a:extLst>
                </a:gridCol>
              </a:tblGrid>
              <a:tr h="796879">
                <a:tc>
                  <a:txBody>
                    <a:bodyPr/>
                    <a:lstStyle/>
                    <a:p>
                      <a:pPr algn="ctr">
                        <a:lnSpc>
                          <a:spcPts val="3000"/>
                        </a:lnSpc>
                      </a:pPr>
                      <a:r>
                        <a:rPr lang="zh-TW" altLang="en-US" sz="25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君悅</a:t>
                      </a:r>
                      <a:endParaRPr lang="zh-TW" altLang="en-US" sz="25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5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長榮集團</a:t>
                      </a:r>
                      <a:endParaRPr lang="zh-TW" altLang="en-US" sz="25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5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寒舍艾美</a:t>
                      </a:r>
                      <a:endParaRPr lang="zh-TW" altLang="en-US" sz="25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500" b="0" kern="12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老爺集團</a:t>
                      </a:r>
                      <a:endParaRPr lang="zh-TW" altLang="en-US" sz="2500" b="0" kern="1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96879"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5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君品</a:t>
                      </a:r>
                      <a:endParaRPr lang="zh-TW" altLang="en-US" sz="25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5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亞都麗緻</a:t>
                      </a:r>
                      <a:endParaRPr lang="zh-TW" altLang="en-US" sz="25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00"/>
                        </a:lnSpc>
                      </a:pPr>
                      <a:r>
                        <a:rPr lang="zh-TW" altLang="en-US" sz="25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寒舍艾麗</a:t>
                      </a:r>
                      <a:endParaRPr lang="zh-TW" altLang="en-US" sz="25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500" b="0" kern="12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雲朗集團</a:t>
                      </a:r>
                      <a:endParaRPr lang="zh-TW" altLang="en-US" sz="2500" b="0" kern="1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82508">
                <a:tc>
                  <a:txBody>
                    <a:bodyPr/>
                    <a:lstStyle/>
                    <a:p>
                      <a:pPr algn="ctr">
                        <a:lnSpc>
                          <a:spcPts val="3000"/>
                        </a:lnSpc>
                      </a:pPr>
                      <a:r>
                        <a:rPr lang="zh-TW" altLang="en-US" sz="25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晶華</a:t>
                      </a:r>
                      <a:endParaRPr lang="zh-TW" altLang="en-US" sz="25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5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喜來登</a:t>
                      </a:r>
                      <a:endParaRPr lang="zh-TW" altLang="en-US" sz="25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5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遠東香格里拉</a:t>
                      </a:r>
                      <a:endParaRPr lang="zh-TW" altLang="en-US" sz="25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5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文華東方酒店</a:t>
                      </a:r>
                      <a:endParaRPr lang="zh-TW" altLang="en-US" sz="25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4048"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5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金鬱金香</a:t>
                      </a:r>
                      <a:endParaRPr lang="zh-TW" altLang="en-US" sz="25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25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W</a:t>
                      </a:r>
                      <a:r>
                        <a:rPr kumimoji="0" lang="zh-TW" altLang="en-US" sz="25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</a:t>
                      </a:r>
                      <a:r>
                        <a:rPr kumimoji="0" lang="en-US" altLang="zh-TW" sz="25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Hotel</a:t>
                      </a:r>
                      <a:endParaRPr lang="zh-TW" altLang="en-US" sz="25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5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林口福容大飯店</a:t>
                      </a:r>
                      <a:endParaRPr lang="zh-TW" altLang="en-US" sz="25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25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91614381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-99392" y="339502"/>
            <a:ext cx="6858000" cy="972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3800" b="1" dirty="0">
                <a:solidFill>
                  <a:srgbClr val="002060"/>
                </a:solidFill>
                <a:latin typeface="+mn-ea"/>
                <a:ea typeface="+mn-ea"/>
              </a:rPr>
              <a:t>合作飯店 </a:t>
            </a:r>
            <a:r>
              <a:rPr lang="en-US" altLang="zh-TW" sz="3800" b="1" dirty="0" smtClean="0">
                <a:solidFill>
                  <a:srgbClr val="002060"/>
                </a:solidFill>
                <a:latin typeface="+mn-ea"/>
                <a:ea typeface="+mn-ea"/>
              </a:rPr>
              <a:t>(</a:t>
            </a:r>
            <a:r>
              <a:rPr lang="zh-TW" altLang="en-US" sz="3800" b="1" dirty="0" smtClean="0">
                <a:solidFill>
                  <a:srgbClr val="002060"/>
                </a:solidFill>
                <a:latin typeface="+mn-ea"/>
              </a:rPr>
              <a:t>台中</a:t>
            </a:r>
            <a:r>
              <a:rPr lang="en-US" altLang="zh-TW" sz="3800" b="1" dirty="0" smtClean="0">
                <a:solidFill>
                  <a:srgbClr val="002060"/>
                </a:solidFill>
                <a:latin typeface="+mn-ea"/>
                <a:ea typeface="+mn-ea"/>
              </a:rPr>
              <a:t>)</a:t>
            </a:r>
            <a:endParaRPr lang="en-US" altLang="zh-TW" sz="3800" b="1" dirty="0">
              <a:solidFill>
                <a:srgbClr val="002060"/>
              </a:solidFill>
              <a:latin typeface="+mn-ea"/>
              <a:ea typeface="+mn-ea"/>
            </a:endParaRP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07478606"/>
              </p:ext>
            </p:extLst>
          </p:nvPr>
        </p:nvGraphicFramePr>
        <p:xfrm>
          <a:off x="188640" y="1347614"/>
          <a:ext cx="6480720" cy="3240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7626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4827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5618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080120">
                <a:tc>
                  <a:txBody>
                    <a:bodyPr/>
                    <a:lstStyle/>
                    <a:p>
                      <a:pPr marL="0" marR="0" indent="0" algn="ctr" defTabSz="685783" rtl="0" eaLnBrk="1" fontAlgn="auto" latinLnBrk="0" hangingPunct="1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裕元</a:t>
                      </a:r>
                      <a:endParaRPr lang="zh-TW" altLang="en-US" sz="28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豐邑</a:t>
                      </a:r>
                      <a:r>
                        <a:rPr lang="en-US" altLang="zh-TW" sz="2800" b="0" dirty="0" err="1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Moxy</a:t>
                      </a:r>
                      <a:r>
                        <a:rPr lang="zh-TW" altLang="en-US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酒店</a:t>
                      </a:r>
                      <a:endParaRPr lang="zh-TW" altLang="en-US" sz="28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長榮集團</a:t>
                      </a:r>
                      <a:endParaRPr lang="zh-TW" altLang="en-US" sz="28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080120"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福華</a:t>
                      </a:r>
                      <a:endParaRPr lang="zh-TW" altLang="en-US" sz="28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台中港酒店</a:t>
                      </a:r>
                      <a:endParaRPr lang="zh-TW" altLang="en-US" sz="28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3000"/>
                        </a:lnSpc>
                      </a:pPr>
                      <a:r>
                        <a:rPr lang="zh-TW" altLang="en-US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台中兆品</a:t>
                      </a:r>
                      <a:endParaRPr lang="zh-TW" altLang="en-US" sz="28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80120">
                <a:tc>
                  <a:txBody>
                    <a:bodyPr/>
                    <a:lstStyle/>
                    <a:p>
                      <a:pPr algn="ctr">
                        <a:lnSpc>
                          <a:spcPts val="3000"/>
                        </a:lnSpc>
                      </a:pPr>
                      <a:endParaRPr lang="zh-TW" altLang="en-US" sz="28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日月千禧酒店</a:t>
                      </a:r>
                      <a:endParaRPr lang="zh-TW" altLang="en-US" sz="28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3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28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0047380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-99392" y="339502"/>
            <a:ext cx="6858000" cy="972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3800" b="1" dirty="0">
                <a:solidFill>
                  <a:srgbClr val="002060"/>
                </a:solidFill>
                <a:latin typeface="+mn-ea"/>
                <a:ea typeface="+mn-ea"/>
              </a:rPr>
              <a:t>合作飯店 </a:t>
            </a:r>
            <a:r>
              <a:rPr lang="en-US" altLang="zh-TW" sz="3800" b="1" dirty="0" smtClean="0">
                <a:solidFill>
                  <a:srgbClr val="002060"/>
                </a:solidFill>
                <a:latin typeface="+mn-ea"/>
                <a:ea typeface="+mn-ea"/>
              </a:rPr>
              <a:t>(</a:t>
            </a:r>
            <a:r>
              <a:rPr lang="zh-TW" altLang="en-US" sz="3800" b="1" dirty="0" smtClean="0">
                <a:solidFill>
                  <a:srgbClr val="002060"/>
                </a:solidFill>
                <a:latin typeface="+mn-ea"/>
                <a:ea typeface="+mn-ea"/>
              </a:rPr>
              <a:t>其他地區</a:t>
            </a:r>
            <a:r>
              <a:rPr lang="en-US" altLang="zh-TW" sz="3800" b="1" dirty="0" smtClean="0">
                <a:solidFill>
                  <a:srgbClr val="002060"/>
                </a:solidFill>
                <a:latin typeface="+mn-ea"/>
                <a:ea typeface="+mn-ea"/>
              </a:rPr>
              <a:t>)</a:t>
            </a:r>
            <a:endParaRPr lang="en-US" altLang="zh-TW" sz="3800" b="1" dirty="0">
              <a:solidFill>
                <a:srgbClr val="002060"/>
              </a:solidFill>
              <a:latin typeface="+mn-ea"/>
              <a:ea typeface="+mn-ea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1531310"/>
              </p:ext>
            </p:extLst>
          </p:nvPr>
        </p:nvGraphicFramePr>
        <p:xfrm>
          <a:off x="193176" y="1307649"/>
          <a:ext cx="6569968" cy="244827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748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9874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637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816091"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3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新莊翰品</a:t>
                      </a:r>
                      <a:endParaRPr lang="zh-TW" altLang="en-US" sz="28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68578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0" kern="12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新竹喜來登</a:t>
                      </a:r>
                      <a:endParaRPr lang="zh-TW" altLang="en-US" sz="2800" b="0" kern="1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3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台南晶英</a:t>
                      </a:r>
                      <a:endParaRPr lang="zh-TW" altLang="en-US" sz="2800" b="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16091">
                <a:tc>
                  <a:txBody>
                    <a:bodyPr/>
                    <a:lstStyle/>
                    <a:p>
                      <a:pPr algn="ctr">
                        <a:lnSpc>
                          <a:spcPts val="3400"/>
                        </a:lnSpc>
                      </a:pPr>
                      <a:r>
                        <a:rPr lang="zh-TW" altLang="en-US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桃園翰品</a:t>
                      </a:r>
                      <a:endParaRPr lang="zh-TW" altLang="en-US" sz="28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3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0" kern="12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涵碧樓</a:t>
                      </a:r>
                      <a:endParaRPr lang="zh-TW" altLang="en-US" sz="2800" b="0" kern="1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3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台南遠東</a:t>
                      </a:r>
                      <a:endParaRPr lang="zh-TW" altLang="en-US" sz="28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16091"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3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新竹國賓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3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0" kern="120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日月潭雲品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3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高雄翰品</a:t>
                      </a:r>
                      <a:endParaRPr lang="zh-TW" altLang="en-US" sz="2800" b="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3" name="表格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7729117"/>
              </p:ext>
            </p:extLst>
          </p:nvPr>
        </p:nvGraphicFramePr>
        <p:xfrm>
          <a:off x="193176" y="3769595"/>
          <a:ext cx="6569968" cy="81609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07489">
                  <a:extLst>
                    <a:ext uri="{9D8B030D-6E8A-4147-A177-3AD203B41FA5}">
                      <a16:colId xmlns:a16="http://schemas.microsoft.com/office/drawing/2014/main" val="2090473573"/>
                    </a:ext>
                  </a:extLst>
                </a:gridCol>
                <a:gridCol w="2098741">
                  <a:extLst>
                    <a:ext uri="{9D8B030D-6E8A-4147-A177-3AD203B41FA5}">
                      <a16:colId xmlns:a16="http://schemas.microsoft.com/office/drawing/2014/main" val="249960682"/>
                    </a:ext>
                  </a:extLst>
                </a:gridCol>
                <a:gridCol w="2463738">
                  <a:extLst>
                    <a:ext uri="{9D8B030D-6E8A-4147-A177-3AD203B41FA5}">
                      <a16:colId xmlns:a16="http://schemas.microsoft.com/office/drawing/2014/main" val="199760270"/>
                    </a:ext>
                  </a:extLst>
                </a:gridCol>
              </a:tblGrid>
              <a:tr h="816091">
                <a:tc>
                  <a:txBody>
                    <a:bodyPr/>
                    <a:lstStyle/>
                    <a:p>
                      <a:pPr algn="ctr">
                        <a:lnSpc>
                          <a:spcPts val="3400"/>
                        </a:lnSpc>
                      </a:pPr>
                      <a:endParaRPr lang="zh-TW" altLang="en-US" sz="28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3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zh-TW" altLang="en-US" sz="2800" b="0" kern="120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3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高雄國賓</a:t>
                      </a:r>
                      <a:endParaRPr lang="zh-TW" altLang="en-US" sz="28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9417818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881132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99392" y="195486"/>
            <a:ext cx="6858000" cy="972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3800" b="1" dirty="0" smtClean="0">
                <a:solidFill>
                  <a:srgbClr val="002060"/>
                </a:solidFill>
                <a:latin typeface="+mn-ea"/>
                <a:ea typeface="+mn-ea"/>
              </a:rPr>
              <a:t>合作餐廳</a:t>
            </a:r>
            <a:endParaRPr lang="en-US" altLang="zh-TW" sz="3800" b="1" dirty="0">
              <a:solidFill>
                <a:srgbClr val="002060"/>
              </a:solidFill>
              <a:latin typeface="+mn-ea"/>
              <a:ea typeface="+mn-ea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99128867"/>
              </p:ext>
            </p:extLst>
          </p:nvPr>
        </p:nvGraphicFramePr>
        <p:xfrm>
          <a:off x="188640" y="1312240"/>
          <a:ext cx="6480720" cy="32757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2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22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76493"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王品集團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eaLnBrk="1" fontAlgn="ctr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buClrTx/>
                        <a:buSzTx/>
                        <a:buFontTx/>
                        <a:buNone/>
                      </a:pPr>
                      <a:r>
                        <a:rPr kumimoji="0" lang="zh-TW" altLang="en-US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瓦城</a:t>
                      </a:r>
                      <a:endParaRPr kumimoji="0" lang="en-US" altLang="zh-TW" sz="2800" b="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饗賓餐旅</a:t>
                      </a:r>
                      <a:endParaRPr kumimoji="0" lang="en-US" altLang="zh-TW" sz="2800" b="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322749"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開展集團</a:t>
                      </a:r>
                      <a:endParaRPr kumimoji="0" lang="en-US" altLang="zh-TW" sz="2800" b="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吉比鮮釀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根奇有限公司</a:t>
                      </a:r>
                      <a:endParaRPr kumimoji="0" lang="en-US" altLang="zh-TW" sz="2800" b="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76493"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鼎 泰 豐</a:t>
                      </a:r>
                      <a:endParaRPr kumimoji="0" lang="en-US" altLang="zh-TW" sz="2800" b="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漢來美食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altLang="zh-TW" sz="2800" b="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2446680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4"/>
          <p:cNvSpPr>
            <a:spLocks noChangeArrowheads="1"/>
          </p:cNvSpPr>
          <p:nvPr/>
        </p:nvSpPr>
        <p:spPr bwMode="auto">
          <a:xfrm>
            <a:off x="-99392" y="195486"/>
            <a:ext cx="6858000" cy="972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3800" b="1" dirty="0" smtClean="0">
                <a:solidFill>
                  <a:srgbClr val="002060"/>
                </a:solidFill>
                <a:latin typeface="+mn-ea"/>
                <a:ea typeface="+mn-ea"/>
              </a:rPr>
              <a:t>合作餐廳</a:t>
            </a:r>
            <a:endParaRPr lang="en-US" altLang="zh-TW" sz="3800" b="1" dirty="0">
              <a:solidFill>
                <a:srgbClr val="002060"/>
              </a:solidFill>
              <a:latin typeface="+mn-ea"/>
              <a:ea typeface="+mn-ea"/>
            </a:endParaRPr>
          </a:p>
        </p:txBody>
      </p:sp>
      <p:graphicFrame>
        <p:nvGraphicFramePr>
          <p:cNvPr id="4" name="表格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9633708"/>
              </p:ext>
            </p:extLst>
          </p:nvPr>
        </p:nvGraphicFramePr>
        <p:xfrm>
          <a:off x="188640" y="1059582"/>
          <a:ext cx="6480720" cy="3528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522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222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62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404803"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Impromptu by Paul Lee</a:t>
                      </a:r>
                      <a:endParaRPr kumimoji="0" lang="zh-TW" altLang="en-US" sz="2800" b="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ctr" latinLnBrk="0" hangingPunct="1">
                        <a:lnSpc>
                          <a:spcPts val="24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慕舍酒店</a:t>
                      </a:r>
                      <a:r>
                        <a:rPr kumimoji="0" lang="en-US" altLang="zh-TW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-</a:t>
                      </a:r>
                      <a:r>
                        <a:rPr kumimoji="0" lang="en-US" altLang="zh-TW" sz="2800" b="0" dirty="0" err="1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Moino</a:t>
                      </a:r>
                      <a:r>
                        <a:rPr kumimoji="0" lang="en-US" altLang="zh-TW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de </a:t>
                      </a:r>
                      <a:r>
                        <a:rPr kumimoji="0" lang="en-US" altLang="zh-TW" sz="2800" b="0" dirty="0" err="1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Urdaniz</a:t>
                      </a:r>
                      <a:r>
                        <a:rPr kumimoji="0" lang="zh-TW" altLang="en-US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渥達尼斯磨坊</a:t>
                      </a:r>
                      <a:endParaRPr kumimoji="0" lang="en-US" altLang="zh-TW" sz="2800" b="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JL Studio </a:t>
                      </a:r>
                      <a:r>
                        <a:rPr kumimoji="0" lang="zh-TW" altLang="en-US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餐廳</a:t>
                      </a:r>
                      <a:endParaRPr kumimoji="0" lang="en-US" altLang="zh-TW" sz="2800" b="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707863"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NARA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金悅軒餐廳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侯布雄</a:t>
                      </a:r>
                      <a:endParaRPr kumimoji="0" lang="en-US" altLang="zh-TW" sz="2800" b="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07863"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YUAN</a:t>
                      </a:r>
                      <a:r>
                        <a:rPr lang="zh-TW" altLang="en-US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元</a:t>
                      </a:r>
                      <a:endParaRPr kumimoji="0" lang="en-US" altLang="zh-TW" sz="2800" b="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鳥苑餐廳</a:t>
                      </a: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en-US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俺達</a:t>
                      </a:r>
                      <a:r>
                        <a:rPr lang="ja-JP" altLang="en-US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の</a:t>
                      </a:r>
                      <a:r>
                        <a:rPr lang="zh-TW" altLang="en-US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肉屋</a:t>
                      </a:r>
                      <a:endParaRPr kumimoji="0" lang="en-US" altLang="zh-TW" sz="2800" b="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07863"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小樂沐</a:t>
                      </a:r>
                      <a:endParaRPr kumimoji="0" lang="en-US" altLang="zh-TW" sz="2800" b="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2800" b="0" dirty="0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星野集團</a:t>
                      </a:r>
                      <a:endParaRPr lang="zh-TW" altLang="en-US" sz="2800" b="0" dirty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685783" rtl="0" eaLnBrk="1" fontAlgn="auto" latinLnBrk="0" hangingPunct="1">
                        <a:lnSpc>
                          <a:spcPts val="2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2800" b="0" dirty="0" err="1" smtClean="0">
                          <a:solidFill>
                            <a:schemeClr val="tx1"/>
                          </a:solidFill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Forchetta</a:t>
                      </a:r>
                      <a:endParaRPr kumimoji="0" lang="en-US" altLang="zh-TW" sz="2800" b="0" dirty="0" smtClean="0">
                        <a:solidFill>
                          <a:schemeClr val="tx1"/>
                        </a:solidFill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798413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423" name="Group 39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86186269"/>
              </p:ext>
            </p:extLst>
          </p:nvPr>
        </p:nvGraphicFramePr>
        <p:xfrm>
          <a:off x="188639" y="863458"/>
          <a:ext cx="6480721" cy="3796524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0566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87434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4973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0117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地區</a:t>
                      </a:r>
                      <a:endParaRPr kumimoji="0" lang="zh-TW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A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79" marR="68579" marT="34288" marB="3428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機構名稱</a:t>
                      </a:r>
                      <a:endParaRPr kumimoji="0" lang="zh-TW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A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79" marR="68579" marT="34288" marB="3428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面試者</a:t>
                      </a:r>
                      <a:endParaRPr kumimoji="0" lang="zh-TW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A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79" marR="68579" marT="34288" marB="34288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29534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新加坡</a:t>
                      </a:r>
                      <a:endParaRPr kumimoji="0" lang="zh-TW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79" marR="68579" marT="34288" marB="34288" anchor="ctr" horzOverflow="overflow"/>
                </a:tc>
                <a:tc>
                  <a:txBody>
                    <a:bodyPr/>
                    <a:lstStyle/>
                    <a:p>
                      <a:pPr marL="17938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5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JW HOTEL/</a:t>
                      </a:r>
                      <a:r>
                        <a:rPr kumimoji="0" lang="en-US" altLang="zh-TW" sz="15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Intercontinental</a:t>
                      </a:r>
                    </a:p>
                    <a:p>
                      <a:pPr marL="17938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5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Mandarin Oriental/</a:t>
                      </a:r>
                      <a:r>
                        <a:rPr kumimoji="0" lang="en-US" altLang="zh-TW" sz="15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Marina Mandarin</a:t>
                      </a:r>
                    </a:p>
                    <a:p>
                      <a:pPr marL="17938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Pan Pacific</a:t>
                      </a:r>
                      <a:r>
                        <a:rPr kumimoji="0" lang="zh-TW" altLang="en-US" sz="15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、</a:t>
                      </a:r>
                      <a:r>
                        <a:rPr kumimoji="0" lang="en-US" altLang="zh-TW" sz="15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Grand Park/St. Regis</a:t>
                      </a:r>
                      <a:endParaRPr kumimoji="0" lang="zh-TW" altLang="en-US" sz="1500" b="0" u="none" strike="noStrike" cap="none" normalizeH="0" baseline="0" dirty="0" smtClean="0">
                        <a:ln>
                          <a:noFill/>
                        </a:ln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17938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Holiday Inn/RWS GROUP</a:t>
                      </a:r>
                    </a:p>
                    <a:p>
                      <a:pPr marL="17938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u="none" strike="noStrike" cap="none" normalizeH="0" baseline="0" dirty="0" err="1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Swissotel</a:t>
                      </a:r>
                      <a:r>
                        <a:rPr kumimoji="0" lang="en-US" altLang="zh-TW" sz="15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 / Fairmont/Shang Social</a:t>
                      </a:r>
                    </a:p>
                    <a:p>
                      <a:pPr marL="17938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Park Hotel Clarke Quay</a:t>
                      </a:r>
                    </a:p>
                    <a:p>
                      <a:pPr marL="17938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Fullerton/Marina Mandarin</a:t>
                      </a:r>
                    </a:p>
                    <a:p>
                      <a:pPr marL="17938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Orchard/Grand Hyatt</a:t>
                      </a:r>
                    </a:p>
                    <a:p>
                      <a:pPr marL="0" marR="0" lvl="0" indent="1793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Goodwood</a:t>
                      </a:r>
                      <a:r>
                        <a:rPr kumimoji="0" lang="en-US" altLang="zh-TW" sz="15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Park Hotel</a:t>
                      </a:r>
                    </a:p>
                    <a:p>
                      <a:pPr marL="0" marR="0" lvl="0" indent="1793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Le </a:t>
                      </a:r>
                      <a:r>
                        <a:rPr kumimoji="0" lang="en-US" altLang="zh-TW" sz="1500" b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Méridien</a:t>
                      </a:r>
                      <a:r>
                        <a:rPr kumimoji="0" lang="en-US" altLang="zh-TW" sz="15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 Singapore, </a:t>
                      </a:r>
                      <a:r>
                        <a:rPr kumimoji="0" lang="en-US" altLang="zh-TW" sz="1500" b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Sentosa</a:t>
                      </a:r>
                      <a:endParaRPr kumimoji="0" lang="en-US" altLang="zh-TW" sz="1500" b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  <a:p>
                      <a:pPr marL="0" marR="0" lvl="0" indent="1793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5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Four Seasons Hotel Singapore</a:t>
                      </a:r>
                    </a:p>
                    <a:p>
                      <a:pPr marL="17938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15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The </a:t>
                      </a:r>
                      <a:r>
                        <a:rPr kumimoji="0" lang="en-US" altLang="zh-TW" sz="1500" b="0" u="none" strike="noStrike" kern="1200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Privé</a:t>
                      </a:r>
                      <a:r>
                        <a:rPr kumimoji="0" lang="en-US" altLang="zh-TW" sz="15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 Group/Nicolas Le Restaurant</a:t>
                      </a:r>
                    </a:p>
                  </a:txBody>
                  <a:tcPr marL="68579" marR="68579" marT="34288" marB="3428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TW" altLang="en-US" sz="2400" b="0" u="none" strike="noStrike" cap="none" normalizeH="0" baseline="0" dirty="0" smtClean="0">
                        <a:ln>
                          <a:noFill/>
                        </a:ln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第一階段：</a:t>
                      </a:r>
                      <a:r>
                        <a:rPr kumimoji="0" lang="en-US" altLang="zh-TW" sz="24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/>
                      </a:r>
                      <a:br>
                        <a:rPr kumimoji="0" lang="en-US" altLang="zh-TW" sz="24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kumimoji="0" lang="zh-TW" altLang="en-US" sz="24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代辦人員</a:t>
                      </a:r>
                      <a:endParaRPr kumimoji="0" lang="en-US" altLang="zh-TW" sz="2400" b="0" u="none" strike="noStrike" cap="none" normalizeH="0" baseline="0" dirty="0" smtClean="0">
                        <a:ln>
                          <a:noFill/>
                        </a:ln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zh-TW" sz="2400" b="0" u="none" strike="noStrike" cap="none" normalizeH="0" baseline="0" dirty="0" smtClean="0">
                        <a:ln>
                          <a:noFill/>
                        </a:ln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第二階段：</a:t>
                      </a:r>
                      <a:r>
                        <a:rPr kumimoji="0" lang="en-US" altLang="zh-TW" sz="24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/>
                      </a:r>
                      <a:br>
                        <a:rPr kumimoji="0" lang="en-US" altLang="zh-TW" sz="24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kumimoji="0" lang="zh-TW" altLang="en-US" sz="24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業者</a:t>
                      </a:r>
                      <a:endParaRPr kumimoji="0" lang="en-US" altLang="zh-TW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79" marR="68579" marT="34288" marB="34288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-29564" y="9178"/>
            <a:ext cx="6858000" cy="972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3600" b="1" dirty="0" smtClean="0">
                <a:solidFill>
                  <a:srgbClr val="002060"/>
                </a:solidFill>
                <a:latin typeface="+mn-ea"/>
                <a:ea typeface="+mn-ea"/>
              </a:rPr>
              <a:t>合作</a:t>
            </a:r>
            <a:r>
              <a:rPr lang="zh-TW" altLang="en-US" sz="3600" b="1" dirty="0">
                <a:solidFill>
                  <a:srgbClr val="002060"/>
                </a:solidFill>
                <a:latin typeface="+mn-ea"/>
                <a:ea typeface="+mn-ea"/>
              </a:rPr>
              <a:t>機構</a:t>
            </a:r>
            <a:r>
              <a:rPr lang="en-US" altLang="zh-TW" sz="3600" b="1" dirty="0">
                <a:solidFill>
                  <a:srgbClr val="002060"/>
                </a:solidFill>
                <a:latin typeface="+mn-ea"/>
                <a:ea typeface="+mn-ea"/>
              </a:rPr>
              <a:t>(</a:t>
            </a:r>
            <a:r>
              <a:rPr lang="zh-TW" altLang="en-US" sz="3600" b="1" dirty="0">
                <a:solidFill>
                  <a:srgbClr val="002060"/>
                </a:solidFill>
                <a:latin typeface="+mn-ea"/>
                <a:ea typeface="+mn-ea"/>
              </a:rPr>
              <a:t>海外</a:t>
            </a:r>
            <a:r>
              <a:rPr lang="en-US" altLang="zh-TW" sz="3600" b="1" dirty="0">
                <a:solidFill>
                  <a:srgbClr val="002060"/>
                </a:solidFill>
                <a:latin typeface="+mn-ea"/>
                <a:ea typeface="+mn-ea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17154586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423" name="Group 39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2560062618"/>
              </p:ext>
            </p:extLst>
          </p:nvPr>
        </p:nvGraphicFramePr>
        <p:xfrm>
          <a:off x="188640" y="915566"/>
          <a:ext cx="6480720" cy="3744414"/>
        </p:xfrm>
        <a:graphic>
          <a:graphicData uri="http://schemas.openxmlformats.org/drawingml/2006/table">
            <a:tbl>
              <a:tblPr>
                <a:tableStyleId>{5DA37D80-6434-44D0-A028-1B22A696006F}</a:tableStyleId>
              </a:tblPr>
              <a:tblGrid>
                <a:gridCol w="11524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8717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4111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66164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地區</a:t>
                      </a:r>
                      <a:endParaRPr kumimoji="0" lang="zh-TW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A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79" marR="68579" marT="34288" marB="3428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機構名稱</a:t>
                      </a:r>
                      <a:endParaRPr kumimoji="0" lang="zh-TW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A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79" marR="68579" marT="34288" marB="3428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面試者</a:t>
                      </a:r>
                      <a:endParaRPr kumimoji="0" lang="zh-TW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2A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79" marR="68579" marT="34288" marB="34288" anchor="ctr" horzOverflow="overflow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53033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日  本</a:t>
                      </a:r>
                      <a:endParaRPr kumimoji="0" lang="zh-TW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C000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79" marR="68579" marT="34288" marB="34288" anchor="ctr" horzOverflow="overflow"/>
                </a:tc>
                <a:tc>
                  <a:txBody>
                    <a:bodyPr/>
                    <a:lstStyle/>
                    <a:p>
                      <a:pPr marL="0" marR="0" lvl="0" indent="179388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溫泉旅館、渡假旅館</a:t>
                      </a:r>
                      <a:endParaRPr kumimoji="0" lang="zh-TW" altLang="en-US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標楷體" pitchFamily="65" charset="-120"/>
                        <a:ea typeface="標楷體" pitchFamily="65" charset="-120"/>
                      </a:endParaRPr>
                    </a:p>
                  </a:txBody>
                  <a:tcPr marL="68579" marR="68579" marT="34288" marB="3428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代辦人員</a:t>
                      </a:r>
                    </a:p>
                  </a:txBody>
                  <a:tcPr marL="68579" marR="68579" marT="34288" marB="34288" anchor="ctr" horzOverflow="overflow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55243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義大利</a:t>
                      </a:r>
                    </a:p>
                  </a:txBody>
                  <a:tcPr marL="68579" marR="68579" marT="34288" marB="34288" anchor="ctr" horzOverflow="overflow"/>
                </a:tc>
                <a:tc>
                  <a:txBody>
                    <a:bodyPr/>
                    <a:lstStyle/>
                    <a:p>
                      <a:pPr marL="179388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zh-TW" sz="2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ALMA</a:t>
                      </a:r>
                      <a:r>
                        <a:rPr kumimoji="0" lang="zh-TW" altLang="en-US" sz="2400" b="0" i="0" u="none" strike="noStrike" kern="1200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  <a:cs typeface="+mn-cs"/>
                        </a:rPr>
                        <a:t>廚藝學院</a:t>
                      </a:r>
                      <a:endParaRPr kumimoji="0" lang="en-US" altLang="zh-TW" sz="2400" b="0" i="0" u="none" strike="noStrike" kern="1200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  <a:cs typeface="+mn-cs"/>
                      </a:endParaRPr>
                    </a:p>
                  </a:txBody>
                  <a:tcPr marL="68579" marR="68579" marT="34288" marB="34288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第一階段：</a:t>
                      </a:r>
                      <a:r>
                        <a:rPr kumimoji="0" lang="en-US" altLang="zh-TW" sz="24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/>
                      </a:r>
                      <a:br>
                        <a:rPr kumimoji="0" lang="en-US" altLang="zh-TW" sz="24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kumimoji="0" lang="zh-TW" altLang="en-US" sz="24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系上師長</a:t>
                      </a:r>
                      <a:endParaRPr kumimoji="0" lang="en-US" altLang="zh-TW" sz="2400" b="0" u="none" strike="noStrike" cap="none" normalizeH="0" baseline="0" dirty="0" smtClean="0">
                        <a:ln>
                          <a:noFill/>
                        </a:ln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24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第二階段：</a:t>
                      </a:r>
                      <a:r>
                        <a:rPr kumimoji="0" lang="en-US" altLang="zh-TW" sz="24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/>
                      </a:r>
                      <a:br>
                        <a:rPr kumimoji="0" lang="en-US" altLang="zh-TW" sz="24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</a:br>
                      <a:r>
                        <a:rPr kumimoji="0" lang="en-US" altLang="zh-TW" sz="24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ALMA</a:t>
                      </a:r>
                      <a:r>
                        <a:rPr kumimoji="0" lang="zh-TW" altLang="en-US" sz="2400" b="0" u="none" strike="noStrike" cap="none" normalizeH="0" baseline="0" dirty="0" smtClean="0">
                          <a:ln>
                            <a:noFill/>
                          </a:ln>
                          <a:effectLst/>
                          <a:latin typeface="標楷體" panose="03000509000000000000" pitchFamily="65" charset="-120"/>
                          <a:ea typeface="標楷體" panose="03000509000000000000" pitchFamily="65" charset="-120"/>
                        </a:rPr>
                        <a:t>師長</a:t>
                      </a:r>
                      <a:endParaRPr kumimoji="0" lang="en-US" altLang="zh-TW" sz="24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3300"/>
                        </a:solidFill>
                        <a:effectLst/>
                        <a:latin typeface="標楷體" panose="03000509000000000000" pitchFamily="65" charset="-120"/>
                        <a:ea typeface="標楷體" panose="03000509000000000000" pitchFamily="65" charset="-120"/>
                      </a:endParaRPr>
                    </a:p>
                  </a:txBody>
                  <a:tcPr marL="68579" marR="68579" marT="34288" marB="34288" horzOverflow="overflow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-29564" y="9178"/>
            <a:ext cx="6858000" cy="9727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3600" b="1" dirty="0" smtClean="0">
                <a:solidFill>
                  <a:srgbClr val="002060"/>
                </a:solidFill>
                <a:latin typeface="+mn-ea"/>
                <a:ea typeface="+mn-ea"/>
              </a:rPr>
              <a:t>合作</a:t>
            </a:r>
            <a:r>
              <a:rPr lang="zh-TW" altLang="en-US" sz="3600" b="1" dirty="0">
                <a:solidFill>
                  <a:srgbClr val="002060"/>
                </a:solidFill>
                <a:latin typeface="+mn-ea"/>
                <a:ea typeface="+mn-ea"/>
              </a:rPr>
              <a:t>機構</a:t>
            </a:r>
            <a:r>
              <a:rPr lang="en-US" altLang="zh-TW" sz="3600" b="1" dirty="0">
                <a:solidFill>
                  <a:srgbClr val="002060"/>
                </a:solidFill>
                <a:latin typeface="+mn-ea"/>
                <a:ea typeface="+mn-ea"/>
              </a:rPr>
              <a:t>(</a:t>
            </a:r>
            <a:r>
              <a:rPr lang="zh-TW" altLang="en-US" sz="3600" b="1" dirty="0">
                <a:solidFill>
                  <a:srgbClr val="002060"/>
                </a:solidFill>
                <a:latin typeface="+mn-ea"/>
                <a:ea typeface="+mn-ea"/>
              </a:rPr>
              <a:t>海外</a:t>
            </a:r>
            <a:r>
              <a:rPr lang="en-US" altLang="zh-TW" sz="3600" b="1" dirty="0">
                <a:solidFill>
                  <a:srgbClr val="002060"/>
                </a:solidFill>
                <a:latin typeface="+mn-ea"/>
                <a:ea typeface="+mn-ea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7084977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970" name="AutoShape 2"/>
          <p:cNvSpPr>
            <a:spLocks noChangeArrowheads="1"/>
          </p:cNvSpPr>
          <p:nvPr/>
        </p:nvSpPr>
        <p:spPr bwMode="auto">
          <a:xfrm>
            <a:off x="578644" y="1357312"/>
            <a:ext cx="5778104" cy="22145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>
            <a:solidFill>
              <a:srgbClr val="3366FF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>
              <a:defRPr/>
            </a:pPr>
            <a:endParaRPr kumimoji="0" lang="zh-TW" altLang="zh-TW" b="1">
              <a:latin typeface="SimHei" pitchFamily="2" charset="-122"/>
              <a:ea typeface="SimHei" pitchFamily="2" charset="-122"/>
            </a:endParaRPr>
          </a:p>
        </p:txBody>
      </p:sp>
      <p:sp>
        <p:nvSpPr>
          <p:cNvPr id="19461" name="Text Box 2"/>
          <p:cNvSpPr txBox="1">
            <a:spLocks noChangeArrowheads="1"/>
          </p:cNvSpPr>
          <p:nvPr/>
        </p:nvSpPr>
        <p:spPr bwMode="auto">
          <a:xfrm>
            <a:off x="944166" y="1924050"/>
            <a:ext cx="4875609" cy="9006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5000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zh-TW" altLang="en-US" sz="4000" b="1" dirty="0">
                <a:solidFill>
                  <a:srgbClr val="3333CC"/>
                </a:solidFill>
                <a:latin typeface="+mn-ea"/>
                <a:ea typeface="+mn-ea"/>
                <a:sym typeface="Arial" panose="020B0604020202020204" pitchFamily="34" charset="0"/>
              </a:rPr>
              <a:t>校外實習分發標準</a:t>
            </a:r>
            <a:endParaRPr lang="en-US" altLang="zh-CN" sz="4000" b="1" dirty="0">
              <a:solidFill>
                <a:srgbClr val="3333CC"/>
              </a:solidFill>
              <a:latin typeface="+mn-ea"/>
              <a:ea typeface="+mn-ea"/>
            </a:endParaRPr>
          </a:p>
        </p:txBody>
      </p:sp>
      <p:sp>
        <p:nvSpPr>
          <p:cNvPr id="18441" name="AutoShape 7"/>
          <p:cNvSpPr>
            <a:spLocks noChangeArrowheads="1"/>
          </p:cNvSpPr>
          <p:nvPr/>
        </p:nvSpPr>
        <p:spPr bwMode="auto">
          <a:xfrm>
            <a:off x="2295525" y="1113235"/>
            <a:ext cx="540544" cy="609600"/>
          </a:xfrm>
          <a:prstGeom prst="roundRect">
            <a:avLst>
              <a:gd name="adj" fmla="val 16667"/>
            </a:avLst>
          </a:prstGeom>
          <a:blipFill dpi="0" rotWithShape="0">
            <a:blip r:embed="rId3" cstate="print"/>
            <a:srcRect/>
            <a:stretch>
              <a:fillRect/>
            </a:stretch>
          </a:blipFill>
          <a:ln w="28575">
            <a:solidFill>
              <a:srgbClr val="3366FF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>
              <a:defRPr/>
            </a:pPr>
            <a:endParaRPr kumimoji="0" lang="zh-TW" altLang="zh-TW" b="1">
              <a:latin typeface="SimHei" pitchFamily="2" charset="-122"/>
              <a:ea typeface="SimHei" pitchFamily="2" charset="-122"/>
            </a:endParaRPr>
          </a:p>
        </p:txBody>
      </p:sp>
      <p:sp>
        <p:nvSpPr>
          <p:cNvPr id="18442" name="AutoShape 8"/>
          <p:cNvSpPr>
            <a:spLocks noChangeArrowheads="1"/>
          </p:cNvSpPr>
          <p:nvPr/>
        </p:nvSpPr>
        <p:spPr bwMode="auto">
          <a:xfrm>
            <a:off x="998935" y="1113235"/>
            <a:ext cx="540544" cy="609600"/>
          </a:xfrm>
          <a:prstGeom prst="roundRect">
            <a:avLst>
              <a:gd name="adj" fmla="val 16667"/>
            </a:avLst>
          </a:prstGeom>
          <a:blipFill dpi="0" rotWithShape="0">
            <a:blip r:embed="rId4" cstate="print"/>
            <a:srcRect/>
            <a:stretch>
              <a:fillRect/>
            </a:stretch>
          </a:blipFill>
          <a:ln w="28575">
            <a:solidFill>
              <a:srgbClr val="3366FF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>
              <a:defRPr/>
            </a:pPr>
            <a:endParaRPr kumimoji="0" lang="zh-TW" altLang="zh-TW" b="1">
              <a:latin typeface="SimHei" pitchFamily="2" charset="-122"/>
              <a:ea typeface="SimHei" pitchFamily="2" charset="-122"/>
            </a:endParaRPr>
          </a:p>
        </p:txBody>
      </p:sp>
      <p:sp>
        <p:nvSpPr>
          <p:cNvPr id="18443" name="AutoShape 9"/>
          <p:cNvSpPr>
            <a:spLocks noChangeArrowheads="1"/>
          </p:cNvSpPr>
          <p:nvPr/>
        </p:nvSpPr>
        <p:spPr bwMode="auto">
          <a:xfrm>
            <a:off x="1647825" y="1113235"/>
            <a:ext cx="540544" cy="609600"/>
          </a:xfrm>
          <a:prstGeom prst="roundRect">
            <a:avLst>
              <a:gd name="adj" fmla="val 16667"/>
            </a:avLst>
          </a:prstGeom>
          <a:blipFill dpi="0" rotWithShape="0">
            <a:blip r:embed="rId5" cstate="print"/>
            <a:srcRect/>
            <a:stretch>
              <a:fillRect/>
            </a:stretch>
          </a:blipFill>
          <a:ln w="28575">
            <a:solidFill>
              <a:srgbClr val="3366FF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>
              <a:defRPr/>
            </a:pPr>
            <a:endParaRPr kumimoji="0" lang="zh-TW" altLang="zh-TW" b="1">
              <a:latin typeface="SimHei" pitchFamily="2" charset="-122"/>
              <a:ea typeface="SimHei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05841360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-29564" y="9179"/>
            <a:ext cx="6122860" cy="7623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3000" b="1" dirty="0">
                <a:solidFill>
                  <a:srgbClr val="002060"/>
                </a:solidFill>
                <a:latin typeface="+mn-ea"/>
                <a:ea typeface="+mn-ea"/>
              </a:rPr>
              <a:t>第</a:t>
            </a:r>
            <a:r>
              <a:rPr lang="en-US" altLang="zh-TW" sz="3000" b="1" dirty="0" smtClean="0">
                <a:solidFill>
                  <a:srgbClr val="002060"/>
                </a:solidFill>
                <a:latin typeface="+mn-ea"/>
                <a:ea typeface="+mn-ea"/>
              </a:rPr>
              <a:t>23</a:t>
            </a:r>
            <a:r>
              <a:rPr lang="zh-TW" altLang="en-US" sz="3000" b="1" dirty="0" smtClean="0">
                <a:solidFill>
                  <a:srgbClr val="002060"/>
                </a:solidFill>
                <a:latin typeface="+mn-ea"/>
                <a:ea typeface="+mn-ea"/>
              </a:rPr>
              <a:t>屆</a:t>
            </a:r>
            <a:r>
              <a:rPr lang="zh-TW" altLang="en-US" sz="3000" b="1" dirty="0">
                <a:solidFill>
                  <a:srgbClr val="002060"/>
                </a:solidFill>
                <a:latin typeface="+mn-ea"/>
                <a:ea typeface="+mn-ea"/>
              </a:rPr>
              <a:t>校外實習分發標準</a:t>
            </a:r>
            <a:endParaRPr lang="en-US" altLang="zh-TW" sz="3000" b="1" dirty="0">
              <a:solidFill>
                <a:srgbClr val="002060"/>
              </a:solidFill>
              <a:latin typeface="+mn-ea"/>
              <a:ea typeface="+mn-ea"/>
            </a:endParaRPr>
          </a:p>
        </p:txBody>
      </p:sp>
      <p:graphicFrame>
        <p:nvGraphicFramePr>
          <p:cNvPr id="5" name="表格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370675"/>
              </p:ext>
            </p:extLst>
          </p:nvPr>
        </p:nvGraphicFramePr>
        <p:xfrm>
          <a:off x="188640" y="627534"/>
          <a:ext cx="6480720" cy="4493964"/>
        </p:xfrm>
        <a:graphic>
          <a:graphicData uri="http://schemas.openxmlformats.org/drawingml/2006/table">
            <a:tbl>
              <a:tblPr/>
              <a:tblGrid>
                <a:gridCol w="4320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7606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96044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8032">
                <a:tc>
                  <a:txBody>
                    <a:bodyPr/>
                    <a:lstStyle>
                      <a:lvl1pPr marL="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6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1pPr>
                      <a:lvl2pPr marL="742950" indent="-28575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2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2pPr>
                      <a:lvl3pPr marL="11430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1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3pPr>
                      <a:lvl4pPr marL="16002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4pPr>
                      <a:lvl5pPr marL="2057400" indent="-228600" algn="l" defTabSz="685783" rtl="0" eaLnBrk="1" latinLnBrk="0" hangingPunct="1">
                        <a:spcBef>
                          <a:spcPct val="25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5pPr>
                      <a:lvl6pPr marL="25146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6pPr>
                      <a:lvl7pPr marL="29718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7pPr>
                      <a:lvl8pPr marL="34290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8pPr>
                      <a:lvl9pPr marL="38862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zh-TW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序號</a:t>
                      </a: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6266" marR="46266" marT="0" marB="0" anchor="ctr" horzOverflow="overflow">
                    <a:lnL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>
                      <a:lvl1pPr marL="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6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1pPr>
                      <a:lvl2pPr marL="742950" indent="-28575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2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2pPr>
                      <a:lvl3pPr marL="11430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1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3pPr>
                      <a:lvl4pPr marL="16002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4pPr>
                      <a:lvl5pPr marL="2057400" indent="-228600" algn="l" defTabSz="685783" rtl="0" eaLnBrk="1" latinLnBrk="0" hangingPunct="1">
                        <a:spcBef>
                          <a:spcPct val="25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5pPr>
                      <a:lvl6pPr marL="25146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6pPr>
                      <a:lvl7pPr marL="29718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7pPr>
                      <a:lvl8pPr marL="34290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8pPr>
                      <a:lvl9pPr marL="38862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zh-TW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項</a:t>
                      </a:r>
                      <a:r>
                        <a:rPr kumimoji="0" lang="en-US" altLang="zh-TW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ar-SA" altLang="zh-TW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目</a:t>
                      </a: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6266" marR="46266" marT="0" marB="0" anchor="ctr" horzOverflow="overflow">
                    <a:lnL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>
                      <a:lvl1pPr marL="1588" indent="-635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6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1pPr>
                      <a:lvl2pPr marL="742950" indent="-28575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2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2pPr>
                      <a:lvl3pPr marL="11430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1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3pPr>
                      <a:lvl4pPr marL="16002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4pPr>
                      <a:lvl5pPr marL="2057400" indent="-228600" algn="l" defTabSz="685783" rtl="0" eaLnBrk="1" latinLnBrk="0" hangingPunct="1">
                        <a:spcBef>
                          <a:spcPct val="25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5pPr>
                      <a:lvl6pPr marL="25146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6pPr>
                      <a:lvl7pPr marL="29718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7pPr>
                      <a:lvl8pPr marL="34290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8pPr>
                      <a:lvl9pPr marL="38862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9pPr>
                    </a:lstStyle>
                    <a:p>
                      <a:pPr marL="1588" marR="0" lvl="0" indent="-6350" algn="ctr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配分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6266" marR="46266" marT="0" marB="0" anchor="ctr" horzOverflow="overflow">
                    <a:lnL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>
                      <a:lvl1pPr marL="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6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1pPr>
                      <a:lvl2pPr marL="742950" indent="-28575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2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2pPr>
                      <a:lvl3pPr marL="11430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1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3pPr>
                      <a:lvl4pPr marL="16002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4pPr>
                      <a:lvl5pPr marL="2057400" indent="-228600" algn="l" defTabSz="685783" rtl="0" eaLnBrk="1" latinLnBrk="0" hangingPunct="1">
                        <a:spcBef>
                          <a:spcPct val="25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5pPr>
                      <a:lvl6pPr marL="25146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6pPr>
                      <a:lvl7pPr marL="29718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7pPr>
                      <a:lvl8pPr marL="34290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8pPr>
                      <a:lvl9pPr marL="38862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說</a:t>
                      </a:r>
                      <a:r>
                        <a:rPr kumimoji="0" lang="en-US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kumimoji="0" lang="ar-SA" altLang="zh-TW" sz="1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明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6266" marR="46266" marT="0" marB="0" anchor="ctr" horzOverflow="overflow">
                    <a:lnL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DD6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3922">
                <a:tc>
                  <a:txBody>
                    <a:bodyPr/>
                    <a:lstStyle>
                      <a:lvl1pPr marL="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6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1pPr>
                      <a:lvl2pPr marL="742950" indent="-28575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2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2pPr>
                      <a:lvl3pPr marL="11430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1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3pPr>
                      <a:lvl4pPr marL="16002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4pPr>
                      <a:lvl5pPr marL="2057400" indent="-228600" algn="l" defTabSz="685783" rtl="0" eaLnBrk="1" latinLnBrk="0" hangingPunct="1">
                        <a:spcBef>
                          <a:spcPct val="25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5pPr>
                      <a:lvl6pPr marL="25146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6pPr>
                      <a:lvl7pPr marL="29718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7pPr>
                      <a:lvl8pPr marL="34290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8pPr>
                      <a:lvl9pPr marL="38862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</a:t>
                      </a: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6266" marR="46266" marT="0" marB="0" anchor="ctr" horzOverflow="overflow">
                    <a:lnL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4D5"/>
                    </a:solidFill>
                  </a:tcPr>
                </a:tc>
                <a:tc>
                  <a:txBody>
                    <a:bodyPr/>
                    <a:lstStyle>
                      <a:lvl1pPr marL="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6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1pPr>
                      <a:lvl2pPr marL="742950" indent="-28575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2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2pPr>
                      <a:lvl3pPr marL="11430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1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3pPr>
                      <a:lvl4pPr marL="16002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4pPr>
                      <a:lvl5pPr marL="2057400" indent="-228600" algn="l" defTabSz="685783" rtl="0" eaLnBrk="1" latinLnBrk="0" hangingPunct="1">
                        <a:spcBef>
                          <a:spcPct val="25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5pPr>
                      <a:lvl6pPr marL="25146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6pPr>
                      <a:lvl7pPr marL="29718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7pPr>
                      <a:lvl8pPr marL="34290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8pPr>
                      <a:lvl9pPr marL="38862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學業成績</a:t>
                      </a: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6266" marR="46266" marT="0" marB="0" anchor="ctr" horzOverflow="overflow">
                    <a:lnL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4D5"/>
                    </a:solidFill>
                  </a:tcPr>
                </a:tc>
                <a:tc>
                  <a:txBody>
                    <a:bodyPr/>
                    <a:lstStyle>
                      <a:lvl1pPr marL="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6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1pPr>
                      <a:lvl2pPr marL="742950" indent="-28575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2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2pPr>
                      <a:lvl3pPr marL="11430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1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3pPr>
                      <a:lvl4pPr marL="16002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4pPr>
                      <a:lvl5pPr marL="2057400" indent="-228600" algn="l" defTabSz="685783" rtl="0" eaLnBrk="1" latinLnBrk="0" hangingPunct="1">
                        <a:spcBef>
                          <a:spcPct val="25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5pPr>
                      <a:lvl6pPr marL="25146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6pPr>
                      <a:lvl7pPr marL="29718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7pPr>
                      <a:lvl8pPr marL="34290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8pPr>
                      <a:lvl9pPr marL="38862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30</a:t>
                      </a:r>
                      <a:r>
                        <a:rPr kumimoji="0" lang="ar-SA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分</a:t>
                      </a: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6266" marR="46266" marT="0" marB="0" anchor="ctr" horzOverflow="overflow">
                    <a:lnL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4D5"/>
                    </a:solidFill>
                  </a:tcPr>
                </a:tc>
                <a:tc>
                  <a:txBody>
                    <a:bodyPr/>
                    <a:lstStyle>
                      <a:lvl1pPr marL="55563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6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1pPr>
                      <a:lvl2pPr marL="742950" indent="-28575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2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2pPr>
                      <a:lvl3pPr marL="11430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1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3pPr>
                      <a:lvl4pPr marL="16002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4pPr>
                      <a:lvl5pPr marL="2057400" indent="-228600" algn="l" defTabSz="685783" rtl="0" eaLnBrk="1" latinLnBrk="0" hangingPunct="1">
                        <a:spcBef>
                          <a:spcPct val="25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5pPr>
                      <a:lvl6pPr marL="25146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6pPr>
                      <a:lvl7pPr marL="29718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7pPr>
                      <a:lvl8pPr marL="34290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8pPr>
                      <a:lvl9pPr marL="38862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9pPr>
                    </a:lstStyle>
                    <a:p>
                      <a:pPr marL="55563" marR="0" lvl="0" indent="0" algn="just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採計實際就讀</a:t>
                      </a: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kumimoji="0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含轉、入學</a:t>
                      </a: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r>
                        <a:rPr kumimoji="0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 餐旅系之學期學業成績平均</a:t>
                      </a: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6266" marR="46266" marT="0" marB="0" anchor="ctr" horzOverflow="overflow">
                    <a:lnL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4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68206">
                <a:tc>
                  <a:txBody>
                    <a:bodyPr/>
                    <a:lstStyle>
                      <a:lvl1pPr marL="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6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1pPr>
                      <a:lvl2pPr marL="742950" indent="-28575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2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2pPr>
                      <a:lvl3pPr marL="11430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1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3pPr>
                      <a:lvl4pPr marL="16002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4pPr>
                      <a:lvl5pPr marL="2057400" indent="-228600" algn="l" defTabSz="685783" rtl="0" eaLnBrk="1" latinLnBrk="0" hangingPunct="1">
                        <a:spcBef>
                          <a:spcPct val="25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5pPr>
                      <a:lvl6pPr marL="25146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6pPr>
                      <a:lvl7pPr marL="29718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7pPr>
                      <a:lvl8pPr marL="34290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8pPr>
                      <a:lvl9pPr marL="38862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</a:t>
                      </a: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6266" marR="46266" marT="0" marB="0" anchor="ctr" horzOverflow="overflow">
                    <a:lnL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>
                      <a:lvl1pPr marL="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6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1pPr>
                      <a:lvl2pPr marL="742950" indent="-28575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2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2pPr>
                      <a:lvl3pPr marL="11430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1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3pPr>
                      <a:lvl4pPr marL="16002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4pPr>
                      <a:lvl5pPr marL="2057400" indent="-228600" algn="l" defTabSz="685783" rtl="0" eaLnBrk="1" latinLnBrk="0" hangingPunct="1">
                        <a:spcBef>
                          <a:spcPct val="25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5pPr>
                      <a:lvl6pPr marL="25146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6pPr>
                      <a:lvl7pPr marL="29718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7pPr>
                      <a:lvl8pPr marL="34290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8pPr>
                      <a:lvl9pPr marL="38862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餐旅相關證照</a:t>
                      </a: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ar-SA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含電腦及語文</a:t>
                      </a: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競賽得獎</a:t>
                      </a: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6266" marR="46266" marT="0" marB="0" anchor="ctr" horzOverflow="overflow">
                    <a:lnL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>
                      <a:lvl1pPr marL="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6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1pPr>
                      <a:lvl2pPr marL="742950" indent="-28575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2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2pPr>
                      <a:lvl3pPr marL="11430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1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3pPr>
                      <a:lvl4pPr marL="16002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4pPr>
                      <a:lvl5pPr marL="2057400" indent="-228600" algn="l" defTabSz="685783" rtl="0" eaLnBrk="1" latinLnBrk="0" hangingPunct="1">
                        <a:spcBef>
                          <a:spcPct val="25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5pPr>
                      <a:lvl6pPr marL="25146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6pPr>
                      <a:lvl7pPr marL="29718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7pPr>
                      <a:lvl8pPr marL="34290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8pPr>
                      <a:lvl9pPr marL="38862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kumimoji="0" lang="ar-SA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分</a:t>
                      </a: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6266" marR="46266" marT="0" marB="0" anchor="ctr" horzOverflow="overflow">
                    <a:lnL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>
                      <a:lvl1pPr marL="55563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6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1pPr>
                      <a:lvl2pPr marL="742950" indent="-28575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2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2pPr>
                      <a:lvl3pPr marL="11430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1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3pPr>
                      <a:lvl4pPr marL="16002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4pPr>
                      <a:lvl5pPr marL="2057400" indent="-228600" algn="l" defTabSz="685783" rtl="0" eaLnBrk="1" latinLnBrk="0" hangingPunct="1">
                        <a:spcBef>
                          <a:spcPct val="25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5pPr>
                      <a:lvl6pPr marL="25146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6pPr>
                      <a:lvl7pPr marL="29718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7pPr>
                      <a:lvl8pPr marL="34290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8pPr>
                      <a:lvl9pPr marL="38862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9pPr>
                    </a:lstStyle>
                    <a:p>
                      <a:pPr marL="55563" marR="0" lvl="0" indent="0" algn="just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全國性競賽得獎一項</a:t>
                      </a: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ar-SA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分</a:t>
                      </a: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55563" marR="0" lvl="0" indent="0" algn="just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國際競賽得獎一項</a:t>
                      </a: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3</a:t>
                      </a:r>
                      <a:r>
                        <a:rPr kumimoji="0" lang="ar-SA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分</a:t>
                      </a: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55563" marR="0" lvl="0" indent="0" algn="just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具丙級證照一張</a:t>
                      </a: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</a:t>
                      </a:r>
                      <a:r>
                        <a:rPr kumimoji="0" lang="ar-SA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分</a:t>
                      </a: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55563" marR="0" lvl="0" indent="0" algn="just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具乙級證照一張</a:t>
                      </a: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</a:t>
                      </a:r>
                      <a:r>
                        <a:rPr kumimoji="0" lang="ar-SA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分</a:t>
                      </a: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55563" marR="0" lvl="0" indent="0" algn="just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**</a:t>
                      </a:r>
                      <a:r>
                        <a:rPr kumimoji="0" lang="zh-TW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僅採計入學後</a:t>
                      </a:r>
                    </a:p>
                  </a:txBody>
                  <a:tcPr marL="46266" marR="46266" marT="0" marB="0" anchor="ctr" horzOverflow="overflow">
                    <a:lnL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32248">
                <a:tc>
                  <a:txBody>
                    <a:bodyPr/>
                    <a:lstStyle>
                      <a:lvl1pPr marL="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6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1pPr>
                      <a:lvl2pPr marL="742950" indent="-28575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2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2pPr>
                      <a:lvl3pPr marL="11430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1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3pPr>
                      <a:lvl4pPr marL="16002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4pPr>
                      <a:lvl5pPr marL="2057400" indent="-228600" algn="l" defTabSz="685783" rtl="0" eaLnBrk="1" latinLnBrk="0" hangingPunct="1">
                        <a:spcBef>
                          <a:spcPct val="25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5pPr>
                      <a:lvl6pPr marL="25146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6pPr>
                      <a:lvl7pPr marL="29718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7pPr>
                      <a:lvl8pPr marL="34290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8pPr>
                      <a:lvl9pPr marL="38862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3</a:t>
                      </a: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6266" marR="46266" marT="0" marB="0" anchor="ctr" horzOverflow="overflow">
                    <a:lnL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4D5"/>
                    </a:solidFill>
                  </a:tcPr>
                </a:tc>
                <a:tc>
                  <a:txBody>
                    <a:bodyPr/>
                    <a:lstStyle>
                      <a:lvl1pPr marL="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6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1pPr>
                      <a:lvl2pPr marL="742950" indent="-28575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2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2pPr>
                      <a:lvl3pPr marL="11430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1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3pPr>
                      <a:lvl4pPr marL="16002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4pPr>
                      <a:lvl5pPr marL="2057400" indent="-228600" algn="l" defTabSz="685783" rtl="0" eaLnBrk="1" latinLnBrk="0" hangingPunct="1">
                        <a:spcBef>
                          <a:spcPct val="25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5pPr>
                      <a:lvl6pPr marL="25146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6pPr>
                      <a:lvl7pPr marL="29718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7pPr>
                      <a:lvl8pPr marL="34290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8pPr>
                      <a:lvl9pPr marL="38862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服務成績</a:t>
                      </a: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採計至二下學期結束</a:t>
                      </a: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(</a:t>
                      </a:r>
                      <a:r>
                        <a:rPr kumimoji="0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依就讀餐旅系之學期等比例採計</a:t>
                      </a: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)</a:t>
                      </a:r>
                      <a:r>
                        <a:rPr kumimoji="0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。</a:t>
                      </a:r>
                      <a:endParaRPr kumimoji="0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600" kern="1200" dirty="0" smtClean="0">
                          <a:solidFill>
                            <a:srgbClr val="FF0000"/>
                          </a:solidFill>
                          <a:effectLst/>
                          <a:latin typeface="Verdana" panose="020B0604030504040204" pitchFamily="34" charset="0"/>
                          <a:ea typeface="新細明體" panose="02020500000000000000" pitchFamily="18" charset="-120"/>
                          <a:cs typeface="+mn-cs"/>
                          <a:sym typeface="Symbol" panose="05050102010706020507" pitchFamily="18" charset="2"/>
                        </a:rPr>
                        <a:t></a:t>
                      </a:r>
                      <a:r>
                        <a:rPr kumimoji="0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志工時數：系辦依系統登記認證結果統計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zh-TW" sz="1600" kern="1200" dirty="0" smtClean="0">
                          <a:solidFill>
                            <a:srgbClr val="FF0000"/>
                          </a:solidFill>
                          <a:effectLst/>
                          <a:latin typeface="Verdana" panose="020B0604030504040204" pitchFamily="34" charset="0"/>
                          <a:ea typeface="新細明體" panose="02020500000000000000" pitchFamily="18" charset="-120"/>
                          <a:cs typeface="+mn-cs"/>
                          <a:sym typeface="Symbol" panose="05050102010706020507" pitchFamily="18" charset="2"/>
                        </a:rPr>
                        <a:t></a:t>
                      </a:r>
                      <a:r>
                        <a:rPr kumimoji="0" lang="zh-TW" altLang="en-US" sz="12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國內實習至少</a:t>
                      </a:r>
                      <a:r>
                        <a:rPr kumimoji="0" lang="en-US" altLang="zh-TW" sz="12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60</a:t>
                      </a:r>
                      <a:r>
                        <a:rPr kumimoji="0" lang="zh-TW" altLang="en-US" sz="12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小時，未達成</a:t>
                      </a:r>
                      <a:r>
                        <a:rPr kumimoji="0" lang="en-US" altLang="zh-TW" sz="12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</a:t>
                      </a:r>
                      <a:r>
                        <a:rPr kumimoji="0" lang="zh-TW" altLang="en-US" sz="1200" b="0" i="0" u="sng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分計</a:t>
                      </a:r>
                      <a:r>
                        <a:rPr kumimoji="0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；</a:t>
                      </a: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60</a:t>
                      </a:r>
                      <a:r>
                        <a:rPr kumimoji="0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小時以上依比例計算給分</a:t>
                      </a:r>
                      <a:endParaRPr kumimoji="0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zh-TW" sz="1600" kern="1200" dirty="0" smtClean="0">
                          <a:solidFill>
                            <a:srgbClr val="FF0000"/>
                          </a:solidFill>
                          <a:effectLst/>
                          <a:latin typeface="Verdana" panose="020B0604030504040204" pitchFamily="34" charset="0"/>
                          <a:ea typeface="新細明體" panose="02020500000000000000" pitchFamily="18" charset="-120"/>
                          <a:cs typeface="+mn-cs"/>
                          <a:sym typeface="Symbol" panose="05050102010706020507" pitchFamily="18" charset="2"/>
                        </a:rPr>
                        <a:t></a:t>
                      </a:r>
                      <a:r>
                        <a:rPr kumimoji="0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服務成績上限</a:t>
                      </a: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100</a:t>
                      </a:r>
                      <a:r>
                        <a:rPr kumimoji="0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小時</a:t>
                      </a: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</a:txBody>
                  <a:tcPr marL="46266" marR="46266" marT="0" marB="0" anchor="ctr" horzOverflow="overflow">
                    <a:lnL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4D5"/>
                    </a:solidFill>
                  </a:tcPr>
                </a:tc>
                <a:tc>
                  <a:txBody>
                    <a:bodyPr/>
                    <a:lstStyle>
                      <a:lvl1pPr marL="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6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1pPr>
                      <a:lvl2pPr marL="742950" indent="-28575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2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2pPr>
                      <a:lvl3pPr marL="11430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1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3pPr>
                      <a:lvl4pPr marL="16002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4pPr>
                      <a:lvl5pPr marL="2057400" indent="-228600" algn="l" defTabSz="685783" rtl="0" eaLnBrk="1" latinLnBrk="0" hangingPunct="1">
                        <a:spcBef>
                          <a:spcPct val="25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5pPr>
                      <a:lvl6pPr marL="25146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6pPr>
                      <a:lvl7pPr marL="29718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7pPr>
                      <a:lvl8pPr marL="34290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8pPr>
                      <a:lvl9pPr marL="38862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40</a:t>
                      </a:r>
                      <a:r>
                        <a:rPr kumimoji="0" lang="ar-SA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分</a:t>
                      </a: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6266" marR="46266" marT="0" marB="0" anchor="ctr" horzOverflow="overflow">
                    <a:lnL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4D5"/>
                    </a:solidFill>
                  </a:tcPr>
                </a:tc>
                <a:tc>
                  <a:txBody>
                    <a:bodyPr/>
                    <a:lstStyle>
                      <a:lvl1pPr marL="111125" indent="-112713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6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1pPr>
                      <a:lvl2pPr marL="742950" indent="-28575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2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2pPr>
                      <a:lvl3pPr marL="11430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1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3pPr>
                      <a:lvl4pPr marL="16002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4pPr>
                      <a:lvl5pPr marL="2057400" indent="-228600" algn="l" defTabSz="685783" rtl="0" eaLnBrk="1" latinLnBrk="0" hangingPunct="1">
                        <a:spcBef>
                          <a:spcPct val="25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5pPr>
                      <a:lvl6pPr marL="25146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6pPr>
                      <a:lvl7pPr marL="29718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7pPr>
                      <a:lvl8pPr marL="34290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8pPr>
                      <a:lvl9pPr marL="38862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9pPr>
                    </a:lstStyle>
                    <a:p>
                      <a:pPr marL="111125" marR="0" lvl="0" indent="-112713" algn="l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kumimoji="0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協助系務志工時數</a:t>
                      </a: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______</a:t>
                      </a:r>
                      <a:r>
                        <a:rPr kumimoji="0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小時</a:t>
                      </a: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此處登記原始時數</a:t>
                      </a: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marL="111125" marR="0" lvl="0" indent="-112713" algn="l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2.</a:t>
                      </a:r>
                      <a:r>
                        <a:rPr kumimoji="0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協助餐旅系相關社團</a:t>
                      </a: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飲調社、西廚社、國青社、品酒社、時尚甜點社</a:t>
                      </a: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  <a:r>
                        <a:rPr kumimoji="0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：每社團最高</a:t>
                      </a: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250</a:t>
                      </a:r>
                      <a:r>
                        <a:rPr kumimoji="0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小時為上限，且每人最高</a:t>
                      </a: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30</a:t>
                      </a:r>
                      <a:r>
                        <a:rPr kumimoji="0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小時，由社團統一開立提供系辦認證；協助餐旅系系學會：上限</a:t>
                      </a: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50</a:t>
                      </a:r>
                      <a:r>
                        <a:rPr kumimoji="0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小時</a:t>
                      </a:r>
                    </a:p>
                    <a:p>
                      <a:pPr marL="111125" marR="0" lvl="0" indent="-112713" algn="l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3.</a:t>
                      </a:r>
                      <a:r>
                        <a:rPr kumimoji="0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參加系學會者：憑系學會出示幹部證明，可抵免志工時數，取得此項分數。</a:t>
                      </a: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(</a:t>
                      </a:r>
                      <a:r>
                        <a:rPr kumimoji="0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幹部出席率需達</a:t>
                      </a: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9</a:t>
                      </a:r>
                      <a:r>
                        <a:rPr kumimoji="0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成</a:t>
                      </a: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)</a:t>
                      </a:r>
                    </a:p>
                    <a:p>
                      <a:pPr marL="111125" marR="0" lvl="0" indent="-112713" algn="l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4.</a:t>
                      </a:r>
                      <a:r>
                        <a:rPr kumimoji="0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擔任弘光學生社團幹部、班級幹部</a:t>
                      </a: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</a:t>
                      </a:r>
                      <a:r>
                        <a:rPr kumimoji="0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分</a:t>
                      </a: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kumimoji="0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學期、社長及班代</a:t>
                      </a: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</a:t>
                      </a:r>
                      <a:r>
                        <a:rPr kumimoji="0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分</a:t>
                      </a: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kumimoji="0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學期</a:t>
                      </a:r>
                    </a:p>
                    <a:p>
                      <a:pPr marL="111125" marR="0" lvl="0" indent="-112713" algn="l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5.</a:t>
                      </a:r>
                      <a:r>
                        <a:rPr kumimoji="0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協助餐旅系教師：上限</a:t>
                      </a: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kumimoji="0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小時</a:t>
                      </a:r>
                    </a:p>
                    <a:p>
                      <a:pPr marL="111125" marR="0" lvl="0" indent="-112713" algn="l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6.</a:t>
                      </a:r>
                      <a:r>
                        <a:rPr kumimoji="0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非餐旅系社團及校內非餐旅系單位上限</a:t>
                      </a: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10</a:t>
                      </a:r>
                      <a:r>
                        <a:rPr kumimoji="0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小時</a:t>
                      </a:r>
                      <a:endParaRPr kumimoji="0" lang="en-US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6266" marR="46266" marT="0" marB="0" anchor="ctr" horzOverflow="overflow">
                    <a:lnL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BE4D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04056">
                <a:tc>
                  <a:txBody>
                    <a:bodyPr/>
                    <a:lstStyle>
                      <a:lvl1pPr marL="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6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1pPr>
                      <a:lvl2pPr marL="742950" indent="-28575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2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2pPr>
                      <a:lvl3pPr marL="11430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1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3pPr>
                      <a:lvl4pPr marL="16002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4pPr>
                      <a:lvl5pPr marL="2057400" indent="-228600" algn="l" defTabSz="685783" rtl="0" eaLnBrk="1" latinLnBrk="0" hangingPunct="1">
                        <a:spcBef>
                          <a:spcPct val="25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5pPr>
                      <a:lvl6pPr marL="25146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6pPr>
                      <a:lvl7pPr marL="29718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7pPr>
                      <a:lvl8pPr marL="34290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8pPr>
                      <a:lvl9pPr marL="38862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4</a:t>
                      </a:r>
                      <a:endParaRPr kumimoji="0" lang="zh-TW" altLang="zh-TW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6266" marR="46266" marT="0" marB="0" anchor="ctr" horzOverflow="overflow">
                    <a:lnL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>
                      <a:lvl1pPr marL="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6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1pPr>
                      <a:lvl2pPr marL="742950" indent="-28575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2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2pPr>
                      <a:lvl3pPr marL="11430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1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3pPr>
                      <a:lvl4pPr marL="16002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4pPr>
                      <a:lvl5pPr marL="2057400" indent="-228600" algn="l" defTabSz="685783" rtl="0" eaLnBrk="1" latinLnBrk="0" hangingPunct="1">
                        <a:spcBef>
                          <a:spcPct val="25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5pPr>
                      <a:lvl6pPr marL="25146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6pPr>
                      <a:lvl7pPr marL="29718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7pPr>
                      <a:lvl8pPr marL="34290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8pPr>
                      <a:lvl9pPr marL="38862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zh-TW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學習之旅</a:t>
                      </a:r>
                      <a:endParaRPr kumimoji="0" lang="zh-TW" altLang="zh-TW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6266" marR="46266" marT="0" marB="0" anchor="ctr" horzOverflow="overflow">
                    <a:lnL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>
                      <a:lvl1pPr marL="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6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1pPr>
                      <a:lvl2pPr marL="742950" indent="-28575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2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2pPr>
                      <a:lvl3pPr marL="11430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1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3pPr>
                      <a:lvl4pPr marL="16002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4pPr>
                      <a:lvl5pPr marL="2057400" indent="-228600" algn="l" defTabSz="685783" rtl="0" eaLnBrk="1" latinLnBrk="0" hangingPunct="1">
                        <a:spcBef>
                          <a:spcPct val="25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5pPr>
                      <a:lvl6pPr marL="25146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6pPr>
                      <a:lvl7pPr marL="29718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7pPr>
                      <a:lvl8pPr marL="34290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8pPr>
                      <a:lvl9pPr marL="38862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20</a:t>
                      </a:r>
                      <a:r>
                        <a:rPr kumimoji="0" lang="ar-SA" altLang="zh-TW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分</a:t>
                      </a:r>
                      <a:endParaRPr kumimoji="0" lang="zh-TW" altLang="zh-TW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6266" marR="46266" marT="0" marB="0" anchor="ctr" horzOverflow="overflow">
                    <a:lnL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2CC"/>
                    </a:solidFill>
                  </a:tcPr>
                </a:tc>
                <a:tc>
                  <a:txBody>
                    <a:bodyPr/>
                    <a:lstStyle>
                      <a:lvl1pPr marL="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6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1pPr>
                      <a:lvl2pPr marL="742950" indent="-28575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2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2pPr>
                      <a:lvl3pPr marL="11430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1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3pPr>
                      <a:lvl4pPr marL="16002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4pPr>
                      <a:lvl5pPr marL="2057400" indent="-228600" algn="l" defTabSz="685783" rtl="0" eaLnBrk="1" latinLnBrk="0" hangingPunct="1">
                        <a:spcBef>
                          <a:spcPct val="25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5pPr>
                      <a:lvl6pPr marL="25146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6pPr>
                      <a:lvl7pPr marL="29718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7pPr>
                      <a:lvl8pPr marL="34290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8pPr>
                      <a:lvl9pPr marL="38862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1.</a:t>
                      </a:r>
                      <a:r>
                        <a:rPr kumimoji="0" lang="ar-SA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學習之旅時數認可</a:t>
                      </a: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30</a:t>
                      </a:r>
                      <a:r>
                        <a:rPr kumimoji="0" lang="ar-SA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小時</a:t>
                      </a: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lvl="0" indent="182563" algn="l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TW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含：期初、期末聯合班會，系舉辦之相關演講</a:t>
                      </a: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2.</a:t>
                      </a:r>
                      <a:r>
                        <a:rPr kumimoji="0" lang="zh-TW" altLang="zh-TW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未參加校外實習說明會，本項</a:t>
                      </a:r>
                      <a:r>
                        <a:rPr kumimoji="0" lang="en-US" altLang="zh-TW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0</a:t>
                      </a:r>
                      <a:r>
                        <a:rPr kumimoji="0" lang="zh-TW" altLang="zh-TW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分計</a:t>
                      </a:r>
                    </a:p>
                  </a:txBody>
                  <a:tcPr marL="46266" marR="46266" marT="0" marB="0" anchor="ctr" horzOverflow="overflow">
                    <a:lnL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2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89273">
                <a:tc gridSpan="2">
                  <a:txBody>
                    <a:bodyPr/>
                    <a:lstStyle>
                      <a:lvl1pPr marL="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6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1pPr>
                      <a:lvl2pPr marL="742950" indent="-28575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2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2pPr>
                      <a:lvl3pPr marL="11430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1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3pPr>
                      <a:lvl4pPr marL="16002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4pPr>
                      <a:lvl5pPr marL="2057400" indent="-228600" algn="l" defTabSz="685783" rtl="0" eaLnBrk="1" latinLnBrk="0" hangingPunct="1">
                        <a:spcBef>
                          <a:spcPct val="25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5pPr>
                      <a:lvl6pPr marL="25146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6pPr>
                      <a:lvl7pPr marL="29718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7pPr>
                      <a:lvl8pPr marL="34290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8pPr>
                      <a:lvl9pPr marL="38862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13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ar-SA" altLang="zh-TW" sz="1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</a:rPr>
                        <a:t>合計</a:t>
                      </a:r>
                      <a:endParaRPr kumimoji="0" lang="zh-TW" altLang="zh-TW" sz="12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6266" marR="46266" marT="0" marB="0" anchor="ctr" horzOverflow="overflow">
                    <a:lnL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DD6E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TW" altLang="en-US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6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1pPr>
                      <a:lvl2pPr marL="742950" indent="-28575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2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2pPr>
                      <a:lvl3pPr marL="11430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1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3pPr>
                      <a:lvl4pPr marL="16002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4pPr>
                      <a:lvl5pPr marL="2057400" indent="-228600" algn="l" defTabSz="685783" rtl="0" eaLnBrk="1" latinLnBrk="0" hangingPunct="1">
                        <a:spcBef>
                          <a:spcPct val="25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5pPr>
                      <a:lvl6pPr marL="25146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6pPr>
                      <a:lvl7pPr marL="29718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7pPr>
                      <a:lvl8pPr marL="34290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8pPr>
                      <a:lvl9pPr marL="38862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100</a:t>
                      </a:r>
                      <a:r>
                        <a:rPr kumimoji="0" lang="ar-SA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分</a:t>
                      </a: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6266" marR="46266" marT="0" marB="0" anchor="ctr" horzOverflow="overflow">
                    <a:lnL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DD6EE"/>
                    </a:solidFill>
                  </a:tcPr>
                </a:tc>
                <a:tc>
                  <a:txBody>
                    <a:bodyPr/>
                    <a:lstStyle>
                      <a:lvl1pPr marL="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6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1pPr>
                      <a:lvl2pPr marL="742950" indent="-28575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2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2pPr>
                      <a:lvl3pPr marL="11430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210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3pPr>
                      <a:lvl4pPr marL="1600200" indent="-228600" algn="l" defTabSz="685783" rtl="0" eaLnBrk="1" latinLnBrk="0" hangingPunct="1">
                        <a:spcBef>
                          <a:spcPct val="20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4pPr>
                      <a:lvl5pPr marL="2057400" indent="-228600" algn="l" defTabSz="685783" rtl="0" eaLnBrk="1" latinLnBrk="0" hangingPunct="1">
                        <a:spcBef>
                          <a:spcPct val="25000"/>
                        </a:spcBef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5pPr>
                      <a:lvl6pPr marL="25146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6pPr>
                      <a:lvl7pPr marL="29718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7pPr>
                      <a:lvl8pPr marL="34290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8pPr>
                      <a:lvl9pPr marL="3886200" indent="-228600" algn="l" defTabSz="685783" rtl="0" eaLnBrk="0" fontAlgn="base" latinLnBrk="0" hangingPunct="0">
                        <a:spcBef>
                          <a:spcPct val="25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Font typeface="Wingdings" panose="05000000000000000000" pitchFamily="2" charset="2"/>
                        <a:defRPr sz="1350" kern="1200">
                          <a:solidFill>
                            <a:schemeClr val="tx1"/>
                          </a:solidFill>
                          <a:latin typeface="Verdana" panose="020B0604030504040204" pitchFamily="34" charset="0"/>
                          <a:ea typeface="新細明體" panose="02020500000000000000" pitchFamily="18" charset="-120"/>
                          <a:sym typeface="Verdana" panose="020B0604030504040204" pitchFamily="34" charset="0"/>
                        </a:defRPr>
                      </a:lvl9pPr>
                    </a:lstStyle>
                    <a:p>
                      <a:pPr marL="0" marR="0" lvl="0" indent="0" algn="just" defTabSz="914400" rtl="0" eaLnBrk="1" fontAlgn="base" latinLnBrk="0" hangingPunct="1">
                        <a:lnSpc>
                          <a:spcPts val="25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TW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微軟正黑體" panose="020B0604030504040204" pitchFamily="34" charset="-120"/>
                          <a:ea typeface="微軟正黑體" panose="020B0604030504040204" pitchFamily="34" charset="-120"/>
                          <a:cs typeface="Times New Roman" panose="02020603050405020304" pitchFamily="18" charset="0"/>
                        </a:rPr>
                        <a:t> </a:t>
                      </a:r>
                      <a:endParaRPr kumimoji="0" lang="zh-TW" altLang="zh-TW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微軟正黑體" panose="020B0604030504040204" pitchFamily="34" charset="-120"/>
                        <a:ea typeface="微軟正黑體" panose="020B0604030504040204" pitchFamily="34" charset="-120"/>
                        <a:cs typeface="Times New Roman" panose="02020603050405020304" pitchFamily="18" charset="0"/>
                      </a:endParaRPr>
                    </a:p>
                  </a:txBody>
                  <a:tcPr marL="46266" marR="46266" marT="0" marB="0" anchor="ctr" horzOverflow="overflow">
                    <a:lnL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2CC"/>
                      </a:solidFill>
                      <a:prstDash val="dash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BDD6E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2973078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-243408" y="153194"/>
            <a:ext cx="6122860" cy="7623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2600" b="1" dirty="0">
                <a:solidFill>
                  <a:srgbClr val="002060"/>
                </a:solidFill>
                <a:latin typeface="+mn-ea"/>
                <a:ea typeface="+mn-ea"/>
              </a:rPr>
              <a:t>第</a:t>
            </a:r>
            <a:r>
              <a:rPr lang="en-US" altLang="zh-TW" sz="2600" b="1" dirty="0" smtClean="0">
                <a:solidFill>
                  <a:srgbClr val="002060"/>
                </a:solidFill>
                <a:latin typeface="+mn-ea"/>
                <a:ea typeface="+mn-ea"/>
              </a:rPr>
              <a:t>23</a:t>
            </a:r>
            <a:r>
              <a:rPr lang="zh-TW" altLang="en-US" sz="2600" b="1" dirty="0" smtClean="0">
                <a:solidFill>
                  <a:srgbClr val="002060"/>
                </a:solidFill>
                <a:latin typeface="+mn-ea"/>
                <a:ea typeface="+mn-ea"/>
              </a:rPr>
              <a:t>屆</a:t>
            </a:r>
            <a:r>
              <a:rPr lang="zh-TW" altLang="en-US" sz="2600" b="1" dirty="0">
                <a:solidFill>
                  <a:srgbClr val="002060"/>
                </a:solidFill>
                <a:latin typeface="+mn-ea"/>
                <a:ea typeface="+mn-ea"/>
              </a:rPr>
              <a:t>校外實習分發</a:t>
            </a:r>
            <a:r>
              <a:rPr lang="zh-TW" altLang="en-US" sz="2600" b="1" dirty="0" smtClean="0">
                <a:solidFill>
                  <a:srgbClr val="002060"/>
                </a:solidFill>
                <a:latin typeface="+mn-ea"/>
                <a:ea typeface="+mn-ea"/>
              </a:rPr>
              <a:t>標準</a:t>
            </a:r>
            <a:r>
              <a:rPr lang="en-US" altLang="zh-TW" sz="2600" b="1" dirty="0">
                <a:solidFill>
                  <a:srgbClr val="002060"/>
                </a:solidFill>
                <a:latin typeface="+mn-ea"/>
                <a:ea typeface="+mn-ea"/>
              </a:rPr>
              <a:t>-</a:t>
            </a:r>
            <a:r>
              <a:rPr lang="zh-TW" altLang="en-US" sz="2600" b="1" dirty="0">
                <a:solidFill>
                  <a:srgbClr val="002060"/>
                </a:solidFill>
                <a:latin typeface="+mn-ea"/>
                <a:ea typeface="+mn-ea"/>
              </a:rPr>
              <a:t>外加</a:t>
            </a:r>
            <a:r>
              <a:rPr lang="zh-TW" altLang="en-US" sz="2600" b="1" dirty="0" smtClean="0">
                <a:solidFill>
                  <a:srgbClr val="002060"/>
                </a:solidFill>
                <a:latin typeface="+mn-ea"/>
                <a:ea typeface="+mn-ea"/>
              </a:rPr>
              <a:t>分數</a:t>
            </a:r>
          </a:p>
          <a:p>
            <a:pPr lvl="0" indent="447675">
              <a:spcBef>
                <a:spcPct val="0"/>
              </a:spcBef>
              <a:buClrTx/>
              <a:buSzTx/>
              <a:buNone/>
            </a:pPr>
            <a:r>
              <a:rPr kumimoji="0" lang="en-US" altLang="zh-TW" sz="1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**</a:t>
            </a:r>
            <a:r>
              <a:rPr kumimoji="0" lang="zh-TW" altLang="zh-TW" sz="1400" dirty="0" smtClean="0">
                <a:latin typeface="微軟正黑體" panose="020B0604030504040204" pitchFamily="34" charset="-120"/>
                <a:ea typeface="微軟正黑體" panose="020B0604030504040204" pitchFamily="34" charset="-120"/>
              </a:rPr>
              <a:t>僅採計入學後</a:t>
            </a:r>
            <a:endParaRPr lang="en-US" altLang="zh-TW" sz="1400" b="1" dirty="0">
              <a:solidFill>
                <a:srgbClr val="002060"/>
              </a:solidFill>
              <a:latin typeface="+mn-ea"/>
              <a:ea typeface="+mn-ea"/>
            </a:endParaRPr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48" y="850464"/>
            <a:ext cx="6336704" cy="17932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文字方塊 3"/>
          <p:cNvSpPr txBox="1">
            <a:spLocks noChangeArrowheads="1"/>
          </p:cNvSpPr>
          <p:nvPr/>
        </p:nvSpPr>
        <p:spPr bwMode="auto">
          <a:xfrm>
            <a:off x="260648" y="2643758"/>
            <a:ext cx="6336704" cy="1759456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>
            <a:lvl1pPr marL="985838" indent="-985838"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9pPr>
          </a:lstStyle>
          <a:p>
            <a:pPr algn="just" eaLnBrk="0" hangingPunct="0">
              <a:lnSpc>
                <a:spcPts val="1800"/>
              </a:lnSpc>
              <a:defRPr/>
            </a:pPr>
            <a:r>
              <a:rPr kumimoji="0" lang="en-US" altLang="zh-TW" sz="1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※</a:t>
            </a:r>
            <a:r>
              <a:rPr kumimoji="0" lang="zh-TW" altLang="en-US" sz="14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備註：</a:t>
            </a:r>
            <a:endParaRPr kumimoji="0" lang="en-US" altLang="zh-TW" sz="1400" b="1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82563" indent="-182563" algn="just" eaLnBrk="0" hangingPunct="0">
              <a:lnSpc>
                <a:spcPts val="1600"/>
              </a:lnSpc>
              <a:defRPr/>
            </a:pPr>
            <a:r>
              <a:rPr kumimoji="0" lang="en-US" altLang="zh-TW" sz="1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kumimoji="0" lang="zh-TW" altLang="en-US" sz="1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依「弘光科技大學餐旅管理系學生實習辦法」第二章第十五條，若校內實習報告未如期繳交者，每學期扣減校外實習單位分發成績總積分</a:t>
            </a:r>
            <a:r>
              <a:rPr kumimoji="0" lang="en-US" altLang="zh-TW" sz="1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5</a:t>
            </a:r>
            <a:r>
              <a:rPr kumimoji="0" lang="zh-TW" altLang="en-US" sz="1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分。</a:t>
            </a:r>
          </a:p>
          <a:p>
            <a:pPr marL="182563" indent="-182563" algn="just" eaLnBrk="0" hangingPunct="0">
              <a:lnSpc>
                <a:spcPts val="1600"/>
              </a:lnSpc>
              <a:defRPr/>
            </a:pPr>
            <a:r>
              <a:rPr kumimoji="0" lang="en-US" altLang="zh-TW" sz="1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kumimoji="0" lang="zh-TW" altLang="en-US" sz="1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依分發標準項目序號，依次往下比序，再同分繼續往下比，最後還是同分則抽籤決定。</a:t>
            </a:r>
          </a:p>
          <a:p>
            <a:pPr marL="182563" indent="-182563" algn="just" eaLnBrk="0" hangingPunct="0">
              <a:lnSpc>
                <a:spcPts val="1600"/>
              </a:lnSpc>
              <a:defRPr/>
            </a:pPr>
            <a:r>
              <a:rPr kumimoji="0" lang="en-US" altLang="zh-TW" sz="1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kumimoji="0" lang="zh-TW" altLang="en-US" sz="1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未繳交「弘光科技大學餐旅管理系選填校外實習機構調查表」者，榜單選填當天「須待完成繳件者依排序選填後」，才可接續進行榜單選填。</a:t>
            </a:r>
            <a:endParaRPr kumimoji="0" lang="zh-TW" altLang="en-US" sz="1400" b="1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82563" indent="-182563" algn="just" eaLnBrk="0" hangingPunct="0">
              <a:lnSpc>
                <a:spcPts val="1600"/>
              </a:lnSpc>
              <a:defRPr/>
            </a:pPr>
            <a:r>
              <a:rPr kumimoji="0" lang="en-US" altLang="zh-TW" sz="1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4.</a:t>
            </a:r>
            <a:r>
              <a:rPr kumimoji="0" lang="zh-TW" altLang="en-US" sz="1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序號</a:t>
            </a:r>
            <a:r>
              <a:rPr kumimoji="0" lang="en-US" altLang="zh-TW" sz="1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3.【</a:t>
            </a:r>
            <a:r>
              <a:rPr kumimoji="0" lang="zh-TW" altLang="en-US" sz="1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服務成績</a:t>
            </a:r>
            <a:r>
              <a:rPr kumimoji="0" lang="en-US" altLang="zh-TW" sz="1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r>
              <a:rPr kumimoji="0" lang="zh-TW" altLang="en-US" sz="1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時數認列修改，自</a:t>
            </a:r>
            <a:r>
              <a:rPr kumimoji="0" lang="en-US" altLang="zh-TW" sz="1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111</a:t>
            </a:r>
            <a:r>
              <a:rPr kumimoji="0" lang="zh-TW" altLang="en-US" sz="1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kumimoji="0" lang="en-US" altLang="zh-TW" sz="1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10</a:t>
            </a:r>
            <a:r>
              <a:rPr kumimoji="0" lang="zh-TW" altLang="en-US" sz="1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kumimoji="0" lang="en-US" altLang="zh-TW" sz="1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06</a:t>
            </a:r>
            <a:r>
              <a:rPr kumimoji="0" lang="zh-TW" altLang="en-US" sz="1400" b="1" dirty="0">
                <a:latin typeface="標楷體" panose="03000509000000000000" pitchFamily="65" charset="-120"/>
                <a:ea typeface="標楷體" panose="03000509000000000000" pitchFamily="65" charset="-120"/>
              </a:rPr>
              <a:t>日起調整。</a:t>
            </a:r>
          </a:p>
        </p:txBody>
      </p:sp>
      <p:sp>
        <p:nvSpPr>
          <p:cNvPr id="9" name="Rectangle 1"/>
          <p:cNvSpPr>
            <a:spLocks noChangeArrowheads="1"/>
          </p:cNvSpPr>
          <p:nvPr/>
        </p:nvSpPr>
        <p:spPr bwMode="auto">
          <a:xfrm>
            <a:off x="260648" y="4405522"/>
            <a:ext cx="6336704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  <a:ea typeface="SimSun" panose="02010600030101010101" pitchFamily="2" charset="-122"/>
              </a:defRPr>
            </a:lvl9pPr>
          </a:lstStyle>
          <a:p>
            <a:pPr algn="r">
              <a:buFont typeface="Arial" panose="020B0604020202020204" pitchFamily="34" charset="0"/>
              <a:buNone/>
            </a:pPr>
            <a:r>
              <a: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  <a:sym typeface="標楷體" panose="03000509000000000000" pitchFamily="65" charset="-120"/>
              </a:rPr>
              <a:t>經</a:t>
            </a:r>
            <a:r>
              <a:rPr lang="en-US" altLang="zh-TW" sz="1400" dirty="0">
                <a:latin typeface="標楷體" panose="03000509000000000000" pitchFamily="65" charset="-120"/>
                <a:ea typeface="標楷體" panose="03000509000000000000" pitchFamily="65" charset="-120"/>
                <a:sym typeface="標楷體" panose="03000509000000000000" pitchFamily="65" charset="-120"/>
              </a:rPr>
              <a:t>112</a:t>
            </a:r>
            <a:r>
              <a: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  <a:sym typeface="標楷體" panose="03000509000000000000" pitchFamily="65" charset="-120"/>
              </a:rPr>
              <a:t>年</a:t>
            </a:r>
            <a:r>
              <a:rPr lang="en-US" altLang="zh-TW" sz="1400" dirty="0">
                <a:latin typeface="標楷體" panose="03000509000000000000" pitchFamily="65" charset="-120"/>
                <a:ea typeface="標楷體" panose="03000509000000000000" pitchFamily="65" charset="-120"/>
                <a:sym typeface="標楷體" panose="03000509000000000000" pitchFamily="65" charset="-120"/>
              </a:rPr>
              <a:t>2</a:t>
            </a:r>
            <a:r>
              <a: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  <a:sym typeface="標楷體" panose="03000509000000000000" pitchFamily="65" charset="-120"/>
              </a:rPr>
              <a:t>月</a:t>
            </a:r>
            <a:r>
              <a:rPr lang="en-US" altLang="zh-TW" sz="1400" dirty="0">
                <a:latin typeface="標楷體" panose="03000509000000000000" pitchFamily="65" charset="-120"/>
                <a:ea typeface="標楷體" panose="03000509000000000000" pitchFamily="65" charset="-120"/>
                <a:sym typeface="標楷體" panose="03000509000000000000" pitchFamily="65" charset="-120"/>
              </a:rPr>
              <a:t>23</a:t>
            </a:r>
            <a:r>
              <a:rPr lang="zh-TW" altLang="en-US" sz="1400" dirty="0">
                <a:latin typeface="標楷體" panose="03000509000000000000" pitchFamily="65" charset="-120"/>
                <a:ea typeface="標楷體" panose="03000509000000000000" pitchFamily="65" charset="-120"/>
                <a:sym typeface="標楷體" panose="03000509000000000000" pitchFamily="65" charset="-120"/>
              </a:rPr>
              <a:t>日「餐旅管理系實習委員會」修訂通過</a:t>
            </a:r>
            <a:endParaRPr lang="zh-TW" altLang="en-US" sz="1400" dirty="0">
              <a:latin typeface="標楷體" panose="03000509000000000000" pitchFamily="65" charset="-120"/>
              <a:ea typeface="標楷體" panose="03000509000000000000" pitchFamily="65" charset="-120"/>
              <a:sym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715883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字方塊 1"/>
          <p:cNvSpPr txBox="1"/>
          <p:nvPr/>
        </p:nvSpPr>
        <p:spPr>
          <a:xfrm>
            <a:off x="116632" y="3219822"/>
            <a:ext cx="2304256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TW" altLang="en-US" sz="2600" b="1" dirty="0" smtClean="0">
                <a:solidFill>
                  <a:srgbClr val="002060"/>
                </a:solidFill>
              </a:rPr>
              <a:t>開學前必繳之調查表</a:t>
            </a:r>
            <a:endParaRPr lang="zh-TW" altLang="en-US" sz="2600" b="1" dirty="0">
              <a:solidFill>
                <a:srgbClr val="002060"/>
              </a:solidFill>
            </a:endParaRPr>
          </a:p>
        </p:txBody>
      </p:sp>
      <p:pic>
        <p:nvPicPr>
          <p:cNvPr id="3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4864" y="51990"/>
            <a:ext cx="3117793" cy="46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184414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ChangeArrowheads="1"/>
          </p:cNvSpPr>
          <p:nvPr/>
        </p:nvSpPr>
        <p:spPr bwMode="auto">
          <a:xfrm>
            <a:off x="0" y="123478"/>
            <a:ext cx="6237312" cy="792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3600" b="1" dirty="0" smtClean="0">
                <a:solidFill>
                  <a:srgbClr val="002060"/>
                </a:solidFill>
                <a:latin typeface="+mn-ea"/>
                <a:ea typeface="+mn-ea"/>
              </a:rPr>
              <a:t>繳交資料</a:t>
            </a:r>
            <a:endParaRPr lang="en-US" altLang="zh-TW" sz="3600" b="1" dirty="0">
              <a:solidFill>
                <a:srgbClr val="002060"/>
              </a:solidFill>
              <a:latin typeface="+mn-ea"/>
              <a:ea typeface="+mn-ea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188640" y="915566"/>
            <a:ext cx="6552728" cy="2426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7188" indent="-357188" algn="just">
              <a:lnSpc>
                <a:spcPts val="2600"/>
              </a:lnSpc>
            </a:pPr>
            <a:r>
              <a:rPr lang="en-US" altLang="zh-TW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˙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依「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校外實習分發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標準」繳交所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需之相關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資料。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57188" indent="-357188" algn="just">
              <a:lnSpc>
                <a:spcPts val="2600"/>
              </a:lnSpc>
            </a:pPr>
            <a:r>
              <a:rPr lang="en-US" altLang="zh-TW" sz="240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˙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前述「相關資料」指所有資料，包含證照影本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just">
              <a:lnSpc>
                <a:spcPts val="2600"/>
              </a:lnSpc>
            </a:pPr>
            <a:endParaRPr lang="en-US" altLang="zh-TW" sz="24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algn="just">
              <a:lnSpc>
                <a:spcPts val="2600"/>
              </a:lnSpc>
            </a:pP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以上資料，請</a:t>
            </a:r>
            <a:r>
              <a:rPr lang="zh-TW" altLang="en-US" sz="2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各班代於本學期</a:t>
            </a:r>
            <a:r>
              <a:rPr lang="en-US" altLang="zh-TW" sz="2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112</a:t>
            </a:r>
            <a:r>
              <a:rPr lang="zh-TW" altLang="en-US" sz="2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年</a:t>
            </a:r>
            <a:r>
              <a:rPr lang="en-US" altLang="zh-TW" sz="2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6</a:t>
            </a:r>
            <a:r>
              <a:rPr lang="zh-TW" altLang="en-US" sz="2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</a:t>
            </a:r>
            <a:r>
              <a:rPr lang="en-US" altLang="zh-TW" sz="2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20</a:t>
            </a:r>
            <a:r>
              <a:rPr lang="zh-TW" altLang="en-US" sz="2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日，統一收齊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，並繳交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至系辦給淑秋學姐。</a:t>
            </a:r>
          </a:p>
        </p:txBody>
      </p:sp>
      <p:sp>
        <p:nvSpPr>
          <p:cNvPr id="7" name="矩形 6"/>
          <p:cNvSpPr/>
          <p:nvPr/>
        </p:nvSpPr>
        <p:spPr>
          <a:xfrm>
            <a:off x="116632" y="3507854"/>
            <a:ext cx="66247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69875" indent="-269875" algn="just"/>
            <a:r>
              <a:rPr lang="en-US" altLang="zh-TW" sz="2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※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同學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們若有部分證照是</a:t>
            </a:r>
            <a:r>
              <a:rPr lang="en-US" altLang="zh-TW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7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月才能取得證明的，</a:t>
            </a:r>
            <a:r>
              <a:rPr lang="zh-TW" altLang="en-US" sz="2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補繳</a:t>
            </a:r>
            <a:r>
              <a:rPr lang="en-US" altLang="zh-TW" sz="2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7</a:t>
            </a:r>
            <a:r>
              <a:rPr lang="zh-TW" altLang="en-US" sz="2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月取得證照之期限至</a:t>
            </a:r>
            <a:r>
              <a:rPr lang="en-US" altLang="zh-TW" sz="2400" b="1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7/31</a:t>
            </a:r>
            <a:r>
              <a:rPr lang="zh-TW" altLang="en-US" sz="24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截止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。此項由該名取得證照之同學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自行繳交至系</a:t>
            </a:r>
            <a:r>
              <a:rPr lang="zh-TW" altLang="en-US" sz="24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辦即可</a:t>
            </a:r>
            <a:r>
              <a:rPr lang="zh-TW" altLang="en-US" sz="2400" dirty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</a:p>
        </p:txBody>
      </p:sp>
    </p:spTree>
    <p:extLst>
      <p:ext uri="{BB962C8B-B14F-4D97-AF65-F5344CB8AC3E}">
        <p14:creationId xmlns:p14="http://schemas.microsoft.com/office/powerpoint/2010/main" val="333475122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970" name="AutoShape 2"/>
          <p:cNvSpPr>
            <a:spLocks noChangeArrowheads="1"/>
          </p:cNvSpPr>
          <p:nvPr/>
        </p:nvSpPr>
        <p:spPr bwMode="auto">
          <a:xfrm>
            <a:off x="578644" y="1357312"/>
            <a:ext cx="5778104" cy="22145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>
            <a:solidFill>
              <a:srgbClr val="3366FF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>
              <a:defRPr/>
            </a:pPr>
            <a:endParaRPr kumimoji="0" lang="zh-TW" altLang="zh-TW" b="1">
              <a:latin typeface="SimHei" pitchFamily="2" charset="-122"/>
              <a:ea typeface="SimHei" pitchFamily="2" charset="-122"/>
            </a:endParaRPr>
          </a:p>
        </p:txBody>
      </p:sp>
      <p:sp>
        <p:nvSpPr>
          <p:cNvPr id="31749" name="Text Box 2"/>
          <p:cNvSpPr txBox="1">
            <a:spLocks noChangeArrowheads="1"/>
          </p:cNvSpPr>
          <p:nvPr/>
        </p:nvSpPr>
        <p:spPr bwMode="auto">
          <a:xfrm>
            <a:off x="837010" y="1924050"/>
            <a:ext cx="5292328" cy="917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5000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zh-TW" altLang="en-US" sz="4000" b="1" dirty="0">
                <a:solidFill>
                  <a:srgbClr val="3333CC"/>
                </a:solidFill>
                <a:latin typeface="+mn-ea"/>
                <a:ea typeface="+mn-ea"/>
                <a:sym typeface="Arial" panose="020B0604020202020204" pitchFamily="34" charset="0"/>
              </a:rPr>
              <a:t>選填實習志願</a:t>
            </a:r>
            <a:r>
              <a:rPr lang="en-US" altLang="zh-TW" sz="4000" b="1" dirty="0" smtClean="0">
                <a:solidFill>
                  <a:srgbClr val="3333CC"/>
                </a:solidFill>
                <a:latin typeface="+mn-ea"/>
                <a:ea typeface="+mn-ea"/>
                <a:sym typeface="Arial" panose="020B0604020202020204" pitchFamily="34" charset="0"/>
              </a:rPr>
              <a:t>(</a:t>
            </a:r>
            <a:r>
              <a:rPr lang="zh-TW" altLang="en-US" sz="4000" b="1" dirty="0" smtClean="0">
                <a:solidFill>
                  <a:srgbClr val="3333CC"/>
                </a:solidFill>
                <a:latin typeface="+mn-ea"/>
                <a:ea typeface="+mn-ea"/>
                <a:sym typeface="Arial" panose="020B0604020202020204" pitchFamily="34" charset="0"/>
              </a:rPr>
              <a:t>撕榜單</a:t>
            </a:r>
            <a:r>
              <a:rPr lang="en-US" altLang="zh-TW" sz="4000" b="1" dirty="0" smtClean="0">
                <a:solidFill>
                  <a:srgbClr val="3333CC"/>
                </a:solidFill>
                <a:latin typeface="+mn-ea"/>
                <a:ea typeface="+mn-ea"/>
                <a:sym typeface="Arial" panose="020B0604020202020204" pitchFamily="34" charset="0"/>
              </a:rPr>
              <a:t>)</a:t>
            </a:r>
            <a:endParaRPr lang="en-US" altLang="zh-CN" sz="4000" b="1" dirty="0">
              <a:solidFill>
                <a:srgbClr val="3333CC"/>
              </a:solidFill>
              <a:latin typeface="+mn-ea"/>
              <a:ea typeface="+mn-ea"/>
            </a:endParaRPr>
          </a:p>
        </p:txBody>
      </p:sp>
      <p:sp>
        <p:nvSpPr>
          <p:cNvPr id="18441" name="AutoShape 7"/>
          <p:cNvSpPr>
            <a:spLocks noChangeArrowheads="1"/>
          </p:cNvSpPr>
          <p:nvPr/>
        </p:nvSpPr>
        <p:spPr bwMode="auto">
          <a:xfrm>
            <a:off x="2295525" y="1113235"/>
            <a:ext cx="540544" cy="609600"/>
          </a:xfrm>
          <a:prstGeom prst="roundRect">
            <a:avLst>
              <a:gd name="adj" fmla="val 16667"/>
            </a:avLst>
          </a:prstGeom>
          <a:blipFill dpi="0" rotWithShape="0">
            <a:blip r:embed="rId3" cstate="print"/>
            <a:srcRect/>
            <a:stretch>
              <a:fillRect/>
            </a:stretch>
          </a:blipFill>
          <a:ln w="28575">
            <a:solidFill>
              <a:srgbClr val="3366FF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>
              <a:defRPr/>
            </a:pPr>
            <a:endParaRPr kumimoji="0" lang="zh-TW" altLang="zh-TW" b="1">
              <a:latin typeface="SimHei" pitchFamily="2" charset="-122"/>
              <a:ea typeface="SimHei" pitchFamily="2" charset="-122"/>
            </a:endParaRPr>
          </a:p>
        </p:txBody>
      </p:sp>
      <p:sp>
        <p:nvSpPr>
          <p:cNvPr id="18442" name="AutoShape 8"/>
          <p:cNvSpPr>
            <a:spLocks noChangeArrowheads="1"/>
          </p:cNvSpPr>
          <p:nvPr/>
        </p:nvSpPr>
        <p:spPr bwMode="auto">
          <a:xfrm>
            <a:off x="998935" y="1113235"/>
            <a:ext cx="540544" cy="609600"/>
          </a:xfrm>
          <a:prstGeom prst="roundRect">
            <a:avLst>
              <a:gd name="adj" fmla="val 16667"/>
            </a:avLst>
          </a:prstGeom>
          <a:blipFill dpi="0" rotWithShape="0">
            <a:blip r:embed="rId4" cstate="print"/>
            <a:srcRect/>
            <a:stretch>
              <a:fillRect/>
            </a:stretch>
          </a:blipFill>
          <a:ln w="28575">
            <a:solidFill>
              <a:srgbClr val="3366FF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>
              <a:defRPr/>
            </a:pPr>
            <a:endParaRPr kumimoji="0" lang="zh-TW" altLang="zh-TW" b="1">
              <a:latin typeface="SimHei" pitchFamily="2" charset="-122"/>
              <a:ea typeface="SimHei" pitchFamily="2" charset="-122"/>
            </a:endParaRPr>
          </a:p>
        </p:txBody>
      </p:sp>
      <p:sp>
        <p:nvSpPr>
          <p:cNvPr id="18443" name="AutoShape 9"/>
          <p:cNvSpPr>
            <a:spLocks noChangeArrowheads="1"/>
          </p:cNvSpPr>
          <p:nvPr/>
        </p:nvSpPr>
        <p:spPr bwMode="auto">
          <a:xfrm>
            <a:off x="1647825" y="1113235"/>
            <a:ext cx="540544" cy="609600"/>
          </a:xfrm>
          <a:prstGeom prst="roundRect">
            <a:avLst>
              <a:gd name="adj" fmla="val 16667"/>
            </a:avLst>
          </a:prstGeom>
          <a:blipFill dpi="0" rotWithShape="0">
            <a:blip r:embed="rId5" cstate="print"/>
            <a:srcRect/>
            <a:stretch>
              <a:fillRect/>
            </a:stretch>
          </a:blipFill>
          <a:ln w="28575">
            <a:solidFill>
              <a:srgbClr val="3366FF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>
              <a:defRPr/>
            </a:pPr>
            <a:endParaRPr kumimoji="0" lang="zh-TW" altLang="zh-TW" b="1">
              <a:latin typeface="SimHei" pitchFamily="2" charset="-122"/>
              <a:ea typeface="SimHei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4718047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-16988" y="195486"/>
            <a:ext cx="6858000" cy="771550"/>
          </a:xfrm>
        </p:spPr>
        <p:txBody>
          <a:bodyPr/>
          <a:lstStyle/>
          <a:p>
            <a:pPr>
              <a:defRPr/>
            </a:pPr>
            <a:r>
              <a:rPr lang="zh-TW" altLang="en-US" sz="3600" b="1" kern="1200" dirty="0">
                <a:solidFill>
                  <a:srgbClr val="002060"/>
                </a:solidFill>
                <a:latin typeface="+mn-ea"/>
                <a:ea typeface="+mn-ea"/>
                <a:cs typeface="+mn-cs"/>
              </a:rPr>
              <a:t>公佈撕榜單排序</a:t>
            </a:r>
            <a:endParaRPr lang="en-US" altLang="zh-TW" sz="3600" b="1" kern="1200" dirty="0">
              <a:solidFill>
                <a:srgbClr val="00206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188640" y="1347614"/>
            <a:ext cx="6768752" cy="3456384"/>
          </a:xfrm>
        </p:spPr>
        <p:txBody>
          <a:bodyPr/>
          <a:lstStyle/>
          <a:p>
            <a:pPr marL="1214438" indent="-1214438">
              <a:spcAft>
                <a:spcPct val="10000"/>
              </a:spcAft>
              <a:buNone/>
            </a:pPr>
            <a:r>
              <a:rPr lang="zh-TW" altLang="en-US" sz="2800" dirty="0">
                <a:latin typeface="Comic Sans MS" panose="030F0702030302020204" pitchFamily="66" charset="0"/>
                <a:ea typeface="標楷體" panose="03000509000000000000" pitchFamily="65" charset="-120"/>
              </a:rPr>
              <a:t>日期：</a:t>
            </a:r>
            <a:r>
              <a:rPr lang="en-US" altLang="zh-TW" sz="28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112</a:t>
            </a:r>
            <a:r>
              <a:rPr lang="zh-TW" altLang="en-US" sz="28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年</a:t>
            </a:r>
            <a:r>
              <a:rPr lang="en-US" altLang="zh-TW" sz="2800" dirty="0">
                <a:latin typeface="Comic Sans MS" panose="030F0702030302020204" pitchFamily="66" charset="0"/>
                <a:ea typeface="標楷體" panose="03000509000000000000" pitchFamily="65" charset="-120"/>
              </a:rPr>
              <a:t>9</a:t>
            </a:r>
            <a:r>
              <a:rPr lang="zh-TW" altLang="en-US" sz="28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月</a:t>
            </a:r>
            <a:r>
              <a:rPr lang="en-US" altLang="zh-TW" sz="28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14</a:t>
            </a:r>
            <a:r>
              <a:rPr lang="zh-TW" altLang="en-US" sz="28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日</a:t>
            </a:r>
            <a:r>
              <a:rPr lang="en-US" altLang="zh-TW" sz="28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四</a:t>
            </a:r>
            <a:r>
              <a:rPr lang="en-US" altLang="zh-TW" sz="28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)</a:t>
            </a:r>
          </a:p>
          <a:p>
            <a:pPr marL="1214438" indent="-1214438">
              <a:spcAft>
                <a:spcPct val="10000"/>
              </a:spcAft>
              <a:buNone/>
            </a:pPr>
            <a:r>
              <a:rPr lang="zh-TW" altLang="en-US" sz="28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方式：</a:t>
            </a:r>
            <a:r>
              <a:rPr lang="zh-TW" altLang="en-US" sz="2800" dirty="0" smtClean="0">
                <a:solidFill>
                  <a:srgbClr val="FF0000"/>
                </a:solidFill>
                <a:latin typeface="Comic Sans MS" panose="030F0702030302020204" pitchFamily="66" charset="0"/>
                <a:ea typeface="標楷體" panose="03000509000000000000" pitchFamily="65" charset="-120"/>
              </a:rPr>
              <a:t>廚藝組</a:t>
            </a:r>
            <a:r>
              <a:rPr lang="en-US" altLang="zh-TW" sz="2800" dirty="0" smtClean="0">
                <a:solidFill>
                  <a:srgbClr val="FF0000"/>
                </a:solidFill>
                <a:latin typeface="Comic Sans MS" panose="030F0702030302020204" pitchFamily="66" charset="0"/>
                <a:ea typeface="標楷體" panose="03000509000000000000" pitchFamily="65" charset="-120"/>
              </a:rPr>
              <a:t>(</a:t>
            </a:r>
            <a:r>
              <a:rPr lang="zh-TW" altLang="en-US" sz="2800" dirty="0" smtClean="0">
                <a:solidFill>
                  <a:srgbClr val="FF0000"/>
                </a:solidFill>
                <a:latin typeface="Comic Sans MS" panose="030F0702030302020204" pitchFamily="66" charset="0"/>
                <a:ea typeface="標楷體" panose="03000509000000000000" pitchFamily="65" charset="-120"/>
              </a:rPr>
              <a:t>亞廚、西廚</a:t>
            </a:r>
            <a:r>
              <a:rPr lang="en-US" altLang="zh-TW" sz="2800" dirty="0" smtClean="0">
                <a:solidFill>
                  <a:srgbClr val="FF0000"/>
                </a:solidFill>
                <a:latin typeface="Comic Sans MS" panose="030F0702030302020204" pitchFamily="66" charset="0"/>
                <a:ea typeface="標楷體" panose="03000509000000000000" pitchFamily="65" charset="-120"/>
              </a:rPr>
              <a:t>)</a:t>
            </a:r>
          </a:p>
          <a:p>
            <a:pPr marL="1214438" indent="-52388">
              <a:spcAft>
                <a:spcPct val="10000"/>
              </a:spcAft>
              <a:buNone/>
            </a:pPr>
            <a:r>
              <a:rPr lang="zh-TW" altLang="en-US" sz="2800" dirty="0" smtClean="0">
                <a:solidFill>
                  <a:srgbClr val="FF0000"/>
                </a:solidFill>
                <a:latin typeface="Comic Sans MS" panose="030F0702030302020204" pitchFamily="66" charset="0"/>
                <a:ea typeface="標楷體" panose="03000509000000000000" pitchFamily="65" charset="-120"/>
              </a:rPr>
              <a:t>餐旅組</a:t>
            </a:r>
            <a:endParaRPr lang="zh-TW" altLang="en-US" sz="2800" dirty="0">
              <a:solidFill>
                <a:srgbClr val="FF0000"/>
              </a:solidFill>
              <a:latin typeface="Comic Sans MS" panose="030F0702030302020204" pitchFamily="66" charset="0"/>
              <a:ea typeface="標楷體" panose="03000509000000000000" pitchFamily="65" charset="-120"/>
            </a:endParaRPr>
          </a:p>
          <a:p>
            <a:pPr marL="1079500" indent="-92075">
              <a:spcAft>
                <a:spcPct val="10000"/>
              </a:spcAft>
              <a:buNone/>
            </a:pPr>
            <a:r>
              <a:rPr lang="zh-TW" altLang="en-US" sz="2800" dirty="0">
                <a:latin typeface="Comic Sans MS" panose="030F0702030302020204" pitchFamily="66" charset="0"/>
                <a:ea typeface="標楷體" panose="03000509000000000000" pitchFamily="65" charset="-120"/>
              </a:rPr>
              <a:t>二組</a:t>
            </a:r>
            <a:r>
              <a:rPr lang="zh-TW" altLang="en-US" sz="28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依</a:t>
            </a:r>
            <a:r>
              <a:rPr lang="zh-TW" altLang="en-US" sz="2800" dirty="0">
                <a:latin typeface="Comic Sans MS" panose="030F0702030302020204" pitchFamily="66" charset="0"/>
                <a:ea typeface="標楷體" panose="03000509000000000000" pitchFamily="65" charset="-120"/>
              </a:rPr>
              <a:t>各組同學成績</a:t>
            </a:r>
            <a:r>
              <a:rPr lang="zh-TW" altLang="en-US" sz="28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排序進行選填</a:t>
            </a:r>
            <a:endParaRPr lang="zh-TW" altLang="en-US" sz="2800" dirty="0">
              <a:latin typeface="Comic Sans MS" panose="030F0702030302020204" pitchFamily="66" charset="0"/>
              <a:ea typeface="標楷體" panose="03000509000000000000" pitchFamily="65" charset="-120"/>
            </a:endParaRPr>
          </a:p>
          <a:p>
            <a:pPr marL="1214438" indent="-1214438">
              <a:spcAft>
                <a:spcPct val="10000"/>
              </a:spcAft>
              <a:buNone/>
            </a:pPr>
            <a:r>
              <a:rPr lang="zh-TW" altLang="en-US" sz="2800" dirty="0">
                <a:latin typeface="Comic Sans MS" panose="030F0702030302020204" pitchFamily="66" charset="0"/>
                <a:ea typeface="標楷體" panose="03000509000000000000" pitchFamily="65" charset="-120"/>
              </a:rPr>
              <a:t>順序：由成績高者優先選填志願</a:t>
            </a:r>
          </a:p>
        </p:txBody>
      </p:sp>
    </p:spTree>
    <p:extLst>
      <p:ext uri="{BB962C8B-B14F-4D97-AF65-F5344CB8AC3E}">
        <p14:creationId xmlns:p14="http://schemas.microsoft.com/office/powerpoint/2010/main" val="61903042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95486"/>
            <a:ext cx="6858000" cy="863799"/>
          </a:xfrm>
        </p:spPr>
        <p:txBody>
          <a:bodyPr/>
          <a:lstStyle/>
          <a:p>
            <a:pPr>
              <a:defRPr/>
            </a:pPr>
            <a:r>
              <a:rPr lang="zh-TW" altLang="en-US" sz="3600" b="1" kern="1200" dirty="0">
                <a:solidFill>
                  <a:srgbClr val="002060"/>
                </a:solidFill>
                <a:latin typeface="+mn-ea"/>
                <a:ea typeface="+mn-ea"/>
                <a:cs typeface="+mn-cs"/>
              </a:rPr>
              <a:t>撕榜單注意事項</a:t>
            </a:r>
            <a:endParaRPr lang="en-US" altLang="zh-TW" sz="3600" b="1" kern="1200" dirty="0">
              <a:solidFill>
                <a:srgbClr val="00206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3584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260648" y="1419622"/>
            <a:ext cx="6453336" cy="2664296"/>
          </a:xfrm>
        </p:spPr>
        <p:txBody>
          <a:bodyPr/>
          <a:lstStyle/>
          <a:p>
            <a:pPr marL="1214438" indent="-1035050">
              <a:spcAft>
                <a:spcPct val="30000"/>
              </a:spcAft>
              <a:buNone/>
            </a:pP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事前排定選擇目標之順位 </a:t>
            </a:r>
            <a:r>
              <a:rPr lang="en-US" altLang="zh-TW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(3–4</a:t>
            </a:r>
            <a:r>
              <a:rPr lang="zh-TW" altLang="en-US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家</a:t>
            </a:r>
            <a:r>
              <a:rPr lang="en-US" altLang="zh-TW" sz="28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</a:p>
          <a:p>
            <a:pPr marL="1214438" indent="-1035050">
              <a:spcAft>
                <a:spcPct val="30000"/>
              </a:spcAft>
              <a:buNone/>
            </a:pP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每人於現場僅可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選取</a:t>
            </a:r>
            <a:r>
              <a:rPr lang="en-US" altLang="zh-TW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1</a:t>
            </a:r>
            <a:r>
              <a:rPr lang="zh-TW" altLang="en-US" sz="2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標楷體" panose="03000509000000000000" pitchFamily="65" charset="-120"/>
                <a:ea typeface="標楷體" panose="03000509000000000000" pitchFamily="65" charset="-120"/>
              </a:rPr>
              <a:t>個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面試機會</a:t>
            </a:r>
          </a:p>
          <a:p>
            <a:pPr marL="1214438" indent="-1035050">
              <a:spcAft>
                <a:spcPct val="30000"/>
              </a:spcAft>
              <a:buNone/>
            </a:pP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en-US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隨時掌握現場名額之變動</a:t>
            </a:r>
            <a:endParaRPr lang="en-US" altLang="zh-TW" sz="2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1214438" indent="-1035050">
              <a:spcAft>
                <a:spcPct val="30000"/>
              </a:spcAft>
              <a:buNone/>
            </a:pPr>
            <a:r>
              <a:rPr lang="en-US" altLang="zh-TW" sz="2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4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確認選取之飯店及工作部門</a:t>
            </a:r>
            <a:r>
              <a:rPr lang="en-US" altLang="zh-TW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單位</a:t>
            </a:r>
          </a:p>
          <a:p>
            <a:pPr marL="1214438" indent="-1214438">
              <a:spcBef>
                <a:spcPct val="10000"/>
              </a:spcBef>
              <a:spcAft>
                <a:spcPct val="30000"/>
              </a:spcAft>
              <a:buNone/>
            </a:pPr>
            <a:r>
              <a:rPr lang="zh-TW" altLang="en-US" sz="2800" dirty="0">
                <a:latin typeface="標楷體" panose="03000509000000000000" pitchFamily="65" charset="-120"/>
                <a:ea typeface="標楷體" panose="03000509000000000000" pitchFamily="65" charset="-120"/>
              </a:rPr>
              <a:t>    </a:t>
            </a:r>
            <a:endParaRPr lang="zh-TW" altLang="en-US" sz="280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06591785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57757"/>
            <a:ext cx="5373216" cy="685801"/>
          </a:xfrm>
        </p:spPr>
        <p:txBody>
          <a:bodyPr/>
          <a:lstStyle/>
          <a:p>
            <a:pPr>
              <a:defRPr/>
            </a:pPr>
            <a:r>
              <a:rPr lang="zh-TW" altLang="en-US" sz="3600" b="1" kern="1200" dirty="0" smtClean="0">
                <a:solidFill>
                  <a:srgbClr val="002060"/>
                </a:solidFill>
                <a:latin typeface="+mn-ea"/>
                <a:ea typeface="+mn-ea"/>
                <a:cs typeface="+mn-cs"/>
              </a:rPr>
              <a:t>國內選填志願之原則</a:t>
            </a:r>
            <a:endParaRPr lang="en-US" altLang="zh-TW" sz="3600" b="1" kern="1200" dirty="0">
              <a:solidFill>
                <a:srgbClr val="002060"/>
              </a:solidFill>
              <a:latin typeface="+mn-ea"/>
              <a:ea typeface="+mn-ea"/>
              <a:cs typeface="+mn-cs"/>
            </a:endParaRPr>
          </a:p>
        </p:txBody>
      </p:sp>
      <p:graphicFrame>
        <p:nvGraphicFramePr>
          <p:cNvPr id="2" name="資料庫圖表 1"/>
          <p:cNvGraphicFramePr/>
          <p:nvPr>
            <p:extLst>
              <p:ext uri="{D42A27DB-BD31-4B8C-83A1-F6EECF244321}">
                <p14:modId xmlns:p14="http://schemas.microsoft.com/office/powerpoint/2010/main" val="2719217372"/>
              </p:ext>
            </p:extLst>
          </p:nvPr>
        </p:nvGraphicFramePr>
        <p:xfrm>
          <a:off x="188640" y="1059582"/>
          <a:ext cx="6480720" cy="30963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文字方塊 4"/>
          <p:cNvSpPr txBox="1"/>
          <p:nvPr/>
        </p:nvSpPr>
        <p:spPr>
          <a:xfrm>
            <a:off x="0" y="4299942"/>
            <a:ext cx="685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 smtClean="0"/>
              <a:t>依</a:t>
            </a:r>
            <a:r>
              <a:rPr lang="en-US" altLang="zh-TW" b="1" dirty="0" smtClean="0"/>
              <a:t>《</a:t>
            </a:r>
            <a:r>
              <a:rPr lang="zh-TW" altLang="en-US" b="1" dirty="0"/>
              <a:t>弘光科技大學餐旅管理系學生實習辦法</a:t>
            </a:r>
            <a:r>
              <a:rPr lang="en-US" altLang="zh-TW" b="1" dirty="0" smtClean="0"/>
              <a:t>》</a:t>
            </a:r>
            <a:r>
              <a:rPr lang="zh-TW" altLang="en-US" b="1" dirty="0" smtClean="0"/>
              <a:t>辦理</a:t>
            </a:r>
            <a:endParaRPr lang="zh-TW" altLang="en-US" b="1" dirty="0"/>
          </a:p>
        </p:txBody>
      </p:sp>
    </p:spTree>
    <p:extLst>
      <p:ext uri="{BB962C8B-B14F-4D97-AF65-F5344CB8AC3E}">
        <p14:creationId xmlns:p14="http://schemas.microsoft.com/office/powerpoint/2010/main" val="420677252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-7353" y="195486"/>
            <a:ext cx="5373216" cy="685801"/>
          </a:xfrm>
        </p:spPr>
        <p:txBody>
          <a:bodyPr/>
          <a:lstStyle/>
          <a:p>
            <a:pPr>
              <a:defRPr/>
            </a:pPr>
            <a:r>
              <a:rPr lang="zh-TW" altLang="en-US" sz="3600" b="1" kern="1200" dirty="0" smtClean="0">
                <a:solidFill>
                  <a:srgbClr val="002060"/>
                </a:solidFill>
                <a:latin typeface="+mn-ea"/>
                <a:ea typeface="+mn-ea"/>
                <a:cs typeface="+mn-cs"/>
              </a:rPr>
              <a:t>國內實習機構媒合</a:t>
            </a:r>
            <a:endParaRPr lang="en-US" altLang="zh-TW" sz="3600" b="1" kern="1200" dirty="0">
              <a:solidFill>
                <a:srgbClr val="002060"/>
              </a:solidFill>
              <a:latin typeface="+mn-ea"/>
              <a:ea typeface="+mn-ea"/>
              <a:cs typeface="+mn-cs"/>
            </a:endParaRPr>
          </a:p>
        </p:txBody>
      </p:sp>
      <p:graphicFrame>
        <p:nvGraphicFramePr>
          <p:cNvPr id="2" name="資料庫圖表 1"/>
          <p:cNvGraphicFramePr/>
          <p:nvPr>
            <p:extLst>
              <p:ext uri="{D42A27DB-BD31-4B8C-83A1-F6EECF244321}">
                <p14:modId xmlns:p14="http://schemas.microsoft.com/office/powerpoint/2010/main" val="2767242603"/>
              </p:ext>
            </p:extLst>
          </p:nvPr>
        </p:nvGraphicFramePr>
        <p:xfrm>
          <a:off x="116632" y="1059582"/>
          <a:ext cx="655272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3" name="文字方塊 2"/>
          <p:cNvSpPr txBox="1"/>
          <p:nvPr/>
        </p:nvSpPr>
        <p:spPr>
          <a:xfrm>
            <a:off x="0" y="4299942"/>
            <a:ext cx="6858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TW" altLang="en-US" b="1" dirty="0" smtClean="0"/>
              <a:t>依</a:t>
            </a:r>
            <a:r>
              <a:rPr lang="en-US" altLang="zh-TW" b="1" dirty="0" smtClean="0"/>
              <a:t>《</a:t>
            </a:r>
            <a:r>
              <a:rPr lang="zh-TW" altLang="en-US" b="1" dirty="0"/>
              <a:t>弘光科技大學餐旅管理系學生實習辦法</a:t>
            </a:r>
            <a:r>
              <a:rPr lang="en-US" altLang="zh-TW" b="1" dirty="0" smtClean="0"/>
              <a:t>》</a:t>
            </a:r>
            <a:r>
              <a:rPr lang="zh-TW" altLang="en-US" b="1" dirty="0" smtClean="0"/>
              <a:t>辦理</a:t>
            </a:r>
            <a:endParaRPr lang="zh-TW" altLang="en-US" b="1" dirty="0"/>
          </a:p>
        </p:txBody>
      </p:sp>
    </p:spTree>
    <p:extLst>
      <p:ext uri="{BB962C8B-B14F-4D97-AF65-F5344CB8AC3E}">
        <p14:creationId xmlns:p14="http://schemas.microsoft.com/office/powerpoint/2010/main" val="3138345311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157757"/>
            <a:ext cx="4797152" cy="685801"/>
          </a:xfrm>
        </p:spPr>
        <p:txBody>
          <a:bodyPr/>
          <a:lstStyle/>
          <a:p>
            <a:pPr>
              <a:defRPr/>
            </a:pPr>
            <a:r>
              <a:rPr lang="zh-TW" altLang="en-US" sz="3600" b="1" kern="1200" dirty="0" smtClean="0">
                <a:solidFill>
                  <a:srgbClr val="002060"/>
                </a:solidFill>
                <a:latin typeface="+mn-ea"/>
                <a:ea typeface="+mn-ea"/>
                <a:cs typeface="+mn-cs"/>
              </a:rPr>
              <a:t>海外實習</a:t>
            </a:r>
            <a:r>
              <a:rPr lang="zh-TW" altLang="en-US" sz="3600" b="1" kern="1200" dirty="0">
                <a:solidFill>
                  <a:srgbClr val="002060"/>
                </a:solidFill>
                <a:latin typeface="+mn-ea"/>
                <a:ea typeface="+mn-ea"/>
                <a:cs typeface="+mn-cs"/>
              </a:rPr>
              <a:t>遴選</a:t>
            </a:r>
            <a:r>
              <a:rPr lang="zh-TW" altLang="en-US" sz="3600" b="1" kern="1200" dirty="0" smtClean="0">
                <a:solidFill>
                  <a:srgbClr val="002060"/>
                </a:solidFill>
                <a:latin typeface="+mn-ea"/>
                <a:ea typeface="+mn-ea"/>
                <a:cs typeface="+mn-cs"/>
              </a:rPr>
              <a:t>之條件</a:t>
            </a:r>
            <a:endParaRPr lang="en-US" altLang="zh-TW" sz="3600" b="1" kern="1200" dirty="0">
              <a:solidFill>
                <a:srgbClr val="00206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 bwMode="auto">
          <a:xfrm>
            <a:off x="260648" y="800148"/>
            <a:ext cx="6453336" cy="38257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57168" indent="-25716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kumimoji="1" sz="24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57199" indent="-214308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kumimoji="1" sz="2100">
                <a:solidFill>
                  <a:schemeClr val="tx1"/>
                </a:solidFill>
                <a:latin typeface="+mn-lt"/>
                <a:ea typeface="+mn-ea"/>
              </a:defRPr>
            </a:lvl2pPr>
            <a:lvl3pPr marL="857228" indent="-171446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•"/>
              <a:defRPr kumimoji="1" sz="1800">
                <a:solidFill>
                  <a:schemeClr val="tx1"/>
                </a:solidFill>
                <a:latin typeface="+mn-lt"/>
                <a:ea typeface="+mn-ea"/>
              </a:defRPr>
            </a:lvl3pPr>
            <a:lvl4pPr marL="1200120" indent="-171446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–"/>
              <a:defRPr kumimoji="1" sz="1500">
                <a:solidFill>
                  <a:schemeClr val="tx1"/>
                </a:solidFill>
                <a:latin typeface="+mn-lt"/>
                <a:ea typeface="+mn-ea"/>
              </a:defRPr>
            </a:lvl4pPr>
            <a:lvl5pPr marL="1543012" indent="-171446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1500">
                <a:solidFill>
                  <a:schemeClr val="tx1"/>
                </a:solidFill>
                <a:latin typeface="+mn-lt"/>
                <a:ea typeface="+mn-ea"/>
              </a:defRPr>
            </a:lvl5pPr>
            <a:lvl6pPr marL="1885903" indent="-171446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1500">
                <a:solidFill>
                  <a:schemeClr val="tx1"/>
                </a:solidFill>
                <a:latin typeface="+mn-lt"/>
                <a:ea typeface="+mn-ea"/>
              </a:defRPr>
            </a:lvl6pPr>
            <a:lvl7pPr marL="2228795" indent="-171446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1500">
                <a:solidFill>
                  <a:schemeClr val="tx1"/>
                </a:solidFill>
                <a:latin typeface="+mn-lt"/>
                <a:ea typeface="+mn-ea"/>
              </a:defRPr>
            </a:lvl7pPr>
            <a:lvl8pPr marL="2571686" indent="-171446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1500">
                <a:solidFill>
                  <a:schemeClr val="tx1"/>
                </a:solidFill>
                <a:latin typeface="+mn-lt"/>
                <a:ea typeface="+mn-ea"/>
              </a:defRPr>
            </a:lvl8pPr>
            <a:lvl9pPr marL="2914577" indent="-171446" algn="l" rtl="0" fontAlgn="base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kumimoji="1" sz="1500">
                <a:solidFill>
                  <a:schemeClr val="tx1"/>
                </a:solidFill>
                <a:latin typeface="+mn-lt"/>
                <a:ea typeface="+mn-ea"/>
              </a:defRPr>
            </a:lvl9pPr>
          </a:lstStyle>
          <a:p>
            <a:pPr marL="0" indent="0">
              <a:buNone/>
            </a:pPr>
            <a:r>
              <a:rPr lang="zh-TW" altLang="zh-TW" sz="1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一</a:t>
            </a:r>
            <a:r>
              <a:rPr lang="zh-TW" altLang="en-US" sz="1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1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必要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項目：協助系務推動志工時數達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60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小時以上。</a:t>
            </a:r>
          </a:p>
          <a:p>
            <a:pPr marL="0" indent="0">
              <a:buNone/>
            </a:pPr>
            <a:r>
              <a:rPr lang="zh-TW" altLang="zh-TW" sz="1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二</a:t>
            </a:r>
            <a:r>
              <a:rPr lang="zh-TW" altLang="en-US" sz="1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1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義大利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專案：</a:t>
            </a:r>
          </a:p>
          <a:p>
            <a:pPr marL="630238" indent="-182563">
              <a:buNone/>
            </a:pP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研修本系</a:t>
            </a:r>
            <a:r>
              <a:rPr lang="zh-TW" altLang="zh-TW" sz="1800" u="sng" dirty="0">
                <a:latin typeface="標楷體" panose="03000509000000000000" pitchFamily="65" charset="-120"/>
                <a:ea typeface="標楷體" panose="03000509000000000000" pitchFamily="65" charset="-120"/>
              </a:rPr>
              <a:t>義大利相關課程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(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包含義大利廚藝、義大利語言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成績及格。</a:t>
            </a:r>
          </a:p>
          <a:p>
            <a:pPr marL="630238" indent="-182563">
              <a:buNone/>
            </a:pP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修畢一、二年級英文課程成績及格或達成本校語文能力畢業門檻之相關規定。</a:t>
            </a:r>
          </a:p>
          <a:p>
            <a:pPr marL="0" indent="0">
              <a:buNone/>
            </a:pPr>
            <a:r>
              <a:rPr lang="zh-TW" altLang="zh-TW" sz="1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三</a:t>
            </a:r>
            <a:r>
              <a:rPr lang="zh-TW" altLang="en-US" sz="1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、</a:t>
            </a:r>
            <a:r>
              <a:rPr lang="zh-TW" altLang="zh-TW" sz="1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非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義大利專案，依各國語言需求須具備下列資格之一：</a:t>
            </a:r>
          </a:p>
          <a:p>
            <a:pPr marL="0" indent="447675">
              <a:buNone/>
            </a:pP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研修進階語文課程及格。</a:t>
            </a:r>
          </a:p>
          <a:p>
            <a:pPr marL="0" indent="447675">
              <a:buNone/>
            </a:pP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日文檢定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N5(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含</a:t>
            </a: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)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以上。</a:t>
            </a:r>
          </a:p>
          <a:p>
            <a:pPr marL="0" indent="447675">
              <a:spcBef>
                <a:spcPts val="0"/>
              </a:spcBef>
              <a:buNone/>
            </a:pPr>
            <a:r>
              <a:rPr lang="en-US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3.</a:t>
            </a:r>
            <a:r>
              <a:rPr lang="zh-TW" altLang="zh-TW" sz="1800" dirty="0">
                <a:latin typeface="標楷體" panose="03000509000000000000" pitchFamily="65" charset="-120"/>
                <a:ea typeface="標楷體" panose="03000509000000000000" pitchFamily="65" charset="-120"/>
              </a:rPr>
              <a:t>達成本校語文能力畢業門檻之相關規定</a:t>
            </a:r>
            <a:r>
              <a:rPr lang="zh-TW" altLang="zh-TW" sz="18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。</a:t>
            </a:r>
            <a:endParaRPr lang="en-US" altLang="zh-TW" sz="18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spcBef>
                <a:spcPts val="0"/>
              </a:spcBef>
              <a:buNone/>
            </a:pPr>
            <a:endParaRPr lang="en-US" altLang="zh-TW" sz="1800" b="1" dirty="0" smtClean="0"/>
          </a:p>
          <a:p>
            <a:pPr marL="0" indent="0" algn="ctr">
              <a:spcBef>
                <a:spcPts val="0"/>
              </a:spcBef>
              <a:buNone/>
            </a:pPr>
            <a:r>
              <a:rPr lang="zh-TW" altLang="en-US" sz="1800" b="1" dirty="0" smtClean="0"/>
              <a:t>依</a:t>
            </a:r>
            <a:r>
              <a:rPr lang="en-US" altLang="zh-TW" sz="1800" b="1" dirty="0" smtClean="0"/>
              <a:t>《</a:t>
            </a:r>
            <a:r>
              <a:rPr lang="zh-TW" altLang="en-US" sz="1800" b="1" dirty="0"/>
              <a:t>弘光科技大學餐旅管理系學生實習辦法點</a:t>
            </a:r>
            <a:r>
              <a:rPr lang="en-US" altLang="zh-TW" sz="1800" b="1" dirty="0"/>
              <a:t>》</a:t>
            </a:r>
            <a:r>
              <a:rPr lang="zh-TW" altLang="en-US" sz="1800" b="1" dirty="0"/>
              <a:t>辦理</a:t>
            </a:r>
          </a:p>
          <a:p>
            <a:pPr marL="0" indent="0">
              <a:spcBef>
                <a:spcPts val="0"/>
              </a:spcBef>
              <a:buNone/>
            </a:pPr>
            <a:r>
              <a:rPr lang="zh-TW" altLang="en-US" sz="2800" b="1" kern="0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  </a:t>
            </a:r>
            <a:endParaRPr lang="zh-TW" altLang="en-US" sz="2800" b="1" kern="0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85701890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ChangeArrowheads="1"/>
          </p:cNvSpPr>
          <p:nvPr/>
        </p:nvSpPr>
        <p:spPr bwMode="auto">
          <a:xfrm>
            <a:off x="-14707" y="107752"/>
            <a:ext cx="6858000" cy="735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3600" b="1" dirty="0">
                <a:solidFill>
                  <a:srgbClr val="002060"/>
                </a:solidFill>
                <a:latin typeface="+mn-ea"/>
                <a:ea typeface="+mn-ea"/>
              </a:rPr>
              <a:t>選哪一家呢</a:t>
            </a:r>
            <a:r>
              <a:rPr lang="en-US" altLang="zh-TW" sz="3600" b="1" dirty="0">
                <a:solidFill>
                  <a:srgbClr val="002060"/>
                </a:solidFill>
                <a:latin typeface="+mn-ea"/>
                <a:ea typeface="+mn-ea"/>
              </a:rPr>
              <a:t>?????</a:t>
            </a:r>
          </a:p>
        </p:txBody>
      </p:sp>
      <p:pic>
        <p:nvPicPr>
          <p:cNvPr id="36868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94423" y="735807"/>
            <a:ext cx="3863578" cy="257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735807"/>
            <a:ext cx="3617042" cy="2412007"/>
          </a:xfrm>
          <a:prstGeom prst="rect">
            <a:avLst/>
          </a:prstGeom>
        </p:spPr>
      </p:pic>
      <p:pic>
        <p:nvPicPr>
          <p:cNvPr id="3" name="圖片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66" y="3147814"/>
            <a:ext cx="4077072" cy="1995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6412615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19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22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ChangeArrowheads="1"/>
          </p:cNvSpPr>
          <p:nvPr/>
        </p:nvSpPr>
        <p:spPr bwMode="auto">
          <a:xfrm>
            <a:off x="188640" y="51470"/>
            <a:ext cx="5589240" cy="7358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3600" b="1" dirty="0">
                <a:solidFill>
                  <a:srgbClr val="002060"/>
                </a:solidFill>
                <a:latin typeface="+mn-ea"/>
                <a:ea typeface="+mn-ea"/>
              </a:rPr>
              <a:t>選哪</a:t>
            </a:r>
            <a:r>
              <a:rPr lang="zh-TW" altLang="en-US" sz="3600" b="1" dirty="0" smtClean="0">
                <a:solidFill>
                  <a:srgbClr val="002060"/>
                </a:solidFill>
                <a:latin typeface="+mn-ea"/>
                <a:ea typeface="+mn-ea"/>
              </a:rPr>
              <a:t>個單位或部門 </a:t>
            </a:r>
            <a:r>
              <a:rPr lang="en-US" altLang="zh-TW" sz="3600" b="1" dirty="0">
                <a:solidFill>
                  <a:srgbClr val="002060"/>
                </a:solidFill>
                <a:latin typeface="+mn-ea"/>
                <a:ea typeface="+mn-ea"/>
              </a:rPr>
              <a:t>????</a:t>
            </a:r>
          </a:p>
        </p:txBody>
      </p:sp>
      <p:pic>
        <p:nvPicPr>
          <p:cNvPr id="38915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626" t="9789" r="27164" b="5319"/>
          <a:stretch>
            <a:fillRect/>
          </a:stretch>
        </p:blipFill>
        <p:spPr bwMode="auto">
          <a:xfrm>
            <a:off x="4082560" y="2137618"/>
            <a:ext cx="2763144" cy="300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6" name="圖片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267"/>
            <a:ext cx="3268985" cy="21753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8917" name="圖片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89992"/>
            <a:ext cx="3601641" cy="23967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圖片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6329" y="699542"/>
            <a:ext cx="261937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113291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839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3970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Rectangle 2"/>
          <p:cNvSpPr>
            <a:spLocks noChangeArrowheads="1"/>
          </p:cNvSpPr>
          <p:nvPr/>
        </p:nvSpPr>
        <p:spPr bwMode="auto">
          <a:xfrm>
            <a:off x="-99392" y="195486"/>
            <a:ext cx="6858000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3600" b="1" dirty="0">
                <a:solidFill>
                  <a:srgbClr val="002060"/>
                </a:solidFill>
                <a:latin typeface="+mn-ea"/>
                <a:ea typeface="+mn-ea"/>
              </a:rPr>
              <a:t>撕榜單</a:t>
            </a:r>
            <a:r>
              <a:rPr lang="zh-TW" altLang="en-US" sz="3600" b="1" dirty="0" smtClean="0">
                <a:solidFill>
                  <a:srgbClr val="002060"/>
                </a:solidFill>
                <a:latin typeface="+mn-ea"/>
                <a:ea typeface="+mn-ea"/>
              </a:rPr>
              <a:t>前準備工作</a:t>
            </a:r>
            <a:endParaRPr lang="zh-TW" altLang="en-US" sz="3600" b="1" dirty="0">
              <a:solidFill>
                <a:srgbClr val="002060"/>
              </a:solidFill>
              <a:latin typeface="+mn-ea"/>
              <a:ea typeface="+mn-ea"/>
            </a:endParaRPr>
          </a:p>
        </p:txBody>
      </p:sp>
      <p:sp>
        <p:nvSpPr>
          <p:cNvPr id="86019" name="Rectangle 3"/>
          <p:cNvSpPr>
            <a:spLocks noChangeArrowheads="1"/>
          </p:cNvSpPr>
          <p:nvPr/>
        </p:nvSpPr>
        <p:spPr bwMode="auto">
          <a:xfrm>
            <a:off x="692696" y="1131590"/>
            <a:ext cx="6372225" cy="3277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eaLnBrk="1" hangingPunct="1">
              <a:lnSpc>
                <a:spcPct val="115000"/>
              </a:lnSpc>
              <a:defRPr/>
            </a:pPr>
            <a:r>
              <a:rPr lang="en-US" altLang="zh-TW" sz="3000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1</a:t>
            </a:r>
            <a:r>
              <a:rPr lang="en-US" altLang="zh-TW" sz="30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en-US" sz="30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上網搜尋</a:t>
            </a:r>
            <a:r>
              <a:rPr lang="zh-TW" altLang="en-US" sz="30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各實習機構</a:t>
            </a:r>
            <a:r>
              <a:rPr lang="zh-TW" altLang="en-US" sz="3000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資訊</a:t>
            </a:r>
            <a:endParaRPr lang="en-US" altLang="zh-TW" sz="3000" dirty="0" smtClean="0">
              <a:solidFill>
                <a:srgbClr val="000099"/>
              </a:solidFill>
              <a:latin typeface="標楷體" pitchFamily="65" charset="-120"/>
              <a:ea typeface="標楷體" pitchFamily="65" charset="-120"/>
            </a:endParaRPr>
          </a:p>
          <a:p>
            <a:pPr marL="358775" indent="-358775" eaLnBrk="1" hangingPunct="1">
              <a:lnSpc>
                <a:spcPct val="115000"/>
              </a:lnSpc>
              <a:defRPr/>
            </a:pPr>
            <a:r>
              <a:rPr lang="en-US" altLang="zh-TW" sz="3000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2</a:t>
            </a:r>
            <a:r>
              <a:rPr lang="en-US" altLang="zh-TW" sz="30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en-US" sz="30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分析</a:t>
            </a:r>
            <a:r>
              <a:rPr lang="zh-TW" altLang="en-US" sz="30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自我</a:t>
            </a:r>
            <a:r>
              <a:rPr lang="zh-TW" altLang="en-US" sz="3000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條件</a:t>
            </a:r>
            <a:r>
              <a:rPr lang="en-US" altLang="zh-TW" sz="3000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0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興趣、專長、特質</a:t>
            </a:r>
            <a:r>
              <a:rPr lang="en-US" altLang="zh-TW" sz="3000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……)</a:t>
            </a:r>
          </a:p>
          <a:p>
            <a:pPr eaLnBrk="1" hangingPunct="1">
              <a:lnSpc>
                <a:spcPct val="115000"/>
              </a:lnSpc>
              <a:defRPr/>
            </a:pPr>
            <a:r>
              <a:rPr lang="en-US" altLang="zh-TW" sz="3000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3</a:t>
            </a:r>
            <a:r>
              <a:rPr lang="en-US" altLang="zh-TW" sz="30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en-US" sz="30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確認</a:t>
            </a:r>
            <a:r>
              <a:rPr lang="zh-TW" altLang="en-US" sz="30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自己的實習目標</a:t>
            </a:r>
            <a:r>
              <a:rPr lang="zh-TW" altLang="en-US" sz="3000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機構</a:t>
            </a:r>
            <a:endParaRPr lang="en-US" altLang="zh-TW" sz="3000" dirty="0" smtClean="0">
              <a:solidFill>
                <a:srgbClr val="000099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ct val="115000"/>
              </a:lnSpc>
              <a:defRPr/>
            </a:pPr>
            <a:r>
              <a:rPr lang="en-US" altLang="zh-TW" sz="3000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4</a:t>
            </a:r>
            <a:r>
              <a:rPr lang="en-US" altLang="zh-TW" sz="30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en-US" sz="30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請教</a:t>
            </a:r>
            <a:r>
              <a:rPr lang="zh-TW" altLang="en-US" sz="30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家人、師長、</a:t>
            </a:r>
            <a:r>
              <a:rPr lang="zh-TW" altLang="en-US" sz="3000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朋友</a:t>
            </a:r>
            <a:endParaRPr lang="en-US" altLang="zh-TW" sz="3000" dirty="0" smtClean="0">
              <a:solidFill>
                <a:srgbClr val="000099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ct val="115000"/>
              </a:lnSpc>
              <a:defRPr/>
            </a:pPr>
            <a:r>
              <a:rPr lang="en-US" altLang="zh-TW" sz="3000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5</a:t>
            </a:r>
            <a:r>
              <a:rPr lang="en-US" altLang="zh-TW" sz="30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en-US" sz="30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模擬</a:t>
            </a:r>
            <a:r>
              <a:rPr lang="zh-TW" altLang="en-US" sz="30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志願排序</a:t>
            </a:r>
            <a:endParaRPr lang="zh-TW" altLang="en-US" sz="3000" dirty="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pic>
        <p:nvPicPr>
          <p:cNvPr id="40964" name="Picture 4" descr="j0299125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31682" y="3818335"/>
            <a:ext cx="1026319" cy="13251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354324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ChangeArrowheads="1"/>
          </p:cNvSpPr>
          <p:nvPr/>
        </p:nvSpPr>
        <p:spPr bwMode="auto">
          <a:xfrm>
            <a:off x="0" y="142899"/>
            <a:ext cx="5661248" cy="6286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3600" b="1" dirty="0">
                <a:solidFill>
                  <a:srgbClr val="002060"/>
                </a:solidFill>
                <a:latin typeface="+mn-ea"/>
                <a:ea typeface="+mn-ea"/>
              </a:rPr>
              <a:t>選填實習機構應確認事項</a:t>
            </a:r>
          </a:p>
        </p:txBody>
      </p:sp>
      <p:sp>
        <p:nvSpPr>
          <p:cNvPr id="87043" name="Rectangle 3"/>
          <p:cNvSpPr>
            <a:spLocks noChangeArrowheads="1"/>
          </p:cNvSpPr>
          <p:nvPr/>
        </p:nvSpPr>
        <p:spPr bwMode="auto">
          <a:xfrm>
            <a:off x="477242" y="915566"/>
            <a:ext cx="5760640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marL="449263" indent="-449263" eaLnBrk="1" hangingPunct="1">
              <a:lnSpc>
                <a:spcPct val="120000"/>
              </a:lnSpc>
              <a:defRPr/>
            </a:pPr>
            <a:r>
              <a:rPr lang="en-US" altLang="zh-TW" sz="3000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1</a:t>
            </a:r>
            <a:r>
              <a:rPr lang="en-US" altLang="zh-TW" sz="30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en-US" sz="30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實習之</a:t>
            </a:r>
            <a:r>
              <a:rPr lang="zh-TW" altLang="en-US" sz="3000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目標</a:t>
            </a:r>
            <a:r>
              <a:rPr lang="en-US" altLang="zh-TW" sz="3000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0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飯店、餐廳</a:t>
            </a:r>
            <a:r>
              <a:rPr lang="en-US" altLang="zh-TW" sz="30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)</a:t>
            </a:r>
          </a:p>
          <a:p>
            <a:pPr marL="358775" indent="-358775" eaLnBrk="1" hangingPunct="1">
              <a:lnSpc>
                <a:spcPct val="120000"/>
              </a:lnSpc>
              <a:defRPr/>
            </a:pPr>
            <a:r>
              <a:rPr lang="en-US" altLang="zh-TW" sz="3000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2</a:t>
            </a:r>
            <a:r>
              <a:rPr lang="en-US" altLang="zh-TW" sz="30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en-US" sz="30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實習之部門或</a:t>
            </a:r>
            <a:r>
              <a:rPr lang="zh-TW" altLang="en-US" sz="3000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單位</a:t>
            </a:r>
            <a:r>
              <a:rPr lang="en-US" altLang="zh-TW" sz="3000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0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櫃檯</a:t>
            </a:r>
            <a:r>
              <a:rPr lang="en-US" altLang="zh-TW" sz="30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30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房務</a:t>
            </a:r>
            <a:r>
              <a:rPr lang="en-US" altLang="zh-TW" sz="30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30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中西餐廳</a:t>
            </a:r>
            <a:r>
              <a:rPr lang="en-US" altLang="zh-TW" sz="30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30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中西廚房</a:t>
            </a:r>
            <a:r>
              <a:rPr lang="en-US" altLang="zh-TW" sz="30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/</a:t>
            </a:r>
            <a:r>
              <a:rPr lang="zh-TW" altLang="en-US" sz="30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烘焙</a:t>
            </a:r>
            <a:r>
              <a:rPr lang="en-US" altLang="zh-TW" sz="30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…)</a:t>
            </a:r>
          </a:p>
          <a:p>
            <a:pPr marL="358775" indent="-358775" eaLnBrk="1" hangingPunct="1">
              <a:lnSpc>
                <a:spcPct val="120000"/>
              </a:lnSpc>
              <a:defRPr/>
            </a:pPr>
            <a:r>
              <a:rPr lang="en-US" altLang="zh-TW" sz="3000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3</a:t>
            </a:r>
            <a:r>
              <a:rPr lang="en-US" altLang="zh-TW" sz="30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en-US" sz="30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確認需求之資格及提供之</a:t>
            </a:r>
            <a:r>
              <a:rPr lang="zh-TW" altLang="en-US" sz="3000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條件</a:t>
            </a:r>
            <a:r>
              <a:rPr lang="en-US" altLang="zh-TW" sz="3000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(</a:t>
            </a:r>
            <a:r>
              <a:rPr lang="zh-TW" altLang="en-US" sz="3000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語文</a:t>
            </a:r>
            <a:r>
              <a:rPr lang="zh-TW" altLang="en-US" sz="30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、證照、宿舍 </a:t>
            </a:r>
            <a:r>
              <a:rPr lang="en-US" altLang="zh-TW" sz="30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…)</a:t>
            </a:r>
            <a:endParaRPr lang="en-US" altLang="zh-TW" sz="3000" dirty="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sp>
        <p:nvSpPr>
          <p:cNvPr id="87044" name="Text Box 4"/>
          <p:cNvSpPr txBox="1">
            <a:spLocks noChangeArrowheads="1"/>
          </p:cNvSpPr>
          <p:nvPr/>
        </p:nvSpPr>
        <p:spPr bwMode="auto">
          <a:xfrm>
            <a:off x="1880235" y="4113610"/>
            <a:ext cx="295465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3600" b="1" dirty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務必親自選填</a:t>
            </a:r>
          </a:p>
        </p:txBody>
      </p:sp>
    </p:spTree>
    <p:extLst>
      <p:ext uri="{BB962C8B-B14F-4D97-AF65-F5344CB8AC3E}">
        <p14:creationId xmlns:p14="http://schemas.microsoft.com/office/powerpoint/2010/main" val="2317703162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87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870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6" dur="2000" fill="hold"/>
                                        <p:tgtEl>
                                          <p:spTgt spid="87044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3" grpId="0"/>
      <p:bldP spid="87044" grpId="0"/>
      <p:bldP spid="87044" grpId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2"/>
          <p:cNvSpPr>
            <a:spLocks noChangeArrowheads="1"/>
          </p:cNvSpPr>
          <p:nvPr/>
        </p:nvSpPr>
        <p:spPr bwMode="auto">
          <a:xfrm>
            <a:off x="0" y="269546"/>
            <a:ext cx="6858000" cy="628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3600" b="1" dirty="0">
                <a:solidFill>
                  <a:srgbClr val="002060"/>
                </a:solidFill>
                <a:latin typeface="+mn-ea"/>
                <a:ea typeface="+mn-ea"/>
              </a:rPr>
              <a:t>注意事項</a:t>
            </a:r>
          </a:p>
        </p:txBody>
      </p:sp>
      <p:sp>
        <p:nvSpPr>
          <p:cNvPr id="88067" name="Rectangle 3"/>
          <p:cNvSpPr>
            <a:spLocks noChangeArrowheads="1"/>
          </p:cNvSpPr>
          <p:nvPr/>
        </p:nvSpPr>
        <p:spPr bwMode="auto">
          <a:xfrm>
            <a:off x="1961456" y="1325989"/>
            <a:ext cx="4896544" cy="2751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eaLnBrk="1" hangingPunct="1">
              <a:lnSpc>
                <a:spcPct val="120000"/>
              </a:lnSpc>
              <a:defRPr/>
            </a:pPr>
            <a:r>
              <a:rPr lang="en-US" altLang="zh-TW" sz="3600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1</a:t>
            </a:r>
            <a:r>
              <a:rPr lang="en-US" altLang="zh-TW" sz="36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en-US" sz="36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沒有選</a:t>
            </a:r>
            <a:r>
              <a:rPr lang="zh-TW" altLang="en-US" sz="3600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錯</a:t>
            </a:r>
            <a:endParaRPr lang="en-US" altLang="zh-TW" sz="3600" dirty="0" smtClean="0">
              <a:solidFill>
                <a:srgbClr val="000099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ct val="120000"/>
              </a:lnSpc>
              <a:defRPr/>
            </a:pPr>
            <a:r>
              <a:rPr lang="en-US" altLang="zh-TW" sz="3600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2</a:t>
            </a:r>
            <a:r>
              <a:rPr lang="en-US" altLang="zh-TW" sz="36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en-US" sz="36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沒有看</a:t>
            </a:r>
            <a:r>
              <a:rPr lang="zh-TW" altLang="en-US" sz="3600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錯</a:t>
            </a:r>
            <a:endParaRPr lang="en-US" altLang="zh-TW" sz="3600" dirty="0" smtClean="0">
              <a:solidFill>
                <a:srgbClr val="000099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ct val="120000"/>
              </a:lnSpc>
              <a:defRPr/>
            </a:pPr>
            <a:r>
              <a:rPr lang="en-US" altLang="zh-TW" sz="3600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3</a:t>
            </a:r>
            <a:r>
              <a:rPr lang="en-US" altLang="zh-TW" sz="36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en-US" sz="36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沒有幫別</a:t>
            </a:r>
            <a:r>
              <a:rPr lang="zh-TW" altLang="en-US" sz="3600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人選</a:t>
            </a:r>
            <a:endParaRPr lang="en-US" altLang="zh-TW" sz="3600" dirty="0" smtClean="0">
              <a:solidFill>
                <a:srgbClr val="000099"/>
              </a:solidFill>
              <a:latin typeface="標楷體" pitchFamily="65" charset="-120"/>
              <a:ea typeface="標楷體" pitchFamily="65" charset="-120"/>
            </a:endParaRPr>
          </a:p>
          <a:p>
            <a:pPr eaLnBrk="1" hangingPunct="1">
              <a:lnSpc>
                <a:spcPct val="120000"/>
              </a:lnSpc>
              <a:defRPr/>
            </a:pPr>
            <a:r>
              <a:rPr lang="en-US" altLang="zh-TW" sz="3600" dirty="0" smtClean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4</a:t>
            </a:r>
            <a:r>
              <a:rPr lang="en-US" altLang="zh-TW" sz="36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en-US" sz="3600" dirty="0">
                <a:solidFill>
                  <a:srgbClr val="000099"/>
                </a:solidFill>
                <a:latin typeface="標楷體" pitchFamily="65" charset="-120"/>
                <a:ea typeface="標楷體" pitchFamily="65" charset="-120"/>
              </a:rPr>
              <a:t>沒有私下更換之機會</a:t>
            </a:r>
            <a:endParaRPr lang="zh-TW" altLang="en-US" sz="3600" dirty="0">
              <a:solidFill>
                <a:srgbClr val="000099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標楷體" pitchFamily="65" charset="-120"/>
              <a:ea typeface="標楷體" pitchFamily="65" charset="-12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60648" y="2356222"/>
            <a:ext cx="1890563" cy="2538438"/>
            <a:chOff x="864" y="1827"/>
            <a:chExt cx="1104" cy="2226"/>
          </a:xfrm>
        </p:grpSpPr>
        <p:grpSp>
          <p:nvGrpSpPr>
            <p:cNvPr id="43013" name="Group 5"/>
            <p:cNvGrpSpPr>
              <a:grpSpLocks/>
            </p:cNvGrpSpPr>
            <p:nvPr/>
          </p:nvGrpSpPr>
          <p:grpSpPr bwMode="auto">
            <a:xfrm>
              <a:off x="864" y="1827"/>
              <a:ext cx="510" cy="694"/>
              <a:chOff x="864" y="2019"/>
              <a:chExt cx="510" cy="694"/>
            </a:xfrm>
          </p:grpSpPr>
          <p:sp>
            <p:nvSpPr>
              <p:cNvPr id="43015" name="Text Box 6"/>
              <p:cNvSpPr txBox="1">
                <a:spLocks noChangeArrowheads="1"/>
              </p:cNvSpPr>
              <p:nvPr/>
            </p:nvSpPr>
            <p:spPr bwMode="auto">
              <a:xfrm>
                <a:off x="1234" y="2227"/>
                <a:ext cx="140" cy="486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>
                <a:spAutoFit/>
              </a:bodyPr>
              <a:lstStyle>
                <a:lvl1pPr>
                  <a:spcBef>
                    <a:spcPct val="20000"/>
                  </a:spcBef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l"/>
                  <a:defRPr kumimoji="1" sz="32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1pPr>
                <a:lvl2pPr marL="742950" indent="-285750">
                  <a:spcBef>
                    <a:spcPct val="20000"/>
                  </a:spcBef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l"/>
                  <a:defRPr kumimoji="1" sz="28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2pPr>
                <a:lvl3pPr marL="1143000" indent="-228600">
                  <a:spcBef>
                    <a:spcPct val="20000"/>
                  </a:spcBef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l"/>
                  <a:defRPr kumimoji="1" sz="24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3pPr>
                <a:lvl4pPr marL="1600200" indent="-228600">
                  <a:spcBef>
                    <a:spcPct val="20000"/>
                  </a:spcBef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l"/>
                  <a:defRPr kumimoji="1"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4pPr>
                <a:lvl5pPr marL="2057400" indent="-228600">
                  <a:spcBef>
                    <a:spcPct val="20000"/>
                  </a:spcBef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l"/>
                  <a:defRPr kumimoji="1"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5pPr>
                <a:lvl6pPr marL="25146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l"/>
                  <a:defRPr kumimoji="1"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6pPr>
                <a:lvl7pPr marL="29718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l"/>
                  <a:defRPr kumimoji="1"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7pPr>
                <a:lvl8pPr marL="34290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l"/>
                  <a:defRPr kumimoji="1"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8pPr>
                <a:lvl9pPr marL="3886200" indent="-228600" eaLnBrk="0" fontAlgn="base" hangingPunct="0">
                  <a:spcBef>
                    <a:spcPct val="20000"/>
                  </a:spcBef>
                  <a:spcAft>
                    <a:spcPct val="0"/>
                  </a:spcAft>
                  <a:buClr>
                    <a:schemeClr val="accent1"/>
                  </a:buClr>
                  <a:buSzPct val="75000"/>
                  <a:buFont typeface="Wingdings" panose="05000000000000000000" pitchFamily="2" charset="2"/>
                  <a:buChar char="l"/>
                  <a:defRPr kumimoji="1" sz="2000">
                    <a:solidFill>
                      <a:schemeClr val="tx1"/>
                    </a:solidFill>
                    <a:latin typeface="Verdana" panose="020B0604030504040204" pitchFamily="34" charset="0"/>
                  </a:defRPr>
                </a:lvl9pPr>
              </a:lstStyle>
              <a:p>
                <a:pPr eaLnBrk="1" hangingPunct="1">
                  <a:spcBef>
                    <a:spcPct val="0"/>
                  </a:spcBef>
                  <a:buClrTx/>
                  <a:buSzTx/>
                  <a:buFontTx/>
                  <a:buNone/>
                </a:pPr>
                <a:endParaRPr lang="zh-TW" altLang="en-US" sz="3000" b="1">
                  <a:solidFill>
                    <a:srgbClr val="FF0000"/>
                  </a:solidFill>
                  <a:latin typeface="標楷體" panose="03000509000000000000" pitchFamily="65" charset="-120"/>
                  <a:ea typeface="標楷體" panose="03000509000000000000" pitchFamily="65" charset="-120"/>
                </a:endParaRPr>
              </a:p>
            </p:txBody>
          </p:sp>
          <p:graphicFrame>
            <p:nvGraphicFramePr>
              <p:cNvPr id="43016" name="Object 7"/>
              <p:cNvGraphicFramePr>
                <a:graphicFrameLocks noChangeAspect="1"/>
              </p:cNvGraphicFramePr>
              <p:nvPr>
                <p:extLst>
                  <p:ext uri="{D42A27DB-BD31-4B8C-83A1-F6EECF244321}">
                    <p14:modId xmlns:p14="http://schemas.microsoft.com/office/powerpoint/2010/main" val="2272048398"/>
                  </p:ext>
                </p:extLst>
              </p:nvPr>
            </p:nvGraphicFramePr>
            <p:xfrm>
              <a:off x="864" y="2019"/>
              <a:ext cx="462" cy="606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4348" name="多媒體項目" r:id="rId4" imgW="2247900" imgH="3306763" progId="MS_ClipArt_Gallery.2">
                      <p:embed/>
                    </p:oleObj>
                  </mc:Choice>
                  <mc:Fallback>
                    <p:oleObj name="多媒體項目" r:id="rId4" imgW="2247900" imgH="3306763" progId="MS_ClipArt_Gallery.2">
                      <p:embed/>
                      <p:pic>
                        <p:nvPicPr>
                          <p:cNvPr id="0" name=""/>
                          <p:cNvPicPr>
                            <a:picLocks noChangeAspect="1" noChangeArrowheads="1"/>
                          </p:cNvPicPr>
                          <p:nvPr/>
                        </p:nvPicPr>
                        <p:blipFill>
                          <a:blip r:embed="rId5">
                            <a:extLst>
                              <a:ext uri="{28A0092B-C50C-407E-A947-70E740481C1C}">
                                <a14:useLocalDpi xmlns:a14="http://schemas.microsoft.com/office/drawing/2010/main" val="0"/>
                              </a:ext>
                            </a:extLst>
                          </a:blip>
                          <a:srcRect/>
                          <a:stretch>
                            <a:fillRect/>
                          </a:stretch>
                        </p:blipFill>
                        <p:spPr bwMode="auto">
                          <a:xfrm>
                            <a:off x="864" y="2019"/>
                            <a:ext cx="462" cy="606"/>
                          </a:xfrm>
                          <a:prstGeom prst="rect">
                            <a:avLst/>
                          </a:prstGeom>
                          <a:noFill/>
                          <a:ln>
                            <a:noFill/>
                          </a:ln>
                          <a:effectLst/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graphicFrame>
          <p:nvGraphicFramePr>
            <p:cNvPr id="43014" name="Object 8"/>
            <p:cNvGraphicFramePr>
              <a:graphicFrameLocks noChangeAspect="1"/>
            </p:cNvGraphicFramePr>
            <p:nvPr/>
          </p:nvGraphicFramePr>
          <p:xfrm>
            <a:off x="1008" y="2640"/>
            <a:ext cx="960" cy="1413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4349" name="多媒體項目" r:id="rId6" imgW="1857375" imgH="3995738" progId="MS_ClipArt_Gallery.2">
                    <p:embed/>
                  </p:oleObj>
                </mc:Choice>
                <mc:Fallback>
                  <p:oleObj name="多媒體項目" r:id="rId6" imgW="1857375" imgH="3995738" progId="MS_ClipArt_Gallery.2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7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008" y="2640"/>
                          <a:ext cx="960" cy="1413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ffectLst/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  <a:ext uri="{AF507438-7753-43E0-B8FC-AC1667EBCBE1}">
                            <a14:hiddenEffects xmlns:a14="http://schemas.microsoft.com/office/drawing/2010/main">
                              <a:effectLst>
                                <a:outerShdw dist="35921" dir="2700000" algn="ctr" rotWithShape="0">
                                  <a:srgbClr val="808080"/>
                                </a:outerShdw>
                              </a:effectLst>
                            </a14:hiddenEffects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2158951211"/>
      </p:ext>
    </p:extLst>
  </p:cSld>
  <p:clrMapOvr>
    <a:masterClrMapping/>
  </p:clrMapOvr>
  <p:transition advClick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0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880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8067" grpId="0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0" y="267494"/>
            <a:ext cx="6858000" cy="685801"/>
          </a:xfrm>
        </p:spPr>
        <p:txBody>
          <a:bodyPr/>
          <a:lstStyle/>
          <a:p>
            <a:pPr>
              <a:defRPr/>
            </a:pPr>
            <a:r>
              <a:rPr lang="zh-TW" altLang="en-US" sz="3600" b="1" kern="1200" dirty="0">
                <a:solidFill>
                  <a:srgbClr val="002060"/>
                </a:solidFill>
                <a:latin typeface="+mn-ea"/>
                <a:ea typeface="+mn-ea"/>
                <a:cs typeface="+mn-cs"/>
              </a:rPr>
              <a:t>挑選實習機構建議</a:t>
            </a:r>
            <a:endParaRPr lang="en-US" altLang="zh-TW" sz="3600" b="1" kern="1200" dirty="0">
              <a:solidFill>
                <a:srgbClr val="00206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440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80728" y="1707654"/>
            <a:ext cx="5445224" cy="2736304"/>
          </a:xfrm>
        </p:spPr>
        <p:txBody>
          <a:bodyPr/>
          <a:lstStyle/>
          <a:p>
            <a:pPr marL="447675" indent="-447675">
              <a:spcBef>
                <a:spcPct val="50000"/>
              </a:spcBef>
              <a:buNone/>
            </a:pPr>
            <a:r>
              <a:rPr lang="en-US" altLang="zh-TW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1.</a:t>
            </a: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請教目前或之前實習之學長</a:t>
            </a:r>
            <a:r>
              <a:rPr lang="en-US" altLang="zh-TW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/</a:t>
            </a: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學姐</a:t>
            </a:r>
          </a:p>
          <a:p>
            <a:pPr marL="447675" indent="-447675">
              <a:spcBef>
                <a:spcPct val="50000"/>
              </a:spcBef>
              <a:buNone/>
            </a:pPr>
            <a:r>
              <a:rPr lang="en-US" altLang="zh-TW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2.</a:t>
            </a: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至目標部門當 </a:t>
            </a:r>
            <a:r>
              <a:rPr lang="en-US" altLang="zh-TW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PT </a:t>
            </a:r>
            <a:r>
              <a:rPr lang="zh-TW" altLang="en-US" sz="3600" dirty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實際體驗</a:t>
            </a:r>
          </a:p>
          <a:p>
            <a:pPr marL="1214438" indent="-1214438">
              <a:spcBef>
                <a:spcPct val="50000"/>
              </a:spcBef>
              <a:buNone/>
            </a:pPr>
            <a:endParaRPr lang="zh-TW" altLang="en-US" sz="36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03599620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970" name="AutoShape 2"/>
          <p:cNvSpPr>
            <a:spLocks noChangeArrowheads="1"/>
          </p:cNvSpPr>
          <p:nvPr/>
        </p:nvSpPr>
        <p:spPr bwMode="auto">
          <a:xfrm>
            <a:off x="578644" y="1357312"/>
            <a:ext cx="5778104" cy="22145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>
            <a:solidFill>
              <a:srgbClr val="3366FF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>
              <a:defRPr/>
            </a:pPr>
            <a:endParaRPr kumimoji="0" lang="zh-TW" altLang="zh-TW" b="1">
              <a:latin typeface="SimHei" pitchFamily="2" charset="-122"/>
              <a:ea typeface="SimHei" pitchFamily="2" charset="-122"/>
            </a:endParaRPr>
          </a:p>
        </p:txBody>
      </p:sp>
      <p:sp>
        <p:nvSpPr>
          <p:cNvPr id="23557" name="Text Box 2"/>
          <p:cNvSpPr txBox="1">
            <a:spLocks noChangeArrowheads="1"/>
          </p:cNvSpPr>
          <p:nvPr/>
        </p:nvSpPr>
        <p:spPr bwMode="auto">
          <a:xfrm>
            <a:off x="908720" y="1923678"/>
            <a:ext cx="4875609" cy="21276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5000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zh-TW" altLang="en-US" sz="4000" b="1" dirty="0" smtClean="0">
                <a:solidFill>
                  <a:srgbClr val="3333CC"/>
                </a:solidFill>
                <a:latin typeface="+mn-ea"/>
                <a:ea typeface="+mn-ea"/>
                <a:sym typeface="Arial" panose="020B0604020202020204" pitchFamily="34" charset="0"/>
              </a:rPr>
              <a:t>校外面談</a:t>
            </a:r>
            <a:r>
              <a:rPr lang="en-US" altLang="zh-TW" sz="4000" b="1" dirty="0" smtClean="0">
                <a:solidFill>
                  <a:srgbClr val="3333CC"/>
                </a:solidFill>
                <a:latin typeface="+mn-ea"/>
                <a:ea typeface="+mn-ea"/>
                <a:sym typeface="Arial" panose="020B0604020202020204" pitchFamily="34" charset="0"/>
              </a:rPr>
              <a:t>(</a:t>
            </a:r>
            <a:r>
              <a:rPr lang="zh-TW" altLang="en-US" sz="4000" b="1" dirty="0" smtClean="0">
                <a:solidFill>
                  <a:srgbClr val="3333CC"/>
                </a:solidFill>
                <a:latin typeface="+mn-ea"/>
                <a:ea typeface="+mn-ea"/>
                <a:sym typeface="Arial" panose="020B0604020202020204" pitchFamily="34" charset="0"/>
              </a:rPr>
              <a:t>面試</a:t>
            </a:r>
            <a:r>
              <a:rPr lang="en-US" altLang="zh-TW" sz="4000" b="1" dirty="0" smtClean="0">
                <a:solidFill>
                  <a:srgbClr val="3333CC"/>
                </a:solidFill>
                <a:latin typeface="+mn-ea"/>
                <a:ea typeface="+mn-ea"/>
                <a:sym typeface="Arial" panose="020B0604020202020204" pitchFamily="34" charset="0"/>
              </a:rPr>
              <a:t>)</a:t>
            </a:r>
          </a:p>
          <a:p>
            <a:pPr algn="ctr">
              <a:lnSpc>
                <a:spcPct val="150000"/>
              </a:lnSpc>
              <a:spcBef>
                <a:spcPct val="50000"/>
              </a:spcBef>
              <a:buClrTx/>
              <a:buSzTx/>
              <a:buFont typeface="Wingdings" panose="05000000000000000000" pitchFamily="2" charset="2"/>
              <a:buNone/>
            </a:pPr>
            <a:endParaRPr lang="en-US" altLang="zh-CN" sz="4050" b="1" dirty="0">
              <a:solidFill>
                <a:srgbClr val="3333CC"/>
              </a:solidFill>
              <a:latin typeface="SimHei" panose="02010609060101010101" pitchFamily="49" charset="-122"/>
              <a:ea typeface="標楷體" panose="03000509000000000000" pitchFamily="65" charset="-120"/>
            </a:endParaRPr>
          </a:p>
        </p:txBody>
      </p:sp>
      <p:sp>
        <p:nvSpPr>
          <p:cNvPr id="18441" name="AutoShape 7"/>
          <p:cNvSpPr>
            <a:spLocks noChangeArrowheads="1"/>
          </p:cNvSpPr>
          <p:nvPr/>
        </p:nvSpPr>
        <p:spPr bwMode="auto">
          <a:xfrm>
            <a:off x="2295525" y="1113235"/>
            <a:ext cx="540544" cy="609600"/>
          </a:xfrm>
          <a:prstGeom prst="roundRect">
            <a:avLst>
              <a:gd name="adj" fmla="val 16667"/>
            </a:avLst>
          </a:prstGeom>
          <a:blipFill dpi="0" rotWithShape="0">
            <a:blip r:embed="rId3" cstate="print"/>
            <a:srcRect/>
            <a:stretch>
              <a:fillRect/>
            </a:stretch>
          </a:blipFill>
          <a:ln w="28575">
            <a:solidFill>
              <a:srgbClr val="3366FF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>
              <a:defRPr/>
            </a:pPr>
            <a:endParaRPr kumimoji="0" lang="zh-TW" altLang="zh-TW" b="1">
              <a:latin typeface="SimHei" pitchFamily="2" charset="-122"/>
              <a:ea typeface="SimHei" pitchFamily="2" charset="-122"/>
            </a:endParaRPr>
          </a:p>
        </p:txBody>
      </p:sp>
      <p:sp>
        <p:nvSpPr>
          <p:cNvPr id="18442" name="AutoShape 8"/>
          <p:cNvSpPr>
            <a:spLocks noChangeArrowheads="1"/>
          </p:cNvSpPr>
          <p:nvPr/>
        </p:nvSpPr>
        <p:spPr bwMode="auto">
          <a:xfrm>
            <a:off x="998935" y="1113235"/>
            <a:ext cx="540544" cy="609600"/>
          </a:xfrm>
          <a:prstGeom prst="roundRect">
            <a:avLst>
              <a:gd name="adj" fmla="val 16667"/>
            </a:avLst>
          </a:prstGeom>
          <a:blipFill dpi="0" rotWithShape="0">
            <a:blip r:embed="rId4" cstate="print"/>
            <a:srcRect/>
            <a:stretch>
              <a:fillRect/>
            </a:stretch>
          </a:blipFill>
          <a:ln w="28575">
            <a:solidFill>
              <a:srgbClr val="3366FF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>
              <a:defRPr/>
            </a:pPr>
            <a:endParaRPr kumimoji="0" lang="zh-TW" altLang="zh-TW" b="1">
              <a:latin typeface="SimHei" pitchFamily="2" charset="-122"/>
              <a:ea typeface="SimHei" pitchFamily="2" charset="-122"/>
            </a:endParaRPr>
          </a:p>
        </p:txBody>
      </p:sp>
      <p:sp>
        <p:nvSpPr>
          <p:cNvPr id="18443" name="AutoShape 9"/>
          <p:cNvSpPr>
            <a:spLocks noChangeArrowheads="1"/>
          </p:cNvSpPr>
          <p:nvPr/>
        </p:nvSpPr>
        <p:spPr bwMode="auto">
          <a:xfrm>
            <a:off x="1647825" y="1113235"/>
            <a:ext cx="540544" cy="609600"/>
          </a:xfrm>
          <a:prstGeom prst="roundRect">
            <a:avLst>
              <a:gd name="adj" fmla="val 16667"/>
            </a:avLst>
          </a:prstGeom>
          <a:blipFill dpi="0" rotWithShape="0">
            <a:blip r:embed="rId5" cstate="print"/>
            <a:srcRect/>
            <a:stretch>
              <a:fillRect/>
            </a:stretch>
          </a:blipFill>
          <a:ln w="28575">
            <a:solidFill>
              <a:srgbClr val="3366FF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>
              <a:defRPr/>
            </a:pPr>
            <a:endParaRPr kumimoji="0" lang="zh-TW" altLang="zh-TW" b="1">
              <a:latin typeface="SimHei" pitchFamily="2" charset="-122"/>
              <a:ea typeface="SimHei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6322657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>
          <a:xfrm>
            <a:off x="116632" y="229766"/>
            <a:ext cx="6286500" cy="685800"/>
          </a:xfrm>
        </p:spPr>
        <p:txBody>
          <a:bodyPr/>
          <a:lstStyle/>
          <a:p>
            <a:pPr>
              <a:defRPr/>
            </a:pPr>
            <a:r>
              <a:rPr lang="zh-TW" altLang="en-US" sz="3200" b="1" kern="1200" dirty="0" smtClean="0">
                <a:solidFill>
                  <a:srgbClr val="002060"/>
                </a:solidFill>
                <a:latin typeface="+mn-ea"/>
                <a:ea typeface="+mn-ea"/>
                <a:cs typeface="+mn-cs"/>
              </a:rPr>
              <a:t>面試規定事項</a:t>
            </a:r>
            <a:endParaRPr lang="zh-TW" altLang="en-US" sz="3200" b="1" kern="1200" dirty="0">
              <a:solidFill>
                <a:srgbClr val="002060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1267" name="Rectangle 3"/>
          <p:cNvSpPr>
            <a:spLocks noGrp="1" noChangeArrowheads="1"/>
          </p:cNvSpPr>
          <p:nvPr>
            <p:ph idx="1"/>
          </p:nvPr>
        </p:nvSpPr>
        <p:spPr>
          <a:xfrm>
            <a:off x="692696" y="1059582"/>
            <a:ext cx="5782444" cy="3744416"/>
          </a:xfrm>
        </p:spPr>
        <p:txBody>
          <a:bodyPr/>
          <a:lstStyle/>
          <a:p>
            <a:pPr>
              <a:lnSpc>
                <a:spcPts val="2600"/>
              </a:lnSpc>
              <a:spcBef>
                <a:spcPct val="30000"/>
              </a:spcBef>
              <a:buFont typeface="Wingdings" panose="05000000000000000000" pitchFamily="2" charset="2"/>
              <a:buNone/>
              <a:defRPr/>
            </a:pPr>
            <a:r>
              <a:rPr lang="zh-TW" altLang="en-US" sz="20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◆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服裝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：著整齊系服</a:t>
            </a:r>
          </a:p>
          <a:p>
            <a:pPr>
              <a:lnSpc>
                <a:spcPts val="2600"/>
              </a:lnSpc>
              <a:spcBef>
                <a:spcPct val="30000"/>
              </a:spcBef>
              <a:buFont typeface="Wingdings" panose="05000000000000000000" pitchFamily="2" charset="2"/>
              <a:buNone/>
              <a:defRPr/>
            </a:pPr>
            <a:r>
              <a:rPr lang="zh-TW" altLang="en-US" sz="20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◆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髮型：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pPr marL="255588" indent="103188">
              <a:lnSpc>
                <a:spcPts val="2600"/>
              </a:lnSpc>
              <a:spcBef>
                <a:spcPct val="30000"/>
              </a:spcBef>
              <a:buFont typeface="Wingdings" panose="05000000000000000000" pitchFamily="2" charset="2"/>
              <a:buNone/>
              <a:defRPr/>
            </a:pP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1</a:t>
            </a:r>
            <a:r>
              <a:rPr lang="en-US" altLang="zh-TW" sz="2800" dirty="0"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禁止染髮或挑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染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pPr marL="255588" indent="103188">
              <a:lnSpc>
                <a:spcPts val="2600"/>
              </a:lnSpc>
              <a:spcBef>
                <a:spcPct val="30000"/>
              </a:spcBef>
              <a:buFont typeface="Wingdings" panose="05000000000000000000" pitchFamily="2" charset="2"/>
              <a:buNone/>
              <a:defRPr/>
            </a:pP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2</a:t>
            </a:r>
            <a:r>
              <a:rPr lang="en-US" altLang="zh-TW" sz="2800" dirty="0">
                <a:latin typeface="標楷體" pitchFamily="65" charset="-120"/>
                <a:ea typeface="標楷體" pitchFamily="65" charset="-120"/>
              </a:rPr>
              <a:t>.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利用髮膠或定型液固定頭髮</a:t>
            </a:r>
            <a:endParaRPr lang="en-US" altLang="zh-TW" sz="2800" dirty="0">
              <a:latin typeface="標楷體" pitchFamily="65" charset="-120"/>
              <a:ea typeface="標楷體" pitchFamily="65" charset="-120"/>
            </a:endParaRPr>
          </a:p>
          <a:p>
            <a:pPr marL="2149475" indent="-2149475">
              <a:lnSpc>
                <a:spcPts val="2600"/>
              </a:lnSpc>
              <a:spcBef>
                <a:spcPct val="30000"/>
              </a:spcBef>
              <a:buNone/>
              <a:defRPr/>
            </a:pPr>
            <a:r>
              <a:rPr lang="zh-TW" altLang="en-US" sz="2000" dirty="0">
                <a:solidFill>
                  <a:srgbClr val="FF0000"/>
                </a:solidFill>
                <a:latin typeface="標楷體" pitchFamily="65" charset="-120"/>
                <a:ea typeface="標楷體" pitchFamily="65" charset="-120"/>
              </a:rPr>
              <a:t>◆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準備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資料</a:t>
            </a: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:</a:t>
            </a:r>
          </a:p>
          <a:p>
            <a:pPr marL="719138" indent="-360363">
              <a:lnSpc>
                <a:spcPts val="2600"/>
              </a:lnSpc>
              <a:spcBef>
                <a:spcPct val="30000"/>
              </a:spcBef>
              <a:buNone/>
              <a:defRPr/>
            </a:pP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1.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自備履歷表或填寫機構制式履歷表</a:t>
            </a:r>
            <a:endParaRPr lang="en-US" altLang="zh-TW" sz="2800" dirty="0" smtClean="0">
              <a:latin typeface="標楷體" pitchFamily="65" charset="-120"/>
              <a:ea typeface="標楷體" pitchFamily="65" charset="-120"/>
            </a:endParaRPr>
          </a:p>
          <a:p>
            <a:pPr marL="719138" indent="-360363">
              <a:lnSpc>
                <a:spcPts val="2600"/>
              </a:lnSpc>
              <a:spcBef>
                <a:spcPct val="30000"/>
              </a:spcBef>
              <a:buNone/>
              <a:defRPr/>
            </a:pPr>
            <a:r>
              <a:rPr lang="en-US" altLang="zh-TW" sz="2800" dirty="0" smtClean="0">
                <a:latin typeface="標楷體" pitchFamily="65" charset="-120"/>
                <a:ea typeface="標楷體" pitchFamily="65" charset="-120"/>
              </a:rPr>
              <a:t>2.</a:t>
            </a:r>
            <a:r>
              <a:rPr lang="zh-TW" altLang="en-US" sz="2800" dirty="0" smtClean="0">
                <a:latin typeface="標楷體" pitchFamily="65" charset="-120"/>
                <a:ea typeface="標楷體" pitchFamily="65" charset="-120"/>
              </a:rPr>
              <a:t>貼上正式</a:t>
            </a:r>
            <a:r>
              <a:rPr lang="zh-TW" altLang="en-US" sz="2800" dirty="0">
                <a:latin typeface="標楷體" pitchFamily="65" charset="-120"/>
                <a:ea typeface="標楷體" pitchFamily="65" charset="-120"/>
              </a:rPr>
              <a:t>大頭貼</a:t>
            </a:r>
          </a:p>
        </p:txBody>
      </p:sp>
    </p:spTree>
    <p:extLst>
      <p:ext uri="{BB962C8B-B14F-4D97-AF65-F5344CB8AC3E}">
        <p14:creationId xmlns:p14="http://schemas.microsoft.com/office/powerpoint/2010/main" val="32453900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674" name="Group 2"/>
          <p:cNvGrpSpPr>
            <a:grpSpLocks/>
          </p:cNvGrpSpPr>
          <p:nvPr/>
        </p:nvGrpSpPr>
        <p:grpSpPr bwMode="auto">
          <a:xfrm>
            <a:off x="351235" y="2950369"/>
            <a:ext cx="6210300" cy="1697831"/>
            <a:chOff x="1800" y="3238"/>
            <a:chExt cx="8100" cy="2342"/>
          </a:xfrm>
        </p:grpSpPr>
        <p:graphicFrame>
          <p:nvGraphicFramePr>
            <p:cNvPr id="28676" name="Object 3"/>
            <p:cNvGraphicFramePr>
              <a:graphicFrameLocks noChangeAspect="1"/>
            </p:cNvGraphicFramePr>
            <p:nvPr/>
          </p:nvGraphicFramePr>
          <p:xfrm>
            <a:off x="1800" y="3238"/>
            <a:ext cx="1842" cy="2342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510" r:id="rId3" imgW="1895238" imgH="2409524" progId="">
                    <p:embed/>
                  </p:oleObj>
                </mc:Choice>
                <mc:Fallback>
                  <p:oleObj r:id="rId3" imgW="1895238" imgH="2409524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00" y="3238"/>
                          <a:ext cx="1842" cy="2342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8677" name="Object 4"/>
            <p:cNvGraphicFramePr>
              <a:graphicFrameLocks noChangeAspect="1"/>
            </p:cNvGraphicFramePr>
            <p:nvPr/>
          </p:nvGraphicFramePr>
          <p:xfrm>
            <a:off x="3958" y="3240"/>
            <a:ext cx="1802" cy="23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511" r:id="rId5" imgW="1914286" imgH="2486372" progId="">
                    <p:embed/>
                  </p:oleObj>
                </mc:Choice>
                <mc:Fallback>
                  <p:oleObj r:id="rId5" imgW="1914286" imgH="2486372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958" y="3240"/>
                          <a:ext cx="1802" cy="23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8678" name="Object 5"/>
            <p:cNvGraphicFramePr>
              <a:graphicFrameLocks noChangeAspect="1"/>
            </p:cNvGraphicFramePr>
            <p:nvPr/>
          </p:nvGraphicFramePr>
          <p:xfrm>
            <a:off x="5940" y="3240"/>
            <a:ext cx="1891" cy="23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512" r:id="rId7" imgW="2161905" imgH="2676899" progId="">
                    <p:embed/>
                  </p:oleObj>
                </mc:Choice>
                <mc:Fallback>
                  <p:oleObj r:id="rId7" imgW="2161905" imgH="2676899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940" y="3240"/>
                          <a:ext cx="1891" cy="23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8679" name="Object 6"/>
            <p:cNvGraphicFramePr>
              <a:graphicFrameLocks noChangeAspect="1"/>
            </p:cNvGraphicFramePr>
            <p:nvPr/>
          </p:nvGraphicFramePr>
          <p:xfrm>
            <a:off x="8003" y="3240"/>
            <a:ext cx="1897" cy="23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5513" r:id="rId9" imgW="1914286" imgH="2362530" progId="">
                    <p:embed/>
                  </p:oleObj>
                </mc:Choice>
                <mc:Fallback>
                  <p:oleObj r:id="rId9" imgW="1914286" imgH="2362530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003" y="3240"/>
                          <a:ext cx="1897" cy="23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  <p:sp>
        <p:nvSpPr>
          <p:cNvPr id="28675" name="Rectangle 7"/>
          <p:cNvSpPr>
            <a:spLocks noChangeArrowheads="1"/>
          </p:cNvSpPr>
          <p:nvPr/>
        </p:nvSpPr>
        <p:spPr bwMode="auto">
          <a:xfrm>
            <a:off x="331458" y="1127383"/>
            <a:ext cx="6318647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>
              <a:spcBef>
                <a:spcPct val="0"/>
              </a:spcBef>
              <a:buClrTx/>
              <a:buSzTx/>
              <a:buNone/>
            </a:pPr>
            <a:r>
              <a:rPr lang="en-US" altLang="zh-TW" sz="2400" dirty="0" smtClean="0">
                <a:latin typeface="Arial" panose="020B0604020202020204" pitchFamily="34" charset="0"/>
                <a:ea typeface="標楷體" panose="03000509000000000000" pitchFamily="65" charset="-120"/>
              </a:rPr>
              <a:t>1.</a:t>
            </a:r>
            <a:r>
              <a:rPr lang="zh-TW" altLang="en-US" sz="2400" b="1" dirty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禁止</a:t>
            </a:r>
            <a:r>
              <a:rPr lang="zh-TW" altLang="en-US" sz="2400" b="1" dirty="0" smtClean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染髮、</a:t>
            </a:r>
            <a:r>
              <a:rPr lang="zh-TW" altLang="en-US" sz="2400" dirty="0" smtClean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穿</a:t>
            </a:r>
            <a:r>
              <a:rPr lang="zh-TW" altLang="en-US" sz="2400" dirty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鼻環或唇環。</a:t>
            </a:r>
          </a:p>
          <a:p>
            <a:pPr>
              <a:spcBef>
                <a:spcPct val="0"/>
              </a:spcBef>
              <a:buClrTx/>
              <a:buSzTx/>
              <a:buNone/>
            </a:pPr>
            <a:r>
              <a:rPr lang="en-US" altLang="zh-TW" sz="2400" dirty="0">
                <a:latin typeface="Arial" panose="020B0604020202020204" pitchFamily="34" charset="0"/>
                <a:ea typeface="標楷體" panose="03000509000000000000" pitchFamily="65" charset="-120"/>
              </a:rPr>
              <a:t>2</a:t>
            </a:r>
            <a:r>
              <a:rPr lang="en-US" altLang="zh-TW" sz="2400" dirty="0" smtClean="0"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sz="2400" dirty="0">
                <a:latin typeface="Arial" panose="020B0604020202020204" pitchFamily="34" charset="0"/>
                <a:ea typeface="標楷體" panose="03000509000000000000" pitchFamily="65" charset="-120"/>
              </a:rPr>
              <a:t>鬍子需修整乾淨。</a:t>
            </a:r>
          </a:p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400" dirty="0" smtClean="0">
                <a:latin typeface="Arial" panose="020B0604020202020204" pitchFamily="34" charset="0"/>
                <a:ea typeface="標楷體" panose="03000509000000000000" pitchFamily="65" charset="-120"/>
              </a:rPr>
              <a:t>3.</a:t>
            </a:r>
            <a:r>
              <a:rPr lang="zh-TW" altLang="en-US" sz="2400" dirty="0" smtClean="0">
                <a:latin typeface="Arial" panose="020B0604020202020204" pitchFamily="34" charset="0"/>
                <a:ea typeface="標楷體" panose="03000509000000000000" pitchFamily="65" charset="-120"/>
              </a:rPr>
              <a:t>兩側</a:t>
            </a:r>
            <a:r>
              <a:rPr lang="zh-TW" altLang="en-US" sz="2400" dirty="0">
                <a:latin typeface="Arial" panose="020B0604020202020204" pitchFamily="34" charset="0"/>
                <a:ea typeface="標楷體" panose="03000509000000000000" pitchFamily="65" charset="-120"/>
              </a:rPr>
              <a:t>頭髮及鬢角長度不能超過耳朵。</a:t>
            </a:r>
          </a:p>
          <a:p>
            <a:pPr>
              <a:spcBef>
                <a:spcPct val="0"/>
              </a:spcBef>
              <a:buClrTx/>
              <a:buSzTx/>
              <a:buNone/>
            </a:pPr>
            <a:r>
              <a:rPr lang="en-US" altLang="zh-TW" sz="2400" dirty="0" smtClean="0">
                <a:latin typeface="Arial" panose="020B0604020202020204" pitchFamily="34" charset="0"/>
                <a:ea typeface="標楷體" panose="03000509000000000000" pitchFamily="65" charset="-120"/>
              </a:rPr>
              <a:t>4.</a:t>
            </a:r>
            <a:r>
              <a:rPr lang="zh-TW" altLang="en-US" sz="2400" dirty="0" smtClean="0">
                <a:latin typeface="Arial" panose="020B0604020202020204" pitchFamily="34" charset="0"/>
                <a:ea typeface="標楷體" panose="03000509000000000000" pitchFamily="65" charset="-120"/>
              </a:rPr>
              <a:t>梳整頭髮整齊伏貼</a:t>
            </a:r>
            <a:r>
              <a:rPr lang="zh-TW" altLang="en-US" sz="2400" dirty="0">
                <a:latin typeface="Arial" panose="020B0604020202020204" pitchFamily="34" charset="0"/>
                <a:ea typeface="標楷體" panose="03000509000000000000" pitchFamily="65" charset="-120"/>
              </a:rPr>
              <a:t>不毛</a:t>
            </a:r>
            <a:r>
              <a:rPr lang="zh-TW" altLang="en-US" sz="2400" dirty="0" smtClean="0">
                <a:latin typeface="Arial" panose="020B0604020202020204" pitchFamily="34" charset="0"/>
                <a:ea typeface="標楷體" panose="03000509000000000000" pitchFamily="65" charset="-120"/>
              </a:rPr>
              <a:t>燥。</a:t>
            </a:r>
            <a:endParaRPr lang="zh-TW" altLang="en-US" sz="2400" dirty="0">
              <a:latin typeface="Arial" panose="020B0604020202020204" pitchFamily="34" charset="0"/>
              <a:ea typeface="標楷體" panose="03000509000000000000" pitchFamily="65" charset="-120"/>
            </a:endParaRPr>
          </a:p>
        </p:txBody>
      </p:sp>
      <p:sp>
        <p:nvSpPr>
          <p:cNvPr id="8" name="Rectangle 2"/>
          <p:cNvSpPr>
            <a:spLocks noGrp="1" noChangeArrowheads="1"/>
          </p:cNvSpPr>
          <p:nvPr>
            <p:ph type="title"/>
          </p:nvPr>
        </p:nvSpPr>
        <p:spPr>
          <a:xfrm>
            <a:off x="116632" y="197821"/>
            <a:ext cx="6286500" cy="685800"/>
          </a:xfrm>
        </p:spPr>
        <p:txBody>
          <a:bodyPr/>
          <a:lstStyle/>
          <a:p>
            <a:pPr>
              <a:defRPr/>
            </a:pPr>
            <a:r>
              <a:rPr lang="zh-TW" altLang="en-US" sz="3200" b="1" kern="1200" dirty="0" smtClean="0">
                <a:solidFill>
                  <a:srgbClr val="002060"/>
                </a:solidFill>
                <a:latin typeface="+mn-ea"/>
                <a:ea typeface="+mn-ea"/>
                <a:cs typeface="+mn-cs"/>
              </a:rPr>
              <a:t>服儀參考</a:t>
            </a:r>
            <a:r>
              <a:rPr lang="en-US" altLang="zh-TW" sz="3200" b="1" kern="1200" dirty="0" smtClean="0">
                <a:solidFill>
                  <a:srgbClr val="002060"/>
                </a:solidFill>
                <a:latin typeface="+mn-ea"/>
                <a:ea typeface="+mn-ea"/>
                <a:cs typeface="+mn-cs"/>
              </a:rPr>
              <a:t>-</a:t>
            </a:r>
            <a:r>
              <a:rPr lang="zh-TW" altLang="en-US" sz="3200" b="1" kern="1200" dirty="0" smtClean="0">
                <a:solidFill>
                  <a:srgbClr val="002060"/>
                </a:solidFill>
                <a:latin typeface="+mn-ea"/>
                <a:ea typeface="+mn-ea"/>
                <a:cs typeface="+mn-cs"/>
              </a:rPr>
              <a:t>男性</a:t>
            </a:r>
            <a:endParaRPr lang="zh-TW" altLang="en-US" sz="3200" b="1" kern="1200" dirty="0">
              <a:solidFill>
                <a:srgbClr val="002060"/>
              </a:solidFill>
              <a:latin typeface="+mn-ea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12324532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ChangeArrowheads="1"/>
          </p:cNvSpPr>
          <p:nvPr/>
        </p:nvSpPr>
        <p:spPr bwMode="auto">
          <a:xfrm>
            <a:off x="189310" y="775325"/>
            <a:ext cx="6318647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b="1" dirty="0">
                <a:solidFill>
                  <a:srgbClr val="002060"/>
                </a:solidFill>
                <a:latin typeface="+mn-ea"/>
              </a:rPr>
              <a:t>服儀參考</a:t>
            </a:r>
            <a:r>
              <a:rPr lang="en-US" altLang="zh-TW" b="1" dirty="0">
                <a:solidFill>
                  <a:srgbClr val="002060"/>
                </a:solidFill>
                <a:latin typeface="+mn-ea"/>
              </a:rPr>
              <a:t>-</a:t>
            </a:r>
            <a:r>
              <a:rPr lang="zh-TW" altLang="en-US" b="1" dirty="0" smtClean="0">
                <a:solidFill>
                  <a:srgbClr val="002060"/>
                </a:solidFill>
                <a:latin typeface="+mn-ea"/>
                <a:ea typeface="+mn-ea"/>
              </a:rPr>
              <a:t>包頭 </a:t>
            </a:r>
            <a:endParaRPr lang="zh-TW" altLang="en-US" b="1" dirty="0">
              <a:solidFill>
                <a:srgbClr val="002060"/>
              </a:solidFill>
              <a:latin typeface="+mn-ea"/>
              <a:ea typeface="+mn-ea"/>
            </a:endParaRPr>
          </a:p>
          <a:p>
            <a:pPr marL="538163" indent="-268288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200" dirty="0" smtClean="0">
                <a:latin typeface="Arial" panose="020B0604020202020204" pitchFamily="34" charset="0"/>
                <a:ea typeface="標楷體" panose="03000509000000000000" pitchFamily="65" charset="-120"/>
              </a:rPr>
              <a:t>1.</a:t>
            </a:r>
            <a:r>
              <a:rPr lang="zh-TW" altLang="en-US" sz="2200" b="1" dirty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禁止</a:t>
            </a:r>
            <a:r>
              <a:rPr lang="zh-TW" altLang="en-US" sz="2200" b="1" dirty="0" smtClean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染髮、穿</a:t>
            </a:r>
            <a:r>
              <a:rPr lang="zh-TW" altLang="en-US" sz="2200" b="1" dirty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鼻環或唇環。</a:t>
            </a:r>
          </a:p>
          <a:p>
            <a:pPr marL="538163" indent="-268288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200" dirty="0" smtClean="0">
                <a:latin typeface="Arial" panose="020B0604020202020204" pitchFamily="34" charset="0"/>
                <a:ea typeface="標楷體" panose="03000509000000000000" pitchFamily="65" charset="-120"/>
              </a:rPr>
              <a:t>2.</a:t>
            </a:r>
            <a:r>
              <a:rPr lang="zh-TW" altLang="en-US" sz="2200" dirty="0" smtClean="0">
                <a:latin typeface="Arial" panose="020B0604020202020204" pitchFamily="34" charset="0"/>
                <a:ea typeface="標楷體" panose="03000509000000000000" pitchFamily="65" charset="-120"/>
              </a:rPr>
              <a:t>使用</a:t>
            </a:r>
            <a:r>
              <a:rPr lang="zh-TW" altLang="en-US" sz="2200" dirty="0">
                <a:latin typeface="Arial" panose="020B0604020202020204" pitchFamily="34" charset="0"/>
                <a:ea typeface="標楷體" panose="03000509000000000000" pitchFamily="65" charset="-120"/>
              </a:rPr>
              <a:t>黑色無亮片或任何珠飾的髮網梳理成</a:t>
            </a:r>
            <a:r>
              <a:rPr lang="zh-TW" altLang="en-US" sz="2200" dirty="0" smtClean="0">
                <a:latin typeface="Arial" panose="020B0604020202020204" pitchFamily="34" charset="0"/>
                <a:ea typeface="標楷體" panose="03000509000000000000" pitchFamily="65" charset="-120"/>
              </a:rPr>
              <a:t>髻。</a:t>
            </a:r>
            <a:endParaRPr lang="zh-TW" altLang="en-US" sz="2200" dirty="0">
              <a:latin typeface="Arial" panose="020B0604020202020204" pitchFamily="34" charset="0"/>
              <a:ea typeface="標楷體" panose="03000509000000000000" pitchFamily="65" charset="-120"/>
            </a:endParaRPr>
          </a:p>
          <a:p>
            <a:pPr marL="538163" indent="-268288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200" dirty="0">
                <a:latin typeface="Arial" panose="020B0604020202020204" pitchFamily="34" charset="0"/>
                <a:ea typeface="標楷體" panose="03000509000000000000" pitchFamily="65" charset="-120"/>
              </a:rPr>
              <a:t>3</a:t>
            </a:r>
            <a:r>
              <a:rPr lang="en-US" altLang="zh-TW" sz="2200" dirty="0" smtClean="0"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sz="2200" dirty="0" smtClean="0">
                <a:latin typeface="Arial" panose="020B0604020202020204" pitchFamily="34" charset="0"/>
                <a:ea typeface="標楷體" panose="03000509000000000000" pitchFamily="65" charset="-120"/>
              </a:rPr>
              <a:t> 梳理整齊服貼</a:t>
            </a:r>
            <a:r>
              <a:rPr lang="zh-TW" altLang="en-US" sz="2200" dirty="0">
                <a:latin typeface="Arial" panose="020B0604020202020204" pitchFamily="34" charset="0"/>
                <a:ea typeface="標楷體" panose="03000509000000000000" pitchFamily="65" charset="-120"/>
              </a:rPr>
              <a:t>不毛</a:t>
            </a:r>
            <a:r>
              <a:rPr lang="zh-TW" altLang="en-US" sz="2200" dirty="0" smtClean="0">
                <a:latin typeface="Arial" panose="020B0604020202020204" pitchFamily="34" charset="0"/>
                <a:ea typeface="標楷體" panose="03000509000000000000" pitchFamily="65" charset="-120"/>
              </a:rPr>
              <a:t>燥。</a:t>
            </a:r>
            <a:endParaRPr lang="zh-TW" altLang="en-US" sz="2200" dirty="0">
              <a:latin typeface="Arial" panose="020B0604020202020204" pitchFamily="34" charset="0"/>
              <a:ea typeface="標楷體" panose="03000509000000000000" pitchFamily="65" charset="-120"/>
            </a:endParaRPr>
          </a:p>
          <a:p>
            <a:pPr marL="538163" indent="-268288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200" dirty="0">
                <a:latin typeface="Arial" panose="020B0604020202020204" pitchFamily="34" charset="0"/>
                <a:ea typeface="標楷體" panose="03000509000000000000" pitchFamily="65" charset="-120"/>
              </a:rPr>
              <a:t>4</a:t>
            </a:r>
            <a:r>
              <a:rPr lang="en-US" altLang="zh-TW" sz="2200" dirty="0" smtClean="0"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sz="2200" dirty="0" smtClean="0">
                <a:latin typeface="Arial" panose="020B0604020202020204" pitchFamily="34" charset="0"/>
                <a:ea typeface="標楷體" panose="03000509000000000000" pitchFamily="65" charset="-120"/>
              </a:rPr>
              <a:t>兩側</a:t>
            </a:r>
            <a:r>
              <a:rPr lang="zh-TW" altLang="en-US" sz="2200" dirty="0">
                <a:latin typeface="Arial" panose="020B0604020202020204" pitchFamily="34" charset="0"/>
                <a:ea typeface="標楷體" panose="03000509000000000000" pitchFamily="65" charset="-120"/>
              </a:rPr>
              <a:t>頭髮不</a:t>
            </a:r>
            <a:r>
              <a:rPr lang="zh-TW" altLang="en-US" sz="2200" dirty="0" smtClean="0">
                <a:latin typeface="Arial" panose="020B0604020202020204" pitchFamily="34" charset="0"/>
                <a:ea typeface="標楷體" panose="03000509000000000000" pitchFamily="65" charset="-120"/>
              </a:rPr>
              <a:t>散落，瀏海不遮住</a:t>
            </a:r>
            <a:r>
              <a:rPr lang="zh-TW" altLang="en-US" sz="2200" dirty="0">
                <a:latin typeface="Arial" panose="020B0604020202020204" pitchFamily="34" charset="0"/>
                <a:ea typeface="標楷體" panose="03000509000000000000" pitchFamily="65" charset="-120"/>
              </a:rPr>
              <a:t>臉頰且露出雙</a:t>
            </a:r>
            <a:r>
              <a:rPr lang="zh-TW" altLang="en-US" sz="2200" dirty="0" smtClean="0">
                <a:latin typeface="Arial" panose="020B0604020202020204" pitchFamily="34" charset="0"/>
                <a:ea typeface="標楷體" panose="03000509000000000000" pitchFamily="65" charset="-120"/>
              </a:rPr>
              <a:t>耳。</a:t>
            </a:r>
            <a:endParaRPr lang="zh-TW" altLang="en-US" sz="2200" dirty="0">
              <a:latin typeface="Arial" panose="020B0604020202020204" pitchFamily="34" charset="0"/>
              <a:ea typeface="標楷體" panose="03000509000000000000" pitchFamily="65" charset="-120"/>
            </a:endParaRPr>
          </a:p>
        </p:txBody>
      </p:sp>
      <p:grpSp>
        <p:nvGrpSpPr>
          <p:cNvPr id="29699" name="Group 3"/>
          <p:cNvGrpSpPr>
            <a:grpSpLocks/>
          </p:cNvGrpSpPr>
          <p:nvPr/>
        </p:nvGrpSpPr>
        <p:grpSpPr bwMode="auto">
          <a:xfrm>
            <a:off x="351235" y="3166318"/>
            <a:ext cx="6156722" cy="1565672"/>
            <a:chOff x="1800" y="5940"/>
            <a:chExt cx="8138" cy="2340"/>
          </a:xfrm>
        </p:grpSpPr>
        <p:graphicFrame>
          <p:nvGraphicFramePr>
            <p:cNvPr id="29700" name="Object 4"/>
            <p:cNvGraphicFramePr>
              <a:graphicFrameLocks noChangeAspect="1"/>
            </p:cNvGraphicFramePr>
            <p:nvPr/>
          </p:nvGraphicFramePr>
          <p:xfrm>
            <a:off x="1800" y="5940"/>
            <a:ext cx="1985" cy="23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530" r:id="rId3" imgW="1971950" imgH="2324424" progId="">
                    <p:embed/>
                  </p:oleObj>
                </mc:Choice>
                <mc:Fallback>
                  <p:oleObj r:id="rId3" imgW="1971950" imgH="2324424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800" y="5940"/>
                          <a:ext cx="1985" cy="23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9701" name="Object 5"/>
            <p:cNvGraphicFramePr>
              <a:graphicFrameLocks noChangeAspect="1"/>
            </p:cNvGraphicFramePr>
            <p:nvPr/>
          </p:nvGraphicFramePr>
          <p:xfrm>
            <a:off x="3960" y="5940"/>
            <a:ext cx="1890" cy="23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531" r:id="rId5" imgW="2400635" imgH="2971429" progId="">
                    <p:embed/>
                  </p:oleObj>
                </mc:Choice>
                <mc:Fallback>
                  <p:oleObj r:id="rId5" imgW="2400635" imgH="2971429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3960" y="5940"/>
                          <a:ext cx="1890" cy="23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9702" name="Object 6"/>
            <p:cNvGraphicFramePr>
              <a:graphicFrameLocks noChangeAspect="1"/>
            </p:cNvGraphicFramePr>
            <p:nvPr/>
          </p:nvGraphicFramePr>
          <p:xfrm>
            <a:off x="5954" y="5940"/>
            <a:ext cx="1786" cy="23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532" r:id="rId7" imgW="2638095" imgH="3457143" progId="">
                    <p:embed/>
                  </p:oleObj>
                </mc:Choice>
                <mc:Fallback>
                  <p:oleObj r:id="rId7" imgW="2638095" imgH="3457143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5954" y="5940"/>
                          <a:ext cx="1786" cy="23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29703" name="Object 7"/>
            <p:cNvGraphicFramePr>
              <a:graphicFrameLocks noChangeAspect="1"/>
            </p:cNvGraphicFramePr>
            <p:nvPr/>
          </p:nvGraphicFramePr>
          <p:xfrm>
            <a:off x="7920" y="5940"/>
            <a:ext cx="2018" cy="23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6533" r:id="rId9" imgW="2390476" imgH="2771429" progId="">
                    <p:embed/>
                  </p:oleObj>
                </mc:Choice>
                <mc:Fallback>
                  <p:oleObj r:id="rId9" imgW="2390476" imgH="2771429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7920" y="5940"/>
                          <a:ext cx="2018" cy="23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39187598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ChangeArrowheads="1"/>
          </p:cNvSpPr>
          <p:nvPr/>
        </p:nvSpPr>
        <p:spPr bwMode="auto">
          <a:xfrm>
            <a:off x="267902" y="767552"/>
            <a:ext cx="6318647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b="1" dirty="0">
                <a:solidFill>
                  <a:srgbClr val="002060"/>
                </a:solidFill>
                <a:latin typeface="+mn-ea"/>
              </a:rPr>
              <a:t>服儀參考</a:t>
            </a:r>
            <a:r>
              <a:rPr lang="en-US" altLang="zh-TW" b="1" dirty="0">
                <a:solidFill>
                  <a:srgbClr val="002060"/>
                </a:solidFill>
                <a:latin typeface="+mn-ea"/>
              </a:rPr>
              <a:t>-</a:t>
            </a:r>
            <a:r>
              <a:rPr lang="zh-TW" altLang="en-US" b="1" dirty="0" smtClean="0">
                <a:solidFill>
                  <a:srgbClr val="002060"/>
                </a:solidFill>
                <a:latin typeface="+mn-ea"/>
                <a:ea typeface="+mn-ea"/>
              </a:rPr>
              <a:t>馬尾</a:t>
            </a:r>
            <a:endParaRPr lang="zh-TW" altLang="en-US" b="1" dirty="0">
              <a:solidFill>
                <a:srgbClr val="002060"/>
              </a:solidFill>
              <a:latin typeface="+mn-ea"/>
              <a:ea typeface="+mn-ea"/>
            </a:endParaRPr>
          </a:p>
          <a:p>
            <a:pPr marL="269875" indent="-269875" eaLnBrk="1" hangingPunct="1">
              <a:lnSpc>
                <a:spcPts val="24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200" dirty="0">
                <a:latin typeface="Arial" panose="020B0604020202020204" pitchFamily="34" charset="0"/>
                <a:ea typeface="標楷體" panose="03000509000000000000" pitchFamily="65" charset="-120"/>
              </a:rPr>
              <a:t>1</a:t>
            </a:r>
            <a:r>
              <a:rPr lang="en-US" altLang="zh-TW" sz="2200" dirty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sz="2200" dirty="0">
                <a:solidFill>
                  <a:srgbClr val="FF0000"/>
                </a:solidFill>
                <a:latin typeface="Arial" panose="020B0604020202020204" pitchFamily="34" charset="0"/>
                <a:ea typeface="標楷體" panose="03000509000000000000" pitchFamily="65" charset="-120"/>
              </a:rPr>
              <a:t>禁止染髮或穿鼻環或唇環。</a:t>
            </a:r>
          </a:p>
          <a:p>
            <a:pPr marL="269875" indent="-269875" eaLnBrk="1" hangingPunct="1">
              <a:lnSpc>
                <a:spcPts val="24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200" dirty="0">
                <a:latin typeface="Arial" panose="020B0604020202020204" pitchFamily="34" charset="0"/>
                <a:ea typeface="標楷體" panose="03000509000000000000" pitchFamily="65" charset="-120"/>
              </a:rPr>
              <a:t>2</a:t>
            </a:r>
            <a:r>
              <a:rPr lang="en-US" altLang="zh-TW" sz="2200" dirty="0" smtClean="0"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sz="2200" dirty="0">
                <a:latin typeface="Arial" panose="020B0604020202020204" pitchFamily="34" charset="0"/>
                <a:ea typeface="標楷體" panose="03000509000000000000" pitchFamily="65" charset="-120"/>
              </a:rPr>
              <a:t>使用黑色髮夾或橡皮筋梳理成</a:t>
            </a:r>
            <a:r>
              <a:rPr lang="zh-TW" altLang="en-US" sz="2200" dirty="0" smtClean="0">
                <a:latin typeface="Arial" panose="020B0604020202020204" pitchFamily="34" charset="0"/>
                <a:ea typeface="標楷體" panose="03000509000000000000" pitchFamily="65" charset="-120"/>
              </a:rPr>
              <a:t>馬尾。</a:t>
            </a:r>
            <a:endParaRPr lang="zh-TW" altLang="en-US" sz="2200" dirty="0">
              <a:latin typeface="Arial" panose="020B0604020202020204" pitchFamily="34" charset="0"/>
              <a:ea typeface="標楷體" panose="03000509000000000000" pitchFamily="65" charset="-120"/>
            </a:endParaRPr>
          </a:p>
          <a:p>
            <a:pPr marL="269875" indent="-269875" eaLnBrk="1" hangingPunct="1">
              <a:lnSpc>
                <a:spcPts val="24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200" dirty="0">
                <a:latin typeface="Arial" panose="020B0604020202020204" pitchFamily="34" charset="0"/>
                <a:ea typeface="標楷體" panose="03000509000000000000" pitchFamily="65" charset="-120"/>
              </a:rPr>
              <a:t>3</a:t>
            </a:r>
            <a:r>
              <a:rPr lang="en-US" altLang="zh-TW" sz="2200" dirty="0" smtClean="0"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sz="2200" dirty="0" smtClean="0">
                <a:latin typeface="Arial" panose="020B0604020202020204" pitchFamily="34" charset="0"/>
                <a:ea typeface="標楷體" panose="03000509000000000000" pitchFamily="65" charset="-120"/>
              </a:rPr>
              <a:t>梳理整齊服貼</a:t>
            </a:r>
            <a:r>
              <a:rPr lang="zh-TW" altLang="en-US" sz="2200" dirty="0">
                <a:latin typeface="Arial" panose="020B0604020202020204" pitchFamily="34" charset="0"/>
                <a:ea typeface="標楷體" panose="03000509000000000000" pitchFamily="65" charset="-120"/>
              </a:rPr>
              <a:t>不毛燥。</a:t>
            </a:r>
          </a:p>
          <a:p>
            <a:pPr marL="269875" indent="-269875" eaLnBrk="1" hangingPunct="1">
              <a:lnSpc>
                <a:spcPts val="2400"/>
              </a:lnSpc>
              <a:spcBef>
                <a:spcPct val="0"/>
              </a:spcBef>
              <a:buClrTx/>
              <a:buSzTx/>
              <a:buFontTx/>
              <a:buNone/>
            </a:pPr>
            <a:r>
              <a:rPr lang="en-US" altLang="zh-TW" sz="2200" dirty="0">
                <a:latin typeface="Arial" panose="020B0604020202020204" pitchFamily="34" charset="0"/>
                <a:ea typeface="標楷體" panose="03000509000000000000" pitchFamily="65" charset="-120"/>
              </a:rPr>
              <a:t>4</a:t>
            </a:r>
            <a:r>
              <a:rPr lang="en-US" altLang="zh-TW" sz="2200" dirty="0" smtClean="0">
                <a:latin typeface="Arial" panose="020B0604020202020204" pitchFamily="34" charset="0"/>
                <a:ea typeface="標楷體" panose="03000509000000000000" pitchFamily="65" charset="-120"/>
              </a:rPr>
              <a:t>.</a:t>
            </a:r>
            <a:r>
              <a:rPr lang="zh-TW" altLang="en-US" sz="2200" dirty="0">
                <a:latin typeface="Arial" panose="020B0604020202020204" pitchFamily="34" charset="0"/>
                <a:ea typeface="標楷體" panose="03000509000000000000" pitchFamily="65" charset="-120"/>
              </a:rPr>
              <a:t>兩側頭髮不散落，瀏海不遮住臉頰且露出雙耳。</a:t>
            </a:r>
          </a:p>
        </p:txBody>
      </p:sp>
      <p:grpSp>
        <p:nvGrpSpPr>
          <p:cNvPr id="30723" name="Group 3"/>
          <p:cNvGrpSpPr>
            <a:grpSpLocks/>
          </p:cNvGrpSpPr>
          <p:nvPr/>
        </p:nvGrpSpPr>
        <p:grpSpPr bwMode="auto">
          <a:xfrm>
            <a:off x="293236" y="2859782"/>
            <a:ext cx="6101954" cy="1653778"/>
            <a:chOff x="1980" y="4320"/>
            <a:chExt cx="8118" cy="2340"/>
          </a:xfrm>
        </p:grpSpPr>
        <p:graphicFrame>
          <p:nvGraphicFramePr>
            <p:cNvPr id="30724" name="Object 4"/>
            <p:cNvGraphicFramePr>
              <a:graphicFrameLocks noChangeAspect="1"/>
            </p:cNvGraphicFramePr>
            <p:nvPr/>
          </p:nvGraphicFramePr>
          <p:xfrm>
            <a:off x="8280" y="4320"/>
            <a:ext cx="1818" cy="23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558" r:id="rId3" imgW="2971429" imgH="3828571" progId="">
                    <p:embed/>
                  </p:oleObj>
                </mc:Choice>
                <mc:Fallback>
                  <p:oleObj r:id="rId3" imgW="2971429" imgH="3828571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4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8280" y="4320"/>
                          <a:ext cx="1818" cy="23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725" name="Object 5"/>
            <p:cNvGraphicFramePr>
              <a:graphicFrameLocks noChangeAspect="1"/>
            </p:cNvGraphicFramePr>
            <p:nvPr/>
          </p:nvGraphicFramePr>
          <p:xfrm>
            <a:off x="6300" y="4320"/>
            <a:ext cx="1751" cy="23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559" r:id="rId5" imgW="2572109" imgH="3438095" progId="">
                    <p:embed/>
                  </p:oleObj>
                </mc:Choice>
                <mc:Fallback>
                  <p:oleObj r:id="rId5" imgW="2572109" imgH="3438095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6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6300" y="4320"/>
                          <a:ext cx="1751" cy="23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726" name="Object 6"/>
            <p:cNvGraphicFramePr>
              <a:graphicFrameLocks noChangeAspect="1"/>
            </p:cNvGraphicFramePr>
            <p:nvPr/>
          </p:nvGraphicFramePr>
          <p:xfrm>
            <a:off x="1980" y="4320"/>
            <a:ext cx="1837" cy="23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560" r:id="rId7" imgW="2429214" imgH="3095238" progId="">
                    <p:embed/>
                  </p:oleObj>
                </mc:Choice>
                <mc:Fallback>
                  <p:oleObj r:id="rId7" imgW="2429214" imgH="3095238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8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1980" y="4320"/>
                          <a:ext cx="1837" cy="23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  <p:graphicFrame>
          <p:nvGraphicFramePr>
            <p:cNvPr id="30727" name="Object 7"/>
            <p:cNvGraphicFramePr>
              <a:graphicFrameLocks noChangeAspect="1"/>
            </p:cNvGraphicFramePr>
            <p:nvPr/>
          </p:nvGraphicFramePr>
          <p:xfrm>
            <a:off x="4140" y="4320"/>
            <a:ext cx="1861" cy="23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7561" r:id="rId9" imgW="2409524" imgH="3029373" progId="">
                    <p:embed/>
                  </p:oleObj>
                </mc:Choice>
                <mc:Fallback>
                  <p:oleObj r:id="rId9" imgW="2409524" imgH="3029373" progId="">
                    <p:embed/>
                    <p:pic>
                      <p:nvPicPr>
                        <p:cNvPr id="0" name=""/>
                        <p:cNvPicPr>
                          <a:picLocks noChangeAspect="1" noChangeArrowheads="1"/>
                        </p:cNvPicPr>
                        <p:nvPr/>
                      </p:nvPicPr>
                      <p:blipFill>
                        <a:blip r:embed="rId10">
                          <a:extLst>
                            <a:ext uri="{28A0092B-C50C-407E-A947-70E740481C1C}">
                              <a14:useLocalDpi xmlns:a14="http://schemas.microsoft.com/office/drawing/2010/main" val="0"/>
                            </a:ext>
                          </a:extLst>
                        </a:blip>
                        <a:srcRect/>
                        <a:stretch>
                          <a:fillRect/>
                        </a:stretch>
                      </p:blipFill>
                      <p:spPr bwMode="auto">
                        <a:xfrm>
                          <a:off x="4140" y="4320"/>
                          <a:ext cx="1861" cy="2340"/>
                        </a:xfrm>
                        <a:prstGeom prst="rect">
                          <a:avLst/>
                        </a:prstGeom>
                        <a:noFill/>
                        <a:ln>
                          <a:noFill/>
                        </a:ln>
                        <a:extLst>
                          <a:ext uri="{909E8E84-426E-40DD-AFC4-6F175D3DCCD1}">
                            <a14:hiddenFill xmlns:a14="http://schemas.microsoft.com/office/drawing/2010/main">
                              <a:solidFill>
                                <a:srgbClr val="FFFFFF"/>
                              </a:solidFill>
                            </a14:hiddenFill>
                          </a:ext>
                          <a:ext uri="{91240B29-F687-4F45-9708-019B960494DF}">
                            <a14:hiddenLine xmlns:a14="http://schemas.microsoft.com/office/drawing/2010/main" w="9525">
                              <a:solidFill>
                                <a:srgbClr val="000000"/>
                              </a:solidFill>
                              <a:miter lim="800000"/>
                              <a:headEnd/>
                              <a:tailEnd/>
                            </a14:hiddenLine>
                          </a:ext>
                        </a:extLst>
                      </p:spPr>
                    </p:pic>
                  </p:oleObj>
                </mc:Fallback>
              </mc:AlternateContent>
            </a:graphicData>
          </a:graphic>
        </p:graphicFrame>
      </p:grpSp>
    </p:spTree>
    <p:extLst>
      <p:ext uri="{BB962C8B-B14F-4D97-AF65-F5344CB8AC3E}">
        <p14:creationId xmlns:p14="http://schemas.microsoft.com/office/powerpoint/2010/main" val="232601915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-99392" y="303610"/>
            <a:ext cx="6858000" cy="594122"/>
          </a:xfrm>
        </p:spPr>
        <p:txBody>
          <a:bodyPr/>
          <a:lstStyle/>
          <a:p>
            <a:pPr>
              <a:defRPr/>
            </a:pPr>
            <a:r>
              <a:rPr lang="zh-TW" altLang="en-US" sz="3600" b="1" kern="1200" dirty="0">
                <a:solidFill>
                  <a:srgbClr val="002060"/>
                </a:solidFill>
                <a:latin typeface="+mn-ea"/>
                <a:ea typeface="+mn-ea"/>
                <a:cs typeface="+mn-cs"/>
              </a:rPr>
              <a:t>前往實習機構面試</a:t>
            </a:r>
          </a:p>
        </p:txBody>
      </p:sp>
      <p:sp>
        <p:nvSpPr>
          <p:cNvPr id="47107" name="Rectangle 3"/>
          <p:cNvSpPr>
            <a:spLocks noGrp="1" noChangeArrowheads="1"/>
          </p:cNvSpPr>
          <p:nvPr>
            <p:ph idx="1"/>
          </p:nvPr>
        </p:nvSpPr>
        <p:spPr>
          <a:xfrm>
            <a:off x="116632" y="1203598"/>
            <a:ext cx="6741368" cy="3589735"/>
          </a:xfrm>
        </p:spPr>
        <p:txBody>
          <a:bodyPr/>
          <a:lstStyle/>
          <a:p>
            <a:pPr marL="1077913" indent="-1077913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30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日期</a:t>
            </a:r>
            <a:r>
              <a:rPr lang="zh-TW" altLang="en-US" sz="3000" dirty="0">
                <a:latin typeface="Comic Sans MS" panose="030F0702030302020204" pitchFamily="66" charset="0"/>
                <a:ea typeface="標楷體" panose="03000509000000000000" pitchFamily="65" charset="-120"/>
              </a:rPr>
              <a:t>：暫定 </a:t>
            </a:r>
            <a:r>
              <a:rPr lang="en-US" altLang="zh-TW" sz="30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10</a:t>
            </a:r>
            <a:r>
              <a:rPr lang="zh-TW" altLang="en-US" sz="30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月</a:t>
            </a:r>
            <a:r>
              <a:rPr lang="en-US" altLang="zh-TW" sz="30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 </a:t>
            </a:r>
            <a:r>
              <a:rPr lang="en-US" altLang="zh-TW" sz="3000" dirty="0">
                <a:latin typeface="Comic Sans MS" panose="030F0702030302020204" pitchFamily="66" charset="0"/>
                <a:ea typeface="標楷體" panose="03000509000000000000" pitchFamily="65" charset="-120"/>
              </a:rPr>
              <a:t>~ </a:t>
            </a:r>
            <a:r>
              <a:rPr lang="en-US" altLang="zh-TW" sz="30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11</a:t>
            </a:r>
            <a:r>
              <a:rPr lang="zh-TW" altLang="en-US" sz="30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月</a:t>
            </a:r>
            <a:r>
              <a:rPr lang="en-US" altLang="zh-TW" sz="30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(</a:t>
            </a:r>
            <a:r>
              <a:rPr lang="zh-TW" altLang="en-US" sz="3000" dirty="0">
                <a:latin typeface="Comic Sans MS" panose="030F0702030302020204" pitchFamily="66" charset="0"/>
                <a:ea typeface="標楷體" panose="03000509000000000000" pitchFamily="65" charset="-120"/>
              </a:rPr>
              <a:t>依各實習機構安排</a:t>
            </a:r>
            <a:r>
              <a:rPr lang="en-US" altLang="zh-TW" sz="30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)</a:t>
            </a:r>
            <a:r>
              <a:rPr lang="zh-TW" altLang="en-US" sz="30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。</a:t>
            </a:r>
            <a:endParaRPr lang="en-US" altLang="zh-TW" sz="3000" dirty="0">
              <a:latin typeface="Comic Sans MS" panose="030F0702030302020204" pitchFamily="66" charset="0"/>
              <a:ea typeface="標楷體" panose="03000509000000000000" pitchFamily="65" charset="-120"/>
            </a:endParaRPr>
          </a:p>
          <a:p>
            <a:pPr marL="1077913" indent="-1077913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3000" dirty="0">
                <a:latin typeface="Comic Sans MS" panose="030F0702030302020204" pitchFamily="66" charset="0"/>
                <a:ea typeface="標楷體" panose="03000509000000000000" pitchFamily="65" charset="-120"/>
              </a:rPr>
              <a:t>方式：依通知面試</a:t>
            </a:r>
            <a:r>
              <a:rPr lang="zh-TW" altLang="en-US" sz="30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時間，自行前往。</a:t>
            </a:r>
            <a:endParaRPr lang="en-US" altLang="zh-TW" sz="3000" dirty="0" smtClean="0">
              <a:latin typeface="Comic Sans MS" panose="030F0702030302020204" pitchFamily="66" charset="0"/>
              <a:ea typeface="標楷體" panose="03000509000000000000" pitchFamily="65" charset="-120"/>
            </a:endParaRPr>
          </a:p>
          <a:p>
            <a:pPr marL="1077913" indent="-1077913">
              <a:lnSpc>
                <a:spcPts val="38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30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錄取</a:t>
            </a:r>
            <a:r>
              <a:rPr lang="zh-TW" altLang="en-US" sz="3000" dirty="0">
                <a:latin typeface="Comic Sans MS" panose="030F0702030302020204" pitchFamily="66" charset="0"/>
                <a:ea typeface="標楷體" panose="03000509000000000000" pitchFamily="65" charset="-120"/>
              </a:rPr>
              <a:t>：實習機構通知錄取名單</a:t>
            </a:r>
            <a:r>
              <a:rPr lang="zh-TW" altLang="en-US" sz="30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，同學</a:t>
            </a:r>
            <a:r>
              <a:rPr lang="zh-TW" altLang="en-US" sz="3000" dirty="0">
                <a:latin typeface="Comic Sans MS" panose="030F0702030302020204" pitchFamily="66" charset="0"/>
                <a:ea typeface="標楷體" panose="03000509000000000000" pitchFamily="65" charset="-120"/>
              </a:rPr>
              <a:t>考慮後確認</a:t>
            </a:r>
            <a:r>
              <a:rPr lang="zh-TW" altLang="en-US" sz="30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回覆。</a:t>
            </a:r>
            <a:endParaRPr lang="en-US" altLang="zh-TW" sz="3000" dirty="0" smtClean="0">
              <a:latin typeface="Comic Sans MS" panose="030F0702030302020204" pitchFamily="66" charset="0"/>
              <a:ea typeface="標楷體" panose="03000509000000000000" pitchFamily="65" charset="-120"/>
            </a:endParaRPr>
          </a:p>
          <a:p>
            <a:pPr marL="809625" indent="-809625">
              <a:lnSpc>
                <a:spcPts val="36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en-US" altLang="zh-TW" sz="3000" b="1" dirty="0">
              <a:solidFill>
                <a:srgbClr val="FF0000"/>
              </a:solidFill>
              <a:latin typeface="Comic Sans MS" panose="030F0702030302020204" pitchFamily="66" charset="0"/>
              <a:ea typeface="標楷體" panose="03000509000000000000" pitchFamily="65" charset="-120"/>
            </a:endParaRPr>
          </a:p>
          <a:p>
            <a:pPr marL="809625" indent="-809625">
              <a:lnSpc>
                <a:spcPts val="36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zh-TW" altLang="en-US" sz="3000" b="1" dirty="0" smtClean="0">
                <a:solidFill>
                  <a:srgbClr val="FF0000"/>
                </a:solidFill>
                <a:latin typeface="Comic Sans MS" panose="030F0702030302020204" pitchFamily="66" charset="0"/>
                <a:ea typeface="標楷體" panose="03000509000000000000" pitchFamily="65" charset="-120"/>
              </a:rPr>
              <a:t>未</a:t>
            </a:r>
            <a:r>
              <a:rPr lang="zh-TW" altLang="en-US" sz="3000" b="1" dirty="0">
                <a:solidFill>
                  <a:srgbClr val="FF0000"/>
                </a:solidFill>
                <a:latin typeface="Comic Sans MS" panose="030F0702030302020204" pitchFamily="66" charset="0"/>
                <a:ea typeface="標楷體" panose="03000509000000000000" pitchFamily="65" charset="-120"/>
              </a:rPr>
              <a:t>找到理想實習機構者，進入第二階段</a:t>
            </a:r>
          </a:p>
        </p:txBody>
      </p:sp>
    </p:spTree>
    <p:extLst>
      <p:ext uri="{BB962C8B-B14F-4D97-AF65-F5344CB8AC3E}">
        <p14:creationId xmlns:p14="http://schemas.microsoft.com/office/powerpoint/2010/main" val="332284981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-99392" y="267494"/>
            <a:ext cx="6858000" cy="594122"/>
          </a:xfrm>
        </p:spPr>
        <p:txBody>
          <a:bodyPr/>
          <a:lstStyle/>
          <a:p>
            <a:pPr>
              <a:defRPr/>
            </a:pPr>
            <a:r>
              <a:rPr lang="zh-TW" altLang="en-US" sz="3600" b="1" kern="1200" dirty="0">
                <a:solidFill>
                  <a:srgbClr val="002060"/>
                </a:solidFill>
                <a:latin typeface="+mn-ea"/>
                <a:ea typeface="+mn-ea"/>
                <a:cs typeface="+mn-cs"/>
              </a:rPr>
              <a:t>前往實習機構面試</a:t>
            </a:r>
          </a:p>
        </p:txBody>
      </p:sp>
      <p:sp>
        <p:nvSpPr>
          <p:cNvPr id="4813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4624" y="1347614"/>
            <a:ext cx="6713984" cy="3240360"/>
          </a:xfrm>
        </p:spPr>
        <p:txBody>
          <a:bodyPr/>
          <a:lstStyle/>
          <a:p>
            <a:pPr marL="809625" indent="-809625">
              <a:lnSpc>
                <a:spcPct val="80000"/>
              </a:lnSpc>
              <a:spcAft>
                <a:spcPct val="30000"/>
              </a:spcAft>
              <a:buNone/>
            </a:pPr>
            <a:r>
              <a:rPr lang="en-US" altLang="zh-TW" sz="36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【</a:t>
            </a:r>
            <a:r>
              <a:rPr lang="zh-TW" altLang="en-US" sz="36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注意事項</a:t>
            </a:r>
            <a:r>
              <a:rPr lang="en-US" altLang="zh-TW" sz="3600" dirty="0">
                <a:latin typeface="Comic Sans MS" panose="030F0702030302020204" pitchFamily="66" charset="0"/>
                <a:ea typeface="標楷體" panose="03000509000000000000" pitchFamily="65" charset="-120"/>
              </a:rPr>
              <a:t>】</a:t>
            </a:r>
          </a:p>
          <a:p>
            <a:pPr marL="449263" indent="-269875">
              <a:lnSpc>
                <a:spcPct val="80000"/>
              </a:lnSpc>
              <a:spcAft>
                <a:spcPct val="30000"/>
              </a:spcAft>
              <a:buNone/>
            </a:pPr>
            <a:r>
              <a:rPr lang="en-US" altLang="zh-TW" sz="36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1.</a:t>
            </a:r>
            <a:r>
              <a:rPr lang="zh-TW" altLang="en-US" sz="3600" dirty="0">
                <a:latin typeface="Comic Sans MS" panose="030F0702030302020204" pitchFamily="66" charset="0"/>
                <a:ea typeface="標楷體" panose="03000509000000000000" pitchFamily="65" charset="-120"/>
              </a:rPr>
              <a:t>準備</a:t>
            </a:r>
            <a:r>
              <a:rPr lang="zh-TW" altLang="en-US" sz="36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資料：依</a:t>
            </a:r>
            <a:r>
              <a:rPr lang="zh-TW" altLang="en-US" sz="3600" dirty="0">
                <a:latin typeface="Comic Sans MS" panose="030F0702030302020204" pitchFamily="66" charset="0"/>
                <a:ea typeface="標楷體" panose="03000509000000000000" pitchFamily="65" charset="-120"/>
              </a:rPr>
              <a:t>各飯店</a:t>
            </a:r>
            <a:r>
              <a:rPr lang="zh-TW" altLang="en-US" sz="3600" dirty="0">
                <a:solidFill>
                  <a:srgbClr val="FF0000"/>
                </a:solidFill>
                <a:latin typeface="Comic Sans MS" panose="030F0702030302020204" pitchFamily="66" charset="0"/>
                <a:ea typeface="標楷體" panose="03000509000000000000" pitchFamily="65" charset="-120"/>
              </a:rPr>
              <a:t>制式格式</a:t>
            </a:r>
            <a:r>
              <a:rPr lang="zh-TW" altLang="en-US" sz="3600" dirty="0" smtClean="0">
                <a:solidFill>
                  <a:srgbClr val="FF0000"/>
                </a:solidFill>
                <a:latin typeface="Comic Sans MS" panose="030F0702030302020204" pitchFamily="66" charset="0"/>
                <a:ea typeface="標楷體" panose="03000509000000000000" pitchFamily="65" charset="-120"/>
              </a:rPr>
              <a:t>表單</a:t>
            </a:r>
            <a:r>
              <a:rPr lang="zh-TW" altLang="en-US" sz="36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，準備</a:t>
            </a:r>
            <a:r>
              <a:rPr lang="zh-TW" altLang="en-US" sz="3600" dirty="0">
                <a:latin typeface="Comic Sans MS" panose="030F0702030302020204" pitchFamily="66" charset="0"/>
                <a:ea typeface="標楷體" panose="03000509000000000000" pitchFamily="65" charset="-120"/>
              </a:rPr>
              <a:t>面試</a:t>
            </a:r>
            <a:r>
              <a:rPr lang="zh-TW" altLang="en-US" sz="36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資料。</a:t>
            </a:r>
            <a:endParaRPr lang="zh-TW" altLang="en-US" sz="3600" dirty="0">
              <a:latin typeface="Comic Sans MS" panose="030F0702030302020204" pitchFamily="66" charset="0"/>
              <a:ea typeface="標楷體" panose="03000509000000000000" pitchFamily="65" charset="-120"/>
            </a:endParaRPr>
          </a:p>
          <a:p>
            <a:pPr marL="449263" indent="-269875">
              <a:lnSpc>
                <a:spcPct val="80000"/>
              </a:lnSpc>
              <a:spcAft>
                <a:spcPct val="30000"/>
              </a:spcAft>
              <a:buNone/>
            </a:pPr>
            <a:r>
              <a:rPr lang="en-US" altLang="zh-TW" sz="3600" dirty="0">
                <a:latin typeface="Comic Sans MS" panose="030F0702030302020204" pitchFamily="66" charset="0"/>
                <a:ea typeface="標楷體" panose="03000509000000000000" pitchFamily="65" charset="-120"/>
              </a:rPr>
              <a:t>2</a:t>
            </a:r>
            <a:r>
              <a:rPr lang="en-US" altLang="zh-TW" sz="36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.</a:t>
            </a:r>
            <a:r>
              <a:rPr lang="zh-TW" altLang="en-US" sz="36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辦理請假手續：面試同學自行填</a:t>
            </a:r>
            <a:r>
              <a:rPr lang="zh-TW" altLang="en-US" sz="3600" dirty="0">
                <a:latin typeface="Comic Sans MS" panose="030F0702030302020204" pitchFamily="66" charset="0"/>
                <a:ea typeface="標楷體" panose="03000509000000000000" pitchFamily="65" charset="-120"/>
              </a:rPr>
              <a:t>請假</a:t>
            </a:r>
            <a:r>
              <a:rPr lang="zh-TW" altLang="en-US" sz="36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單，並知會任課教師。</a:t>
            </a:r>
            <a:endParaRPr lang="en-US" altLang="zh-TW" sz="3600" dirty="0">
              <a:latin typeface="Comic Sans MS" panose="030F0702030302020204" pitchFamily="66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77577429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4" name="Rectangle 2"/>
          <p:cNvSpPr>
            <a:spLocks noChangeArrowheads="1"/>
          </p:cNvSpPr>
          <p:nvPr/>
        </p:nvSpPr>
        <p:spPr bwMode="auto">
          <a:xfrm>
            <a:off x="3192601" y="1600200"/>
            <a:ext cx="3262433" cy="19389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algn="ctr" eaLnBrk="1" hangingPunct="1">
              <a:defRPr/>
            </a:pPr>
            <a:r>
              <a:rPr lang="zh-TW" altLang="en-US" sz="6000" b="1" dirty="0">
                <a:solidFill>
                  <a:srgbClr val="002060"/>
                </a:solidFill>
                <a:ea typeface="標楷體" pitchFamily="65" charset="-120"/>
              </a:rPr>
              <a:t>最後</a:t>
            </a:r>
            <a:endParaRPr lang="en-US" altLang="zh-TW" sz="6000" b="1" dirty="0">
              <a:solidFill>
                <a:srgbClr val="002060"/>
              </a:solidFill>
              <a:ea typeface="標楷體" pitchFamily="65" charset="-120"/>
            </a:endParaRPr>
          </a:p>
          <a:p>
            <a:pPr algn="ctr" eaLnBrk="1" hangingPunct="1">
              <a:defRPr/>
            </a:pPr>
            <a:r>
              <a:rPr lang="zh-TW" altLang="en-US" sz="6000" b="1" dirty="0">
                <a:solidFill>
                  <a:srgbClr val="002060"/>
                </a:solidFill>
                <a:ea typeface="標楷體" pitchFamily="65" charset="-120"/>
              </a:rPr>
              <a:t>一哩路？</a:t>
            </a:r>
            <a:endParaRPr lang="zh-TW" altLang="en-US" sz="6000" b="1" dirty="0">
              <a:solidFill>
                <a:srgbClr val="002060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50179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44"/>
          <a:stretch>
            <a:fillRect/>
          </a:stretch>
        </p:blipFill>
        <p:spPr bwMode="auto">
          <a:xfrm>
            <a:off x="1970485" y="1"/>
            <a:ext cx="1607344" cy="1479947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180" name="圖片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7828" y="9525"/>
            <a:ext cx="1462088" cy="1462088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181" name="圖片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431" y="1707356"/>
            <a:ext cx="3024188" cy="302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82" name="圖片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970485" cy="147756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477102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robert 03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7432" y="2067694"/>
            <a:ext cx="3215672" cy="24425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 Box 3"/>
          <p:cNvSpPr txBox="1">
            <a:spLocks noChangeArrowheads="1"/>
          </p:cNvSpPr>
          <p:nvPr/>
        </p:nvSpPr>
        <p:spPr bwMode="auto">
          <a:xfrm>
            <a:off x="116632" y="123478"/>
            <a:ext cx="2353866" cy="6465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375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面談技巧</a:t>
            </a:r>
          </a:p>
        </p:txBody>
      </p:sp>
      <p:pic>
        <p:nvPicPr>
          <p:cNvPr id="4" name="圖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648" y="915566"/>
            <a:ext cx="3228975" cy="32277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143963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970" name="AutoShape 2"/>
          <p:cNvSpPr>
            <a:spLocks noChangeArrowheads="1"/>
          </p:cNvSpPr>
          <p:nvPr/>
        </p:nvSpPr>
        <p:spPr bwMode="auto">
          <a:xfrm>
            <a:off x="578644" y="1357312"/>
            <a:ext cx="5778104" cy="2214563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38100">
            <a:solidFill>
              <a:srgbClr val="3366FF"/>
            </a:solidFill>
            <a:round/>
            <a:headEnd/>
            <a:tailE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>
              <a:defRPr/>
            </a:pPr>
            <a:endParaRPr kumimoji="0" lang="zh-TW" altLang="zh-TW" b="1">
              <a:latin typeface="SimHei" pitchFamily="2" charset="-122"/>
              <a:ea typeface="SimHei" pitchFamily="2" charset="-122"/>
            </a:endParaRPr>
          </a:p>
        </p:txBody>
      </p:sp>
      <p:sp>
        <p:nvSpPr>
          <p:cNvPr id="53253" name="Text Box 2"/>
          <p:cNvSpPr txBox="1">
            <a:spLocks noChangeArrowheads="1"/>
          </p:cNvSpPr>
          <p:nvPr/>
        </p:nvSpPr>
        <p:spPr bwMode="auto">
          <a:xfrm>
            <a:off x="944166" y="1925241"/>
            <a:ext cx="4875609" cy="1027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50000"/>
              </a:spcBef>
              <a:buClrTx/>
              <a:buSzTx/>
              <a:buFont typeface="Wingdings" panose="05000000000000000000" pitchFamily="2" charset="2"/>
              <a:buNone/>
            </a:pPr>
            <a:r>
              <a:rPr lang="zh-TW" altLang="en-US" sz="4050" b="1">
                <a:solidFill>
                  <a:srgbClr val="3333CC"/>
                </a:solidFill>
                <a:latin typeface="SimHei" panose="02010609060101010101" pitchFamily="49" charset="-122"/>
                <a:ea typeface="標楷體" panose="03000509000000000000" pitchFamily="65" charset="-120"/>
                <a:sym typeface="Arial" panose="020B0604020202020204" pitchFamily="34" charset="0"/>
              </a:rPr>
              <a:t>再次叮嚀</a:t>
            </a:r>
            <a:endParaRPr lang="en-US" altLang="zh-TW" sz="4050" b="1">
              <a:solidFill>
                <a:srgbClr val="3333CC"/>
              </a:solidFill>
              <a:latin typeface="SimHei" panose="02010609060101010101" pitchFamily="49" charset="-122"/>
              <a:ea typeface="標楷體" panose="03000509000000000000" pitchFamily="65" charset="-120"/>
            </a:endParaRPr>
          </a:p>
        </p:txBody>
      </p:sp>
      <p:sp>
        <p:nvSpPr>
          <p:cNvPr id="18441" name="AutoShape 7"/>
          <p:cNvSpPr>
            <a:spLocks noChangeArrowheads="1"/>
          </p:cNvSpPr>
          <p:nvPr/>
        </p:nvSpPr>
        <p:spPr bwMode="auto">
          <a:xfrm>
            <a:off x="2295525" y="1113235"/>
            <a:ext cx="540544" cy="609600"/>
          </a:xfrm>
          <a:prstGeom prst="roundRect">
            <a:avLst>
              <a:gd name="adj" fmla="val 16667"/>
            </a:avLst>
          </a:prstGeom>
          <a:blipFill dpi="0" rotWithShape="0">
            <a:blip r:embed="rId3" cstate="print"/>
            <a:srcRect/>
            <a:stretch>
              <a:fillRect/>
            </a:stretch>
          </a:blipFill>
          <a:ln w="28575">
            <a:solidFill>
              <a:srgbClr val="3366FF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>
              <a:defRPr/>
            </a:pPr>
            <a:endParaRPr kumimoji="0" lang="zh-TW" altLang="zh-TW" b="1">
              <a:latin typeface="SimHei" pitchFamily="2" charset="-122"/>
              <a:ea typeface="SimHei" pitchFamily="2" charset="-122"/>
            </a:endParaRPr>
          </a:p>
        </p:txBody>
      </p:sp>
      <p:sp>
        <p:nvSpPr>
          <p:cNvPr id="18442" name="AutoShape 8"/>
          <p:cNvSpPr>
            <a:spLocks noChangeArrowheads="1"/>
          </p:cNvSpPr>
          <p:nvPr/>
        </p:nvSpPr>
        <p:spPr bwMode="auto">
          <a:xfrm>
            <a:off x="998935" y="1113235"/>
            <a:ext cx="540544" cy="609600"/>
          </a:xfrm>
          <a:prstGeom prst="roundRect">
            <a:avLst>
              <a:gd name="adj" fmla="val 16667"/>
            </a:avLst>
          </a:prstGeom>
          <a:blipFill dpi="0" rotWithShape="0">
            <a:blip r:embed="rId4" cstate="print"/>
            <a:srcRect/>
            <a:stretch>
              <a:fillRect/>
            </a:stretch>
          </a:blipFill>
          <a:ln w="28575">
            <a:solidFill>
              <a:srgbClr val="3366FF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>
              <a:defRPr/>
            </a:pPr>
            <a:endParaRPr kumimoji="0" lang="zh-TW" altLang="zh-TW" b="1">
              <a:latin typeface="SimHei" pitchFamily="2" charset="-122"/>
              <a:ea typeface="SimHei" pitchFamily="2" charset="-122"/>
            </a:endParaRPr>
          </a:p>
        </p:txBody>
      </p:sp>
      <p:sp>
        <p:nvSpPr>
          <p:cNvPr id="18443" name="AutoShape 9"/>
          <p:cNvSpPr>
            <a:spLocks noChangeArrowheads="1"/>
          </p:cNvSpPr>
          <p:nvPr/>
        </p:nvSpPr>
        <p:spPr bwMode="auto">
          <a:xfrm>
            <a:off x="1647825" y="1113235"/>
            <a:ext cx="540544" cy="609600"/>
          </a:xfrm>
          <a:prstGeom prst="roundRect">
            <a:avLst>
              <a:gd name="adj" fmla="val 16667"/>
            </a:avLst>
          </a:prstGeom>
          <a:blipFill dpi="0" rotWithShape="0">
            <a:blip r:embed="rId5" cstate="print"/>
            <a:srcRect/>
            <a:stretch>
              <a:fillRect/>
            </a:stretch>
          </a:blipFill>
          <a:ln w="28575">
            <a:solidFill>
              <a:srgbClr val="3366FF"/>
            </a:solidFill>
            <a:round/>
            <a:headEnd/>
            <a:tailEnd/>
          </a:ln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none" anchor="ctr"/>
          <a:lstStyle/>
          <a:p>
            <a:pPr>
              <a:defRPr/>
            </a:pPr>
            <a:endParaRPr kumimoji="0" lang="zh-TW" altLang="zh-TW" b="1">
              <a:latin typeface="SimHei" pitchFamily="2" charset="-122"/>
              <a:ea typeface="SimHei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7465085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267494"/>
            <a:ext cx="6525344" cy="594122"/>
          </a:xfrm>
        </p:spPr>
        <p:txBody>
          <a:bodyPr/>
          <a:lstStyle/>
          <a:p>
            <a:pPr>
              <a:defRPr/>
            </a:pPr>
            <a:r>
              <a:rPr lang="zh-TW" altLang="en-US" sz="3600" b="1" kern="1200" dirty="0">
                <a:solidFill>
                  <a:srgbClr val="002060"/>
                </a:solidFill>
                <a:latin typeface="+mn-ea"/>
                <a:ea typeface="+mn-ea"/>
                <a:cs typeface="+mn-cs"/>
              </a:rPr>
              <a:t>校外實習行前說明會</a:t>
            </a:r>
          </a:p>
        </p:txBody>
      </p:sp>
      <p:sp>
        <p:nvSpPr>
          <p:cNvPr id="55299" name="Rectangle 3"/>
          <p:cNvSpPr>
            <a:spLocks noGrp="1" noChangeArrowheads="1"/>
          </p:cNvSpPr>
          <p:nvPr>
            <p:ph idx="1"/>
          </p:nvPr>
        </p:nvSpPr>
        <p:spPr>
          <a:xfrm>
            <a:off x="170406" y="1059582"/>
            <a:ext cx="6668194" cy="3402210"/>
          </a:xfrm>
        </p:spPr>
        <p:txBody>
          <a:bodyPr/>
          <a:lstStyle/>
          <a:p>
            <a:pPr>
              <a:lnSpc>
                <a:spcPct val="80000"/>
              </a:lnSpc>
              <a:spcAft>
                <a:spcPct val="25000"/>
              </a:spcAft>
              <a:buFont typeface="Wingdings" panose="05000000000000000000" pitchFamily="2" charset="2"/>
              <a:buNone/>
            </a:pPr>
            <a:r>
              <a:rPr lang="zh-TW" altLang="en-US" sz="32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日期：預計安排於</a:t>
            </a:r>
            <a:r>
              <a:rPr lang="en-US" altLang="zh-TW" sz="32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12</a:t>
            </a:r>
            <a:r>
              <a:rPr lang="zh-TW" altLang="en-US" sz="32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月</a:t>
            </a:r>
            <a:r>
              <a:rPr lang="en-US" altLang="zh-TW" sz="32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(</a:t>
            </a:r>
            <a:r>
              <a:rPr lang="zh-TW" altLang="en-US" sz="32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另行公告</a:t>
            </a:r>
            <a:r>
              <a:rPr lang="en-US" altLang="zh-TW" sz="32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)</a:t>
            </a:r>
          </a:p>
          <a:p>
            <a:pPr>
              <a:lnSpc>
                <a:spcPct val="80000"/>
              </a:lnSpc>
              <a:spcAft>
                <a:spcPct val="25000"/>
              </a:spcAft>
              <a:buFont typeface="Wingdings" panose="05000000000000000000" pitchFamily="2" charset="2"/>
              <a:buNone/>
            </a:pPr>
            <a:r>
              <a:rPr lang="zh-TW" altLang="en-US" sz="32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相關</a:t>
            </a:r>
            <a:r>
              <a:rPr lang="zh-TW" altLang="en-US" sz="3200" dirty="0">
                <a:latin typeface="Comic Sans MS" panose="030F0702030302020204" pitchFamily="66" charset="0"/>
                <a:ea typeface="標楷體" panose="03000509000000000000" pitchFamily="65" charset="-120"/>
              </a:rPr>
              <a:t>事項</a:t>
            </a:r>
            <a:r>
              <a:rPr lang="zh-TW" altLang="en-US" sz="32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：</a:t>
            </a:r>
            <a:endParaRPr lang="en-US" altLang="zh-TW" sz="3200" dirty="0" smtClean="0">
              <a:latin typeface="Comic Sans MS" panose="030F0702030302020204" pitchFamily="66" charset="0"/>
              <a:ea typeface="標楷體" panose="03000509000000000000" pitchFamily="65" charset="-120"/>
            </a:endParaRPr>
          </a:p>
          <a:p>
            <a:pPr marL="255588" indent="906463">
              <a:lnSpc>
                <a:spcPct val="80000"/>
              </a:lnSpc>
              <a:spcAft>
                <a:spcPct val="25000"/>
              </a:spcAft>
              <a:buFont typeface="Wingdings" panose="05000000000000000000" pitchFamily="2" charset="2"/>
              <a:buNone/>
            </a:pPr>
            <a:r>
              <a:rPr lang="en-US" altLang="zh-TW" sz="32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1</a:t>
            </a:r>
            <a:r>
              <a:rPr lang="en-US" altLang="zh-TW" sz="3200" dirty="0">
                <a:latin typeface="Comic Sans MS" panose="030F0702030302020204" pitchFamily="66" charset="0"/>
                <a:ea typeface="標楷體" panose="03000509000000000000" pitchFamily="65" charset="-120"/>
              </a:rPr>
              <a:t>.</a:t>
            </a:r>
            <a:r>
              <a:rPr lang="zh-TW" altLang="en-US" sz="3200" dirty="0">
                <a:latin typeface="Comic Sans MS" panose="030F0702030302020204" pitchFamily="66" charset="0"/>
                <a:ea typeface="標楷體" panose="03000509000000000000" pitchFamily="65" charset="-120"/>
              </a:rPr>
              <a:t>繳交家長同意</a:t>
            </a:r>
            <a:r>
              <a:rPr lang="zh-TW" altLang="en-US" sz="32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書</a:t>
            </a:r>
            <a:endParaRPr lang="en-US" altLang="zh-TW" sz="3200" dirty="0" smtClean="0">
              <a:latin typeface="Comic Sans MS" panose="030F0702030302020204" pitchFamily="66" charset="0"/>
              <a:ea typeface="標楷體" panose="03000509000000000000" pitchFamily="65" charset="-120"/>
            </a:endParaRPr>
          </a:p>
          <a:p>
            <a:pPr marL="255588" indent="906463">
              <a:lnSpc>
                <a:spcPct val="80000"/>
              </a:lnSpc>
              <a:spcAft>
                <a:spcPct val="25000"/>
              </a:spcAft>
              <a:buFont typeface="Wingdings" panose="05000000000000000000" pitchFamily="2" charset="2"/>
              <a:buNone/>
            </a:pPr>
            <a:r>
              <a:rPr lang="en-US" altLang="zh-TW" sz="32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2.</a:t>
            </a:r>
            <a:r>
              <a:rPr lang="zh-TW" altLang="en-US" sz="3200" dirty="0">
                <a:latin typeface="Comic Sans MS" panose="030F0702030302020204" pitchFamily="66" charset="0"/>
                <a:ea typeface="標楷體" panose="03000509000000000000" pitchFamily="65" charset="-120"/>
              </a:rPr>
              <a:t>發放校外實習</a:t>
            </a:r>
            <a:r>
              <a:rPr lang="zh-TW" altLang="en-US" sz="32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手冊</a:t>
            </a:r>
            <a:endParaRPr lang="en-US" altLang="zh-TW" sz="3200" dirty="0" smtClean="0">
              <a:latin typeface="Comic Sans MS" panose="030F0702030302020204" pitchFamily="66" charset="0"/>
              <a:ea typeface="標楷體" panose="03000509000000000000" pitchFamily="65" charset="-120"/>
            </a:endParaRPr>
          </a:p>
          <a:p>
            <a:pPr marL="255588" indent="906463">
              <a:lnSpc>
                <a:spcPct val="80000"/>
              </a:lnSpc>
              <a:spcAft>
                <a:spcPct val="25000"/>
              </a:spcAft>
              <a:buFont typeface="Wingdings" panose="05000000000000000000" pitchFamily="2" charset="2"/>
              <a:buNone/>
            </a:pPr>
            <a:r>
              <a:rPr lang="en-US" altLang="zh-TW" sz="3200" dirty="0" smtClean="0">
                <a:latin typeface="Comic Sans MS" panose="030F0702030302020204" pitchFamily="66" charset="0"/>
                <a:ea typeface="標楷體" panose="03000509000000000000" pitchFamily="65" charset="-120"/>
              </a:rPr>
              <a:t>3.</a:t>
            </a:r>
            <a:r>
              <a:rPr lang="zh-TW" altLang="en-US" sz="3200" dirty="0">
                <a:latin typeface="Comic Sans MS" panose="030F0702030302020204" pitchFamily="66" charset="0"/>
                <a:ea typeface="標楷體" panose="03000509000000000000" pitchFamily="65" charset="-120"/>
              </a:rPr>
              <a:t>老師的鼓勵與叮嚀</a:t>
            </a:r>
            <a:endParaRPr lang="en-US" altLang="zh-TW" sz="3200" dirty="0">
              <a:latin typeface="Comic Sans MS" panose="030F0702030302020204" pitchFamily="66" charset="0"/>
              <a:ea typeface="標楷體" panose="030005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7661541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圖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1088" y="1313856"/>
            <a:ext cx="2322909" cy="232171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6323" name="內容版面配置區 2"/>
          <p:cNvSpPr>
            <a:spLocks noGrp="1"/>
          </p:cNvSpPr>
          <p:nvPr>
            <p:ph idx="1"/>
          </p:nvPr>
        </p:nvSpPr>
        <p:spPr>
          <a:xfrm>
            <a:off x="285750" y="1320804"/>
            <a:ext cx="6286500" cy="3569494"/>
          </a:xfrm>
        </p:spPr>
        <p:txBody>
          <a:bodyPr/>
          <a:lstStyle/>
          <a:p>
            <a:pPr>
              <a:defRPr/>
            </a:pPr>
            <a:r>
              <a:rPr lang="zh-TW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隨波逐流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zh-TW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想要多學習工作技能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24000">
              <a:spcBef>
                <a:spcPts val="1400"/>
              </a:spcBef>
              <a:defRPr/>
            </a:pPr>
            <a:r>
              <a:rPr lang="zh-TW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想要多賺一點錢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zh-TW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>
              <a:defRPr/>
            </a:pPr>
            <a:r>
              <a:rPr lang="zh-TW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想要平安度過這一年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en-US" sz="3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6324" name="標題 1"/>
          <p:cNvSpPr txBox="1">
            <a:spLocks/>
          </p:cNvSpPr>
          <p:nvPr/>
        </p:nvSpPr>
        <p:spPr bwMode="auto">
          <a:xfrm>
            <a:off x="0" y="145852"/>
            <a:ext cx="6858000" cy="1168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3600" b="1" dirty="0">
                <a:solidFill>
                  <a:srgbClr val="002060"/>
                </a:solidFill>
                <a:latin typeface="+mn-ea"/>
                <a:ea typeface="+mn-ea"/>
              </a:rPr>
              <a:t>起心動念</a:t>
            </a:r>
            <a:r>
              <a:rPr lang="en-US" altLang="zh-TW" sz="3600" b="1" dirty="0">
                <a:solidFill>
                  <a:srgbClr val="002060"/>
                </a:solidFill>
                <a:latin typeface="+mn-ea"/>
                <a:ea typeface="+mn-ea"/>
              </a:rPr>
              <a:t>.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3600" b="1" dirty="0">
                <a:solidFill>
                  <a:srgbClr val="002060"/>
                </a:solidFill>
                <a:latin typeface="+mn-ea"/>
                <a:ea typeface="+mn-ea"/>
              </a:rPr>
              <a:t>如何選擇適合自己實習單位</a:t>
            </a:r>
          </a:p>
        </p:txBody>
      </p:sp>
      <p:graphicFrame>
        <p:nvGraphicFramePr>
          <p:cNvPr id="2" name="表格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19038517"/>
              </p:ext>
            </p:extLst>
          </p:nvPr>
        </p:nvGraphicFramePr>
        <p:xfrm>
          <a:off x="988456" y="2440252"/>
          <a:ext cx="2800584" cy="121161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002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0029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86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2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內場</a:t>
                      </a:r>
                      <a:r>
                        <a:rPr lang="en-US" altLang="zh-TW" sz="2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?</a:t>
                      </a:r>
                      <a:endParaRPr lang="zh-TW" altLang="en-US" sz="2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584" marR="68584" marT="34287" marB="342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2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外場</a:t>
                      </a:r>
                      <a:r>
                        <a:rPr lang="en-US" altLang="zh-TW" sz="2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?</a:t>
                      </a:r>
                      <a:endParaRPr lang="zh-TW" altLang="en-US" sz="2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582" marR="68582" marT="34315" marB="34315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859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2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房務</a:t>
                      </a:r>
                      <a:r>
                        <a:rPr lang="en-US" altLang="zh-TW" sz="2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?</a:t>
                      </a:r>
                      <a:endParaRPr lang="zh-TW" altLang="en-US" sz="2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584" marR="68584" marT="34287" marB="342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2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服務中心</a:t>
                      </a:r>
                      <a:r>
                        <a:rPr lang="en-US" altLang="zh-TW" sz="2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?</a:t>
                      </a:r>
                      <a:endParaRPr lang="zh-TW" altLang="en-US" sz="2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584" marR="68584" marT="34287" marB="3428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8594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zh-TW" altLang="zh-TW" sz="2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更多</a:t>
                      </a:r>
                      <a:r>
                        <a:rPr lang="en-US" altLang="zh-TW" sz="22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?</a:t>
                      </a:r>
                      <a:endParaRPr lang="zh-TW" altLang="en-US" sz="2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584" marR="68584" marT="34287" marB="34287"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zh-TW" altLang="en-US" sz="22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68584" marR="68584" marT="34287" marB="34287"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30720586"/>
      </p:ext>
    </p:extLst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圖片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89040" y="2139702"/>
            <a:ext cx="2915840" cy="2574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347" name="內容版面配置區 2"/>
          <p:cNvSpPr>
            <a:spLocks noGrp="1"/>
          </p:cNvSpPr>
          <p:nvPr>
            <p:ph idx="1"/>
          </p:nvPr>
        </p:nvSpPr>
        <p:spPr>
          <a:xfrm>
            <a:off x="179760" y="1635646"/>
            <a:ext cx="6412756" cy="2160240"/>
          </a:xfrm>
        </p:spPr>
        <p:txBody>
          <a:bodyPr/>
          <a:lstStyle/>
          <a:p>
            <a:r>
              <a:rPr lang="zh-TW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仔細思考自己的人格特質</a:t>
            </a:r>
          </a:p>
          <a:p>
            <a:r>
              <a:rPr lang="zh-TW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我是否具備職場工作能力</a:t>
            </a:r>
          </a:p>
          <a:p>
            <a:r>
              <a:rPr lang="zh-TW" altLang="zh-TW" sz="3200" dirty="0">
                <a:latin typeface="標楷體" panose="03000509000000000000" pitchFamily="65" charset="-120"/>
                <a:ea typeface="標楷體" panose="03000509000000000000" pitchFamily="65" charset="-120"/>
              </a:rPr>
              <a:t>我是否做過功課</a:t>
            </a:r>
            <a:r>
              <a:rPr lang="zh-TW" altLang="zh-TW" sz="32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了</a:t>
            </a:r>
            <a:endParaRPr lang="zh-TW" altLang="en-US" sz="32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7348" name="標題 1"/>
          <p:cNvSpPr txBox="1">
            <a:spLocks/>
          </p:cNvSpPr>
          <p:nvPr/>
        </p:nvSpPr>
        <p:spPr bwMode="auto">
          <a:xfrm>
            <a:off x="-42862" y="207338"/>
            <a:ext cx="6858000" cy="1168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3600" b="1" dirty="0">
                <a:solidFill>
                  <a:srgbClr val="002060"/>
                </a:solidFill>
                <a:latin typeface="+mn-ea"/>
                <a:ea typeface="+mn-ea"/>
              </a:rPr>
              <a:t>起心動念</a:t>
            </a:r>
            <a:r>
              <a:rPr lang="en-US" altLang="zh-TW" sz="3600" b="1" dirty="0">
                <a:solidFill>
                  <a:srgbClr val="002060"/>
                </a:solidFill>
                <a:latin typeface="+mn-ea"/>
                <a:ea typeface="+mn-ea"/>
              </a:rPr>
              <a:t>.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3600" b="1" dirty="0">
                <a:solidFill>
                  <a:srgbClr val="002060"/>
                </a:solidFill>
                <a:latin typeface="+mn-ea"/>
                <a:ea typeface="+mn-ea"/>
              </a:rPr>
              <a:t>如何選擇適合自己實習單位</a:t>
            </a:r>
          </a:p>
        </p:txBody>
      </p:sp>
    </p:spTree>
    <p:extLst>
      <p:ext uri="{BB962C8B-B14F-4D97-AF65-F5344CB8AC3E}">
        <p14:creationId xmlns:p14="http://schemas.microsoft.com/office/powerpoint/2010/main" val="1450217689"/>
      </p:ext>
    </p:extLst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內容版面配置區 2"/>
          <p:cNvSpPr>
            <a:spLocks noGrp="1"/>
          </p:cNvSpPr>
          <p:nvPr>
            <p:ph idx="1"/>
          </p:nvPr>
        </p:nvSpPr>
        <p:spPr>
          <a:xfrm>
            <a:off x="116632" y="1851670"/>
            <a:ext cx="6813376" cy="3028950"/>
          </a:xfrm>
        </p:spPr>
        <p:txBody>
          <a:bodyPr/>
          <a:lstStyle/>
          <a:p>
            <a:r>
              <a:rPr lang="zh-TW" altLang="en-US" sz="3000" b="1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你</a:t>
            </a:r>
            <a:r>
              <a:rPr lang="zh-TW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還</a:t>
            </a:r>
            <a:r>
              <a:rPr lang="zh-TW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剩下多少</a:t>
            </a:r>
            <a:r>
              <a:rPr lang="zh-TW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時間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可以準備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r>
              <a:rPr lang="en-US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國外</a:t>
            </a:r>
            <a:r>
              <a:rPr lang="en-US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?【</a:t>
            </a:r>
            <a:r>
              <a:rPr lang="zh-TW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日本</a:t>
            </a:r>
            <a:r>
              <a:rPr lang="en-US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新加坡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義大利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endParaRPr lang="zh-TW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58775" indent="-268288">
              <a:buFont typeface="Wingdings" panose="05000000000000000000" pitchFamily="2" charset="2"/>
              <a:buNone/>
            </a:pPr>
            <a:r>
              <a:rPr lang="en-US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zh-TW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台中</a:t>
            </a:r>
            <a:r>
              <a:rPr lang="en-US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?</a:t>
            </a:r>
            <a:endParaRPr lang="zh-TW" altLang="zh-TW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358775" indent="-268288">
              <a:buFont typeface="Wingdings" panose="05000000000000000000" pitchFamily="2" charset="2"/>
              <a:buNone/>
            </a:pPr>
            <a:r>
              <a:rPr lang="en-US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   </a:t>
            </a:r>
            <a:r>
              <a:rPr lang="zh-TW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台北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?【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住宿：</a:t>
            </a:r>
            <a:r>
              <a:rPr lang="zh-TW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合</a:t>
            </a:r>
            <a:r>
              <a:rPr lang="zh-TW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租</a:t>
            </a:r>
            <a:r>
              <a:rPr lang="en-US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分租</a:t>
            </a:r>
            <a:r>
              <a:rPr lang="en-US" altLang="zh-TW" sz="3000" dirty="0">
                <a:latin typeface="標楷體" panose="03000509000000000000" pitchFamily="65" charset="-120"/>
                <a:ea typeface="標楷體" panose="03000509000000000000" pitchFamily="65" charset="-120"/>
              </a:rPr>
              <a:t>.</a:t>
            </a:r>
            <a:r>
              <a:rPr lang="zh-TW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親戚</a:t>
            </a:r>
            <a:r>
              <a:rPr lang="zh-TW" altLang="en-US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家</a:t>
            </a:r>
            <a:r>
              <a:rPr lang="en-US" altLang="zh-TW" sz="3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】</a:t>
            </a:r>
            <a:endParaRPr lang="zh-TW" altLang="en-US" sz="3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8371" name="標題 1"/>
          <p:cNvSpPr txBox="1">
            <a:spLocks/>
          </p:cNvSpPr>
          <p:nvPr/>
        </p:nvSpPr>
        <p:spPr bwMode="auto">
          <a:xfrm>
            <a:off x="-15517" y="269081"/>
            <a:ext cx="6858000" cy="1168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3600" b="1" dirty="0">
                <a:solidFill>
                  <a:srgbClr val="002060"/>
                </a:solidFill>
                <a:latin typeface="+mn-ea"/>
                <a:ea typeface="+mn-ea"/>
              </a:rPr>
              <a:t>起心動念</a:t>
            </a:r>
            <a:r>
              <a:rPr lang="en-US" altLang="zh-TW" sz="3600" b="1" dirty="0">
                <a:solidFill>
                  <a:srgbClr val="002060"/>
                </a:solidFill>
                <a:latin typeface="+mn-ea"/>
                <a:ea typeface="+mn-ea"/>
              </a:rPr>
              <a:t>.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3600" b="1" dirty="0">
                <a:solidFill>
                  <a:srgbClr val="002060"/>
                </a:solidFill>
                <a:latin typeface="+mn-ea"/>
                <a:ea typeface="+mn-ea"/>
              </a:rPr>
              <a:t>如何選擇適合自己實習單位</a:t>
            </a:r>
          </a:p>
        </p:txBody>
      </p:sp>
    </p:spTree>
    <p:extLst>
      <p:ext uri="{BB962C8B-B14F-4D97-AF65-F5344CB8AC3E}">
        <p14:creationId xmlns:p14="http://schemas.microsoft.com/office/powerpoint/2010/main" val="2001869930"/>
      </p:ext>
    </p:extLst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標題 1"/>
          <p:cNvSpPr txBox="1">
            <a:spLocks/>
          </p:cNvSpPr>
          <p:nvPr/>
        </p:nvSpPr>
        <p:spPr bwMode="auto">
          <a:xfrm>
            <a:off x="-15517" y="269081"/>
            <a:ext cx="6858000" cy="1168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3600" b="1" dirty="0" smtClean="0">
                <a:solidFill>
                  <a:srgbClr val="002060"/>
                </a:solidFill>
                <a:latin typeface="+mn-ea"/>
                <a:ea typeface="+mn-ea"/>
              </a:rPr>
              <a:t>你還能選擇</a:t>
            </a:r>
            <a:r>
              <a:rPr lang="en-US" altLang="zh-TW" sz="3600" b="1" dirty="0" smtClean="0">
                <a:solidFill>
                  <a:srgbClr val="002060"/>
                </a:solidFill>
                <a:latin typeface="+mn-ea"/>
                <a:ea typeface="+mn-ea"/>
              </a:rPr>
              <a:t>~</a:t>
            </a:r>
            <a:r>
              <a:rPr lang="zh-TW" altLang="en-US" sz="3600" b="1" dirty="0" smtClean="0">
                <a:solidFill>
                  <a:srgbClr val="002060"/>
                </a:solidFill>
                <a:latin typeface="+mn-ea"/>
                <a:ea typeface="+mn-ea"/>
              </a:rPr>
              <a:t>海外實習</a:t>
            </a:r>
            <a:endParaRPr lang="en-US" altLang="zh-TW" sz="3600" b="1" dirty="0">
              <a:solidFill>
                <a:srgbClr val="002060"/>
              </a:solidFill>
              <a:latin typeface="+mn-ea"/>
              <a:ea typeface="+mn-ea"/>
            </a:endParaRPr>
          </a:p>
        </p:txBody>
      </p:sp>
      <p:pic>
        <p:nvPicPr>
          <p:cNvPr id="2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608" y="1648212"/>
            <a:ext cx="2174117" cy="2520000"/>
          </a:xfrm>
          <a:prstGeom prst="rect">
            <a:avLst/>
          </a:prstGeom>
        </p:spPr>
      </p:pic>
      <p:pic>
        <p:nvPicPr>
          <p:cNvPr id="4" name="圖片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7868" y="1645210"/>
            <a:ext cx="2174117" cy="2520000"/>
          </a:xfrm>
          <a:prstGeom prst="rect">
            <a:avLst/>
          </a:prstGeom>
        </p:spPr>
      </p:pic>
      <p:pic>
        <p:nvPicPr>
          <p:cNvPr id="8" name="圖片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1128" y="1648212"/>
            <a:ext cx="2161765" cy="252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763461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內容版面配置區 2"/>
          <p:cNvSpPr>
            <a:spLocks noGrp="1"/>
          </p:cNvSpPr>
          <p:nvPr>
            <p:ph idx="1"/>
          </p:nvPr>
        </p:nvSpPr>
        <p:spPr>
          <a:xfrm>
            <a:off x="476672" y="1707654"/>
            <a:ext cx="5904656" cy="3028950"/>
          </a:xfrm>
        </p:spPr>
        <p:txBody>
          <a:bodyPr/>
          <a:lstStyle/>
          <a:p>
            <a:pPr marL="0" indent="0" algn="ctr">
              <a:buNone/>
            </a:pPr>
            <a:r>
              <a:rPr lang="zh-TW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帶</a:t>
            </a:r>
            <a:r>
              <a:rPr lang="zh-TW" altLang="zh-TW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著準備好的</a:t>
            </a:r>
            <a:r>
              <a:rPr lang="zh-TW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心情</a:t>
            </a:r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buNone/>
            </a:pPr>
            <a:r>
              <a:rPr lang="zh-TW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迎</a:t>
            </a: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向全新的實習生活</a:t>
            </a:r>
            <a:endParaRPr lang="zh-TW" altLang="zh-TW" sz="4000" dirty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buNone/>
            </a:pPr>
            <a:endParaRPr lang="en-US" altLang="zh-TW" sz="4000" dirty="0" smtClean="0">
              <a:latin typeface="標楷體" panose="03000509000000000000" pitchFamily="65" charset="-120"/>
              <a:ea typeface="標楷體" panose="03000509000000000000" pitchFamily="65" charset="-120"/>
            </a:endParaRPr>
          </a:p>
          <a:p>
            <a:pPr marL="0" indent="0" algn="ctr">
              <a:buNone/>
            </a:pPr>
            <a:r>
              <a:rPr lang="zh-TW" altLang="en-US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預</a:t>
            </a:r>
            <a:r>
              <a:rPr lang="zh-TW" altLang="zh-TW" sz="4000" dirty="0" smtClean="0">
                <a:latin typeface="標楷體" panose="03000509000000000000" pitchFamily="65" charset="-120"/>
                <a:ea typeface="標楷體" panose="03000509000000000000" pitchFamily="65" charset="-120"/>
              </a:rPr>
              <a:t>祝大家</a:t>
            </a:r>
            <a:r>
              <a:rPr lang="zh-TW" altLang="en-US" sz="4000" dirty="0">
                <a:latin typeface="標楷體" panose="03000509000000000000" pitchFamily="65" charset="-120"/>
                <a:ea typeface="標楷體" panose="03000509000000000000" pitchFamily="65" charset="-120"/>
              </a:rPr>
              <a:t> </a:t>
            </a:r>
            <a:r>
              <a:rPr lang="zh-TW" altLang="en-US" sz="4000" b="1" dirty="0" smtClean="0">
                <a:solidFill>
                  <a:srgbClr val="FF000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收穫滿滿</a:t>
            </a:r>
            <a:endParaRPr lang="zh-TW" altLang="en-US" sz="4000" b="1" dirty="0">
              <a:solidFill>
                <a:srgbClr val="FF0000"/>
              </a:solidFill>
              <a:latin typeface="標楷體" panose="03000509000000000000" pitchFamily="65" charset="-120"/>
              <a:ea typeface="標楷體" panose="03000509000000000000" pitchFamily="65" charset="-120"/>
            </a:endParaRPr>
          </a:p>
        </p:txBody>
      </p:sp>
      <p:sp>
        <p:nvSpPr>
          <p:cNvPr id="59395" name="標題 1"/>
          <p:cNvSpPr txBox="1">
            <a:spLocks/>
          </p:cNvSpPr>
          <p:nvPr/>
        </p:nvSpPr>
        <p:spPr bwMode="auto">
          <a:xfrm>
            <a:off x="0" y="267494"/>
            <a:ext cx="6858000" cy="11680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3600" b="1" dirty="0">
                <a:solidFill>
                  <a:srgbClr val="002060"/>
                </a:solidFill>
                <a:latin typeface="+mn-ea"/>
                <a:ea typeface="+mn-ea"/>
              </a:rPr>
              <a:t>起心動念</a:t>
            </a:r>
            <a:r>
              <a:rPr lang="en-US" altLang="zh-TW" sz="3600" b="1" dirty="0">
                <a:solidFill>
                  <a:srgbClr val="002060"/>
                </a:solidFill>
                <a:latin typeface="+mn-ea"/>
                <a:ea typeface="+mn-ea"/>
              </a:rPr>
              <a:t>.</a:t>
            </a:r>
          </a:p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zh-TW" altLang="en-US" sz="3600" b="1" dirty="0">
                <a:solidFill>
                  <a:srgbClr val="002060"/>
                </a:solidFill>
                <a:latin typeface="+mn-ea"/>
                <a:ea typeface="+mn-ea"/>
              </a:rPr>
              <a:t>如何選擇適合自己實習單位</a:t>
            </a:r>
          </a:p>
        </p:txBody>
      </p:sp>
    </p:spTree>
    <p:extLst>
      <p:ext uri="{BB962C8B-B14F-4D97-AF65-F5344CB8AC3E}">
        <p14:creationId xmlns:p14="http://schemas.microsoft.com/office/powerpoint/2010/main" val="4082960420"/>
      </p:ext>
    </p:extLst>
  </p:cSld>
  <p:clrMapOvr>
    <a:masterClrMapping/>
  </p:clrMapOvr>
  <p:transition advClick="0" advTm="1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資料庫圖表 1"/>
          <p:cNvGraphicFramePr/>
          <p:nvPr>
            <p:extLst>
              <p:ext uri="{D42A27DB-BD31-4B8C-83A1-F6EECF244321}">
                <p14:modId xmlns:p14="http://schemas.microsoft.com/office/powerpoint/2010/main" val="1496312381"/>
              </p:ext>
            </p:extLst>
          </p:nvPr>
        </p:nvGraphicFramePr>
        <p:xfrm>
          <a:off x="0" y="627534"/>
          <a:ext cx="6858000" cy="38164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48280905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280"/>
          <a:stretch>
            <a:fillRect/>
          </a:stretch>
        </p:blipFill>
        <p:spPr bwMode="auto">
          <a:xfrm>
            <a:off x="0" y="3509962"/>
            <a:ext cx="6865144" cy="1633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資料庫圖表 1"/>
          <p:cNvGraphicFramePr/>
          <p:nvPr>
            <p:extLst>
              <p:ext uri="{D42A27DB-BD31-4B8C-83A1-F6EECF244321}">
                <p14:modId xmlns:p14="http://schemas.microsoft.com/office/powerpoint/2010/main" val="3729103104"/>
              </p:ext>
            </p:extLst>
          </p:nvPr>
        </p:nvGraphicFramePr>
        <p:xfrm>
          <a:off x="188640" y="267494"/>
          <a:ext cx="6552728" cy="31683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337200996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資料庫圖表 3"/>
          <p:cNvGraphicFramePr/>
          <p:nvPr>
            <p:extLst>
              <p:ext uri="{D42A27DB-BD31-4B8C-83A1-F6EECF244321}">
                <p14:modId xmlns:p14="http://schemas.microsoft.com/office/powerpoint/2010/main" val="3293718924"/>
              </p:ext>
            </p:extLst>
          </p:nvPr>
        </p:nvGraphicFramePr>
        <p:xfrm>
          <a:off x="0" y="555526"/>
          <a:ext cx="6858000" cy="41044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90228167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1" name="Text Box 3"/>
          <p:cNvSpPr txBox="1">
            <a:spLocks noChangeArrowheads="1"/>
          </p:cNvSpPr>
          <p:nvPr/>
        </p:nvSpPr>
        <p:spPr bwMode="auto">
          <a:xfrm>
            <a:off x="191022" y="-11907"/>
            <a:ext cx="807913" cy="4910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eaVert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32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8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4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spcBef>
                <a:spcPct val="20000"/>
              </a:spcBef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75000"/>
              <a:buFont typeface="Wingdings" panose="05000000000000000000" pitchFamily="2" charset="2"/>
              <a:buChar char="l"/>
              <a:defRPr kumimoji="1" sz="2000"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  <a:defRPr/>
            </a:pPr>
            <a:r>
              <a:rPr lang="zh-TW" altLang="en-US" sz="4050" b="1" dirty="0">
                <a:solidFill>
                  <a:srgbClr val="002060"/>
                </a:solidFill>
                <a:latin typeface="標楷體" panose="03000509000000000000" pitchFamily="65" charset="-120"/>
                <a:ea typeface="標楷體" panose="03000509000000000000" pitchFamily="65" charset="-120"/>
              </a:rPr>
              <a:t>請給自己一些掌聲</a:t>
            </a:r>
          </a:p>
        </p:txBody>
      </p:sp>
      <p:pic>
        <p:nvPicPr>
          <p:cNvPr id="64515" name="圖片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962"/>
          <a:stretch>
            <a:fillRect/>
          </a:stretch>
        </p:blipFill>
        <p:spPr bwMode="auto">
          <a:xfrm>
            <a:off x="1863328" y="-4762"/>
            <a:ext cx="3348038" cy="47363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48243328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3"/>
          <p:cNvSpPr>
            <a:spLocks noGrp="1" noChangeArrowheads="1"/>
          </p:cNvSpPr>
          <p:nvPr>
            <p:ph idx="1"/>
          </p:nvPr>
        </p:nvSpPr>
        <p:spPr>
          <a:xfrm>
            <a:off x="351235" y="1869877"/>
            <a:ext cx="6103144" cy="1403747"/>
          </a:xfrm>
        </p:spPr>
        <p:txBody>
          <a:bodyPr/>
          <a:lstStyle/>
          <a:p>
            <a:pPr algn="ctr">
              <a:buFont typeface="Wingdings" panose="05000000000000000000" pitchFamily="2" charset="2"/>
              <a:buNone/>
            </a:pPr>
            <a:r>
              <a:rPr lang="en-US" altLang="zh-TW" sz="7200" b="1">
                <a:latin typeface="Monotype Corsiva" panose="03010101010201010101" pitchFamily="66" charset="0"/>
                <a:ea typeface="標楷體" panose="03000509000000000000" pitchFamily="65" charset="-120"/>
              </a:rPr>
              <a:t>Q &amp; A  </a:t>
            </a:r>
            <a:r>
              <a:rPr lang="zh-TW" altLang="en-US" sz="7200" b="1">
                <a:latin typeface="Monotype Corsiva" panose="03010101010201010101" pitchFamily="66" charset="0"/>
                <a:ea typeface="標楷體" panose="03000509000000000000" pitchFamily="65" charset="-120"/>
              </a:rPr>
              <a:t>時間</a:t>
            </a:r>
          </a:p>
        </p:txBody>
      </p:sp>
      <p:grpSp>
        <p:nvGrpSpPr>
          <p:cNvPr id="67587" name="Group 4"/>
          <p:cNvGrpSpPr>
            <a:grpSpLocks/>
          </p:cNvGrpSpPr>
          <p:nvPr/>
        </p:nvGrpSpPr>
        <p:grpSpPr bwMode="auto">
          <a:xfrm>
            <a:off x="91220" y="3651870"/>
            <a:ext cx="6609371" cy="1079897"/>
            <a:chOff x="-90" y="3320"/>
            <a:chExt cx="5747" cy="1017"/>
          </a:xfrm>
        </p:grpSpPr>
        <p:pic>
          <p:nvPicPr>
            <p:cNvPr id="67588" name="Picture 5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8484" r="5109"/>
            <a:stretch>
              <a:fillRect/>
            </a:stretch>
          </p:blipFill>
          <p:spPr bwMode="auto">
            <a:xfrm>
              <a:off x="3564" y="3322"/>
              <a:ext cx="1013" cy="99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7589" name="Picture 6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4566" r="18604"/>
            <a:stretch>
              <a:fillRect/>
            </a:stretch>
          </p:blipFill>
          <p:spPr bwMode="auto">
            <a:xfrm>
              <a:off x="2381" y="3322"/>
              <a:ext cx="1225" cy="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7590" name="Picture 7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497" y="3322"/>
              <a:ext cx="915" cy="99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7591" name="Picture 8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5446" r="21407" b="2625"/>
            <a:stretch>
              <a:fillRect/>
            </a:stretch>
          </p:blipFill>
          <p:spPr bwMode="auto">
            <a:xfrm>
              <a:off x="4565" y="3322"/>
              <a:ext cx="1092" cy="99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67592" name="Picture 9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-90" y="3320"/>
              <a:ext cx="1587" cy="101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17038073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6_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6_Office 佈景主題">
      <a:majorFont>
        <a:latin typeface="Calibri"/>
        <a:ea typeface="新細明體"/>
        <a:cs typeface=""/>
      </a:majorFont>
      <a:minorFont>
        <a:latin typeface="Calibri"/>
        <a:ea typeface="新細明體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6_Office 佈景主題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25557</TotalTime>
  <Words>2355</Words>
  <Application>Microsoft Office PowerPoint</Application>
  <PresentationFormat>自訂</PresentationFormat>
  <Paragraphs>386</Paragraphs>
  <Slides>53</Slides>
  <Notes>11</Notes>
  <HiddenSlides>0</HiddenSlides>
  <MMClips>0</MMClips>
  <ScaleCrop>false</ScaleCrop>
  <HeadingPairs>
    <vt:vector size="8" baseType="variant">
      <vt:variant>
        <vt:lpstr>使用字型</vt:lpstr>
      </vt:variant>
      <vt:variant>
        <vt:i4>16</vt:i4>
      </vt:variant>
      <vt:variant>
        <vt:lpstr>佈景主題</vt:lpstr>
      </vt:variant>
      <vt:variant>
        <vt:i4>1</vt:i4>
      </vt:variant>
      <vt:variant>
        <vt:lpstr>內嵌 OLE 伺服程式</vt:lpstr>
      </vt:variant>
      <vt:variant>
        <vt:i4>1</vt:i4>
      </vt:variant>
      <vt:variant>
        <vt:lpstr>投影片標題</vt:lpstr>
      </vt:variant>
      <vt:variant>
        <vt:i4>53</vt:i4>
      </vt:variant>
    </vt:vector>
  </HeadingPairs>
  <TitlesOfParts>
    <vt:vector size="71" baseType="lpstr">
      <vt:lpstr>Fancy</vt:lpstr>
      <vt:lpstr>SimHei</vt:lpstr>
      <vt:lpstr>SimSun</vt:lpstr>
      <vt:lpstr>華康仿宋體W2</vt:lpstr>
      <vt:lpstr>微軟正黑體</vt:lpstr>
      <vt:lpstr>新細明體</vt:lpstr>
      <vt:lpstr>標楷體</vt:lpstr>
      <vt:lpstr>Arial</vt:lpstr>
      <vt:lpstr>Calibri</vt:lpstr>
      <vt:lpstr>Comic Sans MS</vt:lpstr>
      <vt:lpstr>DilleniaUPC</vt:lpstr>
      <vt:lpstr>Monotype Corsiva</vt:lpstr>
      <vt:lpstr>Symbol</vt:lpstr>
      <vt:lpstr>Times New Roman</vt:lpstr>
      <vt:lpstr>Verdana</vt:lpstr>
      <vt:lpstr>Wingdings</vt:lpstr>
      <vt:lpstr>6_Office 佈景主題</vt:lpstr>
      <vt:lpstr>多媒體項目</vt:lpstr>
      <vt:lpstr>PowerPoint 簡報</vt:lpstr>
      <vt:lpstr>校外實習說明會</vt:lpstr>
      <vt:lpstr>簡報大綱</vt:lpstr>
      <vt:lpstr>校外實習作業預定日程表</vt:lpstr>
      <vt:lpstr>校外實習作業預定日程表</vt:lpstr>
      <vt:lpstr>校外實習作業預定日程表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公佈撕榜單排序</vt:lpstr>
      <vt:lpstr>撕榜單注意事項</vt:lpstr>
      <vt:lpstr>國內選填志願之原則</vt:lpstr>
      <vt:lpstr>國內實習機構媒合</vt:lpstr>
      <vt:lpstr>海外實習遴選之條件</vt:lpstr>
      <vt:lpstr>PowerPoint 簡報</vt:lpstr>
      <vt:lpstr>PowerPoint 簡報</vt:lpstr>
      <vt:lpstr>PowerPoint 簡報</vt:lpstr>
      <vt:lpstr>PowerPoint 簡報</vt:lpstr>
      <vt:lpstr>PowerPoint 簡報</vt:lpstr>
      <vt:lpstr>挑選實習機構建議</vt:lpstr>
      <vt:lpstr>PowerPoint 簡報</vt:lpstr>
      <vt:lpstr>面試規定事項</vt:lpstr>
      <vt:lpstr>服儀參考-男性</vt:lpstr>
      <vt:lpstr>PowerPoint 簡報</vt:lpstr>
      <vt:lpstr>PowerPoint 簡報</vt:lpstr>
      <vt:lpstr>前往實習機構面試</vt:lpstr>
      <vt:lpstr>前往實習機構面試</vt:lpstr>
      <vt:lpstr>PowerPoint 簡報</vt:lpstr>
      <vt:lpstr>PowerPoint 簡報</vt:lpstr>
      <vt:lpstr>PowerPoint 簡報</vt:lpstr>
      <vt:lpstr>校外實習行前說明會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  <vt:lpstr>PowerPoint 簡報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投影片 1</dc:title>
  <dc:creator>USER</dc:creator>
  <cp:lastModifiedBy>user</cp:lastModifiedBy>
  <cp:revision>1978</cp:revision>
  <cp:lastPrinted>2023-03-27T09:07:51Z</cp:lastPrinted>
  <dcterms:created xsi:type="dcterms:W3CDTF">2011-01-04T12:54:17Z</dcterms:created>
  <dcterms:modified xsi:type="dcterms:W3CDTF">2023-04-10T11:13:57Z</dcterms:modified>
</cp:coreProperties>
</file>