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</p:sldMasterIdLst>
  <p:notesMasterIdLst>
    <p:notesMasterId r:id="rId26"/>
  </p:notesMasterIdLst>
  <p:handoutMasterIdLst>
    <p:handoutMasterId r:id="rId27"/>
  </p:handoutMasterIdLst>
  <p:sldIdLst>
    <p:sldId id="1274" r:id="rId2"/>
    <p:sldId id="927" r:id="rId3"/>
    <p:sldId id="1245" r:id="rId4"/>
    <p:sldId id="1262" r:id="rId5"/>
    <p:sldId id="1259" r:id="rId6"/>
    <p:sldId id="1260" r:id="rId7"/>
    <p:sldId id="1261" r:id="rId8"/>
    <p:sldId id="1265" r:id="rId9"/>
    <p:sldId id="1266" r:id="rId10"/>
    <p:sldId id="1267" r:id="rId11"/>
    <p:sldId id="1268" r:id="rId12"/>
    <p:sldId id="1264" r:id="rId13"/>
    <p:sldId id="1263" r:id="rId14"/>
    <p:sldId id="1200" r:id="rId15"/>
    <p:sldId id="1253" r:id="rId16"/>
    <p:sldId id="1254" r:id="rId17"/>
    <p:sldId id="1255" r:id="rId18"/>
    <p:sldId id="1256" r:id="rId19"/>
    <p:sldId id="1269" r:id="rId20"/>
    <p:sldId id="1270" r:id="rId21"/>
    <p:sldId id="1271" r:id="rId22"/>
    <p:sldId id="1272" r:id="rId23"/>
    <p:sldId id="1257" r:id="rId24"/>
    <p:sldId id="1244" r:id="rId25"/>
  </p:sldIdLst>
  <p:sldSz cx="6858000" cy="5143500"/>
  <p:notesSz cx="6797675" cy="9929813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3B320DD7-FAAF-4EFB-87CD-71D6B5A5ED85}">
          <p14:sldIdLst>
            <p14:sldId id="1274"/>
            <p14:sldId id="927"/>
            <p14:sldId id="1245"/>
            <p14:sldId id="1262"/>
            <p14:sldId id="1259"/>
            <p14:sldId id="1260"/>
            <p14:sldId id="1261"/>
            <p14:sldId id="1265"/>
            <p14:sldId id="1266"/>
            <p14:sldId id="1267"/>
            <p14:sldId id="1268"/>
            <p14:sldId id="1264"/>
            <p14:sldId id="1263"/>
            <p14:sldId id="1200"/>
            <p14:sldId id="1253"/>
            <p14:sldId id="1254"/>
            <p14:sldId id="1255"/>
            <p14:sldId id="1256"/>
            <p14:sldId id="1269"/>
            <p14:sldId id="1270"/>
            <p14:sldId id="1271"/>
            <p14:sldId id="1272"/>
            <p14:sldId id="1257"/>
            <p14:sldId id="1244"/>
          </p14:sldIdLst>
        </p14:section>
        <p14:section name="未命名的章節" id="{1E817A2E-E1B3-419C-A803-0CEEE6873A1E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60" userDrawn="1">
          <p15:clr>
            <a:srgbClr val="A4A3A4"/>
          </p15:clr>
        </p15:guide>
        <p15:guide id="3" orient="horz" pos="16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89A"/>
    <a:srgbClr val="0067B4"/>
    <a:srgbClr val="AC8300"/>
    <a:srgbClr val="003300"/>
    <a:srgbClr val="FBF7DD"/>
    <a:srgbClr val="FEFDE2"/>
    <a:srgbClr val="FEFDE6"/>
    <a:srgbClr val="FEFDDE"/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佈景主題樣式 1 - 輔色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佈景主題樣式 1 - 輔色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06799F8-075E-4A3A-A7F6-7FBC6576F1A4}" styleName="佈景主題樣式 2 - 輔色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803" autoAdjust="0"/>
    <p:restoredTop sz="88107" autoAdjust="0"/>
  </p:normalViewPr>
  <p:slideViewPr>
    <p:cSldViewPr>
      <p:cViewPr varScale="1">
        <p:scale>
          <a:sx n="70" d="100"/>
          <a:sy n="70" d="100"/>
        </p:scale>
        <p:origin x="1336" y="48"/>
      </p:cViewPr>
      <p:guideLst>
        <p:guide orient="horz" pos="2160"/>
        <p:guide pos="2160"/>
        <p:guide orient="horz" pos="1620"/>
      </p:guideLst>
    </p:cSldViewPr>
  </p:slideViewPr>
  <p:outlineViewPr>
    <p:cViewPr>
      <p:scale>
        <a:sx n="33" d="100"/>
        <a:sy n="33" d="100"/>
      </p:scale>
      <p:origin x="0" y="2709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5" y="8"/>
            <a:ext cx="2945587" cy="496258"/>
          </a:xfrm>
          <a:prstGeom prst="rect">
            <a:avLst/>
          </a:prstGeom>
        </p:spPr>
        <p:txBody>
          <a:bodyPr vert="horz" lIns="90774" tIns="45386" rIns="90774" bIns="4538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918" y="8"/>
            <a:ext cx="2946674" cy="496258"/>
          </a:xfrm>
          <a:prstGeom prst="rect">
            <a:avLst/>
          </a:prstGeom>
        </p:spPr>
        <p:txBody>
          <a:bodyPr vert="horz" lIns="90774" tIns="45386" rIns="90774" bIns="4538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26826AB-0206-4789-988B-174AD64912F2}" type="datetimeFigureOut">
              <a:rPr lang="zh-TW" altLang="en-US"/>
              <a:pPr>
                <a:defRPr/>
              </a:pPr>
              <a:t>2023/4/19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5" y="9431243"/>
            <a:ext cx="2945587" cy="496258"/>
          </a:xfrm>
          <a:prstGeom prst="rect">
            <a:avLst/>
          </a:prstGeom>
        </p:spPr>
        <p:txBody>
          <a:bodyPr vert="horz" lIns="90774" tIns="45386" rIns="90774" bIns="4538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918" y="9431243"/>
            <a:ext cx="2946674" cy="496258"/>
          </a:xfrm>
          <a:prstGeom prst="rect">
            <a:avLst/>
          </a:prstGeom>
        </p:spPr>
        <p:txBody>
          <a:bodyPr vert="horz" lIns="90774" tIns="45386" rIns="90774" bIns="4538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AB4D6F5-B0EF-43B8-A0CA-F4B4D75B414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31282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945587" cy="498579"/>
          </a:xfrm>
          <a:prstGeom prst="rect">
            <a:avLst/>
          </a:prstGeom>
        </p:spPr>
        <p:txBody>
          <a:bodyPr vert="horz" lIns="90765" tIns="45381" rIns="90765" bIns="4538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918" y="5"/>
            <a:ext cx="2946674" cy="498579"/>
          </a:xfrm>
          <a:prstGeom prst="rect">
            <a:avLst/>
          </a:prstGeom>
        </p:spPr>
        <p:txBody>
          <a:bodyPr vert="horz" lIns="90765" tIns="45381" rIns="90765" bIns="4538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F12DB57-9996-42C1-B360-3E077DA16707}" type="datetimeFigureOut">
              <a:rPr lang="zh-TW" altLang="en-US"/>
              <a:pPr>
                <a:defRPr/>
              </a:pPr>
              <a:t>2023/4/19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2950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65" tIns="45381" rIns="90765" bIns="45381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337" y="4716785"/>
            <a:ext cx="5439009" cy="4468647"/>
          </a:xfrm>
          <a:prstGeom prst="rect">
            <a:avLst/>
          </a:prstGeom>
        </p:spPr>
        <p:txBody>
          <a:bodyPr vert="horz" lIns="90765" tIns="45381" rIns="90765" bIns="45381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5" y="9431243"/>
            <a:ext cx="2945587" cy="496258"/>
          </a:xfrm>
          <a:prstGeom prst="rect">
            <a:avLst/>
          </a:prstGeom>
        </p:spPr>
        <p:txBody>
          <a:bodyPr vert="horz" lIns="90765" tIns="45381" rIns="90765" bIns="4538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918" y="9431243"/>
            <a:ext cx="2946674" cy="496258"/>
          </a:xfrm>
          <a:prstGeom prst="rect">
            <a:avLst/>
          </a:prstGeom>
        </p:spPr>
        <p:txBody>
          <a:bodyPr vert="horz" lIns="90765" tIns="45381" rIns="90765" bIns="4538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1C07D8BD-40C8-407E-B1F1-4F9251E2EEC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21335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 dirty="0" smtClean="0">
              <a:latin typeface="Arial" panose="020B0604020202020204" pitchFamily="34" charset="0"/>
            </a:endParaRPr>
          </a:p>
        </p:txBody>
      </p:sp>
      <p:sp>
        <p:nvSpPr>
          <p:cNvPr id="66564" name="投影片編號版面配置區 3"/>
          <p:cNvSpPr txBox="1">
            <a:spLocks noGrp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262" tIns="47132" rIns="94262" bIns="4713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B4AE83F-A84D-4D90-A1E1-A0EBD88678B7}" type="slidenum">
              <a:rPr lang="en-US" altLang="zh-TW"/>
              <a:pPr algn="r" eaLnBrk="1" hangingPunct="1">
                <a:spcBef>
                  <a:spcPct val="0"/>
                </a:spcBef>
              </a:pPr>
              <a:t>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45784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07D8BD-40C8-407E-B1F1-4F9251E2EECF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1317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 txBox="1">
            <a:spLocks noGrp="1" noChangeArrowheads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262" tIns="47132" rIns="94262" bIns="4713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4CFBECBE-7DBC-44AE-88B7-393FA4E0AB89}" type="slidenum">
              <a:rPr lang="en-US" altLang="zh-TW"/>
              <a:pPr algn="r" eaLnBrk="1" hangingPunct="1">
                <a:spcBef>
                  <a:spcPct val="0"/>
                </a:spcBef>
              </a:pPr>
              <a:t>14</a:t>
            </a:fld>
            <a:endParaRPr lang="en-US" altLang="zh-TW"/>
          </a:p>
        </p:txBody>
      </p:sp>
      <p:sp>
        <p:nvSpPr>
          <p:cNvPr id="13315" name="Rectangle 7"/>
          <p:cNvSpPr txBox="1">
            <a:spLocks noGrp="1" noChangeArrowheads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262" tIns="47132" rIns="94262" bIns="4713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3E88CCC-0B5B-434A-925A-C620C466EB4C}" type="slidenum">
              <a:rPr kumimoji="0" lang="en-US" altLang="zh-CN">
                <a:ea typeface="SimSun" panose="02010600030101010101" pitchFamily="2" charset="-122"/>
              </a:rPr>
              <a:pPr algn="r" eaLnBrk="1" hangingPunct="1">
                <a:spcBef>
                  <a:spcPct val="0"/>
                </a:spcBef>
              </a:pPr>
              <a:t>14</a:t>
            </a:fld>
            <a:endParaRPr kumimoji="0" lang="en-US" altLang="zh-CN">
              <a:ea typeface="SimSun" panose="02010600030101010101" pitchFamily="2" charset="-122"/>
            </a:endParaRPr>
          </a:p>
        </p:txBody>
      </p:sp>
      <p:sp>
        <p:nvSpPr>
          <p:cNvPr id="1331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89013" y="769938"/>
            <a:ext cx="5126037" cy="3846512"/>
          </a:xfrm>
          <a:ln/>
        </p:spPr>
      </p:sp>
      <p:sp>
        <p:nvSpPr>
          <p:cNvPr id="13317" name="備忘稿版面配置區 2"/>
          <p:cNvSpPr>
            <a:spLocks noGrp="1"/>
          </p:cNvSpPr>
          <p:nvPr>
            <p:ph type="body" idx="1"/>
          </p:nvPr>
        </p:nvSpPr>
        <p:spPr>
          <a:xfrm>
            <a:off x="711532" y="4872610"/>
            <a:ext cx="5679553" cy="4616409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>
              <a:latin typeface="Arial" panose="020B0604020202020204" pitchFamily="34" charset="0"/>
            </a:endParaRPr>
          </a:p>
        </p:txBody>
      </p:sp>
      <p:sp>
        <p:nvSpPr>
          <p:cNvPr id="162821" name="投影片編號版面配置區 3"/>
          <p:cNvSpPr txBox="1">
            <a:spLocks noGrp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62" tIns="47132" rIns="94262" bIns="47132" anchor="b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>
              <a:defRPr/>
            </a:pPr>
            <a:fld id="{AE205B0C-05A6-4752-A4FD-2BAC57A89803}" type="slidenum">
              <a:rPr kumimoji="0" lang="en-US" altLang="zh-CN" sz="130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SimSun" panose="02010600030101010101" pitchFamily="2" charset="-122"/>
              </a:rPr>
              <a:pPr algn="r">
                <a:defRPr/>
              </a:pPr>
              <a:t>14</a:t>
            </a:fld>
            <a:endParaRPr kumimoji="0" lang="en-US" altLang="zh-CN" sz="130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2502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jpeg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14350" y="1597828"/>
            <a:ext cx="5829300" cy="110251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28700" y="2914650"/>
            <a:ext cx="48006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342892" indent="0" algn="ctr">
              <a:buNone/>
              <a:defRPr/>
            </a:lvl2pPr>
            <a:lvl3pPr marL="685783" indent="0" algn="ctr">
              <a:buNone/>
              <a:defRPr/>
            </a:lvl3pPr>
            <a:lvl4pPr marL="1028675" indent="0" algn="ctr">
              <a:buNone/>
              <a:defRPr/>
            </a:lvl4pPr>
            <a:lvl5pPr marL="1371566" indent="0" algn="ctr">
              <a:buNone/>
              <a:defRPr/>
            </a:lvl5pPr>
            <a:lvl6pPr marL="1714457" indent="0" algn="ctr">
              <a:buNone/>
              <a:defRPr/>
            </a:lvl6pPr>
            <a:lvl7pPr marL="2057348" indent="0" algn="ctr">
              <a:buNone/>
              <a:defRPr/>
            </a:lvl7pPr>
            <a:lvl8pPr marL="2400240" indent="0" algn="ctr">
              <a:buNone/>
              <a:defRPr/>
            </a:lvl8pPr>
            <a:lvl9pPr marL="2743132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1B6B0-293E-416A-BB76-41C1B30BE33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F3A51-8E27-4F03-BC92-C8AE1216A44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1735" y="3305176"/>
            <a:ext cx="58293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41735" y="2180035"/>
            <a:ext cx="5829300" cy="1125140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892" indent="0">
              <a:buNone/>
              <a:defRPr sz="1350"/>
            </a:lvl2pPr>
            <a:lvl3pPr marL="685783" indent="0">
              <a:buNone/>
              <a:defRPr sz="1200"/>
            </a:lvl3pPr>
            <a:lvl4pPr marL="1028675" indent="0">
              <a:buNone/>
              <a:defRPr sz="1050"/>
            </a:lvl4pPr>
            <a:lvl5pPr marL="1371566" indent="0">
              <a:buNone/>
              <a:defRPr sz="1050"/>
            </a:lvl5pPr>
            <a:lvl6pPr marL="1714457" indent="0">
              <a:buNone/>
              <a:defRPr sz="1050"/>
            </a:lvl6pPr>
            <a:lvl7pPr marL="2057348" indent="0">
              <a:buNone/>
              <a:defRPr sz="1050"/>
            </a:lvl7pPr>
            <a:lvl8pPr marL="2400240" indent="0">
              <a:buNone/>
              <a:defRPr sz="1050"/>
            </a:lvl8pPr>
            <a:lvl9pPr marL="2743132" indent="0">
              <a:buNone/>
              <a:defRPr sz="10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BE467-0FD1-4093-A344-9F64F17432C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42900" y="1200151"/>
            <a:ext cx="302895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86150" y="1200151"/>
            <a:ext cx="302895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FDD7F-963F-4812-9F96-0D4D19907B4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2" y="1151335"/>
            <a:ext cx="303014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2902" y="1631156"/>
            <a:ext cx="3030141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83777" y="1151335"/>
            <a:ext cx="303133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83777" y="1631156"/>
            <a:ext cx="3031331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498F0-5707-4B7E-A137-AD9905B2550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8159C-2516-45E7-874C-A9549D233E5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5069681" y="4836321"/>
            <a:ext cx="1600200" cy="2738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AE9B5A-79EE-4332-B058-D48B0917BF4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18F2E-F61F-4D15-BFE3-35081BD9212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DDF36-AF3F-4EE9-B724-0183BDF2259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9" y="204787"/>
            <a:ext cx="2256235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81289" y="204797"/>
            <a:ext cx="3833813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42909" y="1076328"/>
            <a:ext cx="2256235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14182-1125-4367-9460-15737404FCE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4216" y="3600451"/>
            <a:ext cx="41148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344216" y="459581"/>
            <a:ext cx="41148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44216" y="4025512"/>
            <a:ext cx="41148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ADB34-8BF2-4C43-A057-CF8D590E7C6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220EE-A731-42AA-97D7-A406507A01C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972050" y="205980"/>
            <a:ext cx="1543050" cy="4388644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42900" y="205980"/>
            <a:ext cx="4514850" cy="438864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A915A-5710-4007-A35C-328B988254E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5_學生成就與職涯發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7"/>
            <a:ext cx="1607344" cy="492058"/>
            <a:chOff x="-167427" y="-64395"/>
            <a:chExt cx="2143140" cy="655710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6" name="矩形 15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 Management 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  <p:sp>
            <p:nvSpPr>
              <p:cNvPr id="7" name="矩形 16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21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12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76429A73-7E2E-49ED-A8A4-EF494083BC13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5258514" y="1143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學生成就與</a:t>
            </a:r>
            <a:endParaRPr lang="en-US" altLang="zh-TW" sz="1500" b="1" spc="38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1500" b="1" spc="450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 職涯發展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評鑑隔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7" descr="DSC_1027.JPG"/>
          <p:cNvPicPr>
            <a:picLocks/>
          </p:cNvPicPr>
          <p:nvPr userDrawn="1"/>
        </p:nvPicPr>
        <p:blipFill>
          <a:blip r:embed="rId2" cstate="print">
            <a:lum bright="57000" contrast="-70000"/>
          </a:blip>
          <a:stretch>
            <a:fillRect/>
          </a:stretch>
        </p:blipFill>
        <p:spPr>
          <a:xfrm>
            <a:off x="2973066" y="1789032"/>
            <a:ext cx="3750300" cy="3321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hk1114(透明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" y="4607728"/>
            <a:ext cx="1627585" cy="535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圖片 10" descr="DSC08851.JPG"/>
          <p:cNvPicPr>
            <a:picLocks noChangeAspect="1"/>
          </p:cNvPicPr>
          <p:nvPr userDrawn="1"/>
        </p:nvPicPr>
        <p:blipFill>
          <a:blip r:embed="rId4" cstate="print">
            <a:lum bright="70000" contrast="-70000"/>
          </a:blip>
          <a:stretch>
            <a:fillRect/>
          </a:stretch>
        </p:blipFill>
        <p:spPr>
          <a:xfrm>
            <a:off x="0" y="7"/>
            <a:ext cx="3643314" cy="34946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4968478" y="4612488"/>
            <a:ext cx="1889522" cy="468302"/>
            <a:chOff x="-167427" y="-12300"/>
            <a:chExt cx="2143140" cy="455183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12300"/>
              <a:ext cx="2143140" cy="455183"/>
              <a:chOff x="1696972" y="6195739"/>
              <a:chExt cx="2143140" cy="455183"/>
            </a:xfrm>
          </p:grpSpPr>
          <p:sp>
            <p:nvSpPr>
              <p:cNvPr id="8" name="矩形 16"/>
              <p:cNvSpPr/>
              <p:nvPr userDrawn="1"/>
            </p:nvSpPr>
            <p:spPr>
              <a:xfrm>
                <a:off x="2082062" y="6195739"/>
                <a:ext cx="1191261" cy="35898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  <p:sp>
            <p:nvSpPr>
              <p:cNvPr id="9" name="矩形 15"/>
              <p:cNvSpPr/>
              <p:nvPr userDrawn="1"/>
            </p:nvSpPr>
            <p:spPr>
              <a:xfrm>
                <a:off x="1696972" y="6404119"/>
                <a:ext cx="2143140" cy="2468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 Management 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</p:grpSp>
        <p:cxnSp>
          <p:nvCxnSpPr>
            <p:cNvPr id="7" name="直線接點 21"/>
            <p:cNvCxnSpPr/>
            <p:nvPr userDrawn="1"/>
          </p:nvCxnSpPr>
          <p:spPr>
            <a:xfrm>
              <a:off x="58095" y="384646"/>
              <a:ext cx="1856849" cy="115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字方塊 11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B3E3B23C-395E-4624-A5D4-3B632A321389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pic>
        <p:nvPicPr>
          <p:cNvPr id="11" name="Picture 5" descr="title_0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"/>
            <a:ext cx="6858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2_課程規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7"/>
            <a:ext cx="1607344" cy="492058"/>
            <a:chOff x="-167427" y="-64395"/>
            <a:chExt cx="2143140" cy="655710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6" name="矩形 15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 Management 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  <p:sp>
            <p:nvSpPr>
              <p:cNvPr id="7" name="矩形 16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21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12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9438E87D-DCA8-4AAC-93C7-522A6DAE5DFB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5258514" y="1143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課程規劃、師資</a:t>
            </a:r>
            <a:endParaRPr lang="en-US" altLang="zh-TW" sz="1500" b="1" spc="38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結構與教師教學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3_教學品保與學生輔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7"/>
            <a:ext cx="1607344" cy="492058"/>
            <a:chOff x="-167427" y="-64395"/>
            <a:chExt cx="2143140" cy="655710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6" name="矩形 15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 Management 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  <p:sp>
            <p:nvSpPr>
              <p:cNvPr id="7" name="矩形 16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21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12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5C64D677-5A22-4DEE-B846-9BD16E1F4C27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5258514" y="1143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教學品保與</a:t>
            </a:r>
            <a:endParaRPr lang="en-US" altLang="zh-TW" sz="1500" b="1" spc="38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1500" b="1" spc="450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 學生輔導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4_專業發展與產學合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7"/>
            <a:ext cx="1607344" cy="492058"/>
            <a:chOff x="-167427" y="-64395"/>
            <a:chExt cx="2143140" cy="655710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6" name="矩形 15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 err="1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HospitalityManagement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  <p:sp>
            <p:nvSpPr>
              <p:cNvPr id="7" name="矩形 16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21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12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0F00DBE5-486E-4D3D-9855-757F3CFAB587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5258514" y="1143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專業發展與</a:t>
            </a:r>
            <a:endParaRPr lang="en-US" altLang="zh-TW" sz="1500" b="1" spc="38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1500" b="1" spc="450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產學合作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1_目標、 特色與系務發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7"/>
            <a:ext cx="1607344" cy="492058"/>
            <a:chOff x="-167427" y="-64395"/>
            <a:chExt cx="2143140" cy="655710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6" name="矩形 15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 Management 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  <p:sp>
            <p:nvSpPr>
              <p:cNvPr id="7" name="矩形 16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21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12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16CDBB35-012A-4697-A185-06EC9F9E01C5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5276634" y="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ts val="1650"/>
              </a:lnSpc>
              <a:spcBef>
                <a:spcPts val="0"/>
              </a:spcBef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目標、 特色</a:t>
            </a:r>
            <a:endParaRPr lang="en-US" altLang="zh-TW" sz="1500" b="1" spc="38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lnSpc>
                <a:spcPts val="1650"/>
              </a:lnSpc>
              <a:spcBef>
                <a:spcPts val="0"/>
              </a:spcBef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與系務發展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系之歷史沿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7"/>
            <a:ext cx="1607344" cy="492058"/>
            <a:chOff x="-167427" y="-64395"/>
            <a:chExt cx="2143140" cy="655710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6" name="矩形 15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 Management 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  <p:sp>
            <p:nvSpPr>
              <p:cNvPr id="7" name="矩形 16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21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12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D9C1C36E-5C4F-4C23-92B2-098240A247EC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5276634" y="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ts val="1650"/>
              </a:lnSpc>
              <a:spcBef>
                <a:spcPts val="0"/>
              </a:spcBef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系歷史沿革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1"/>
          <p:cNvSpPr>
            <a:spLocks noGrp="1"/>
          </p:cNvSpPr>
          <p:nvPr>
            <p:ph type="ftr" sz="quarter" idx="10"/>
          </p:nvPr>
        </p:nvSpPr>
        <p:spPr>
          <a:xfrm>
            <a:off x="0" y="4869657"/>
            <a:ext cx="2171700" cy="2738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1"/>
          </p:nvPr>
        </p:nvSpPr>
        <p:spPr>
          <a:xfrm>
            <a:off x="5049441" y="4839891"/>
            <a:ext cx="1600200" cy="2738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DB4587-DD75-4607-B56B-F04454E477E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7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9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9" y="5"/>
            <a:ext cx="1607344" cy="653640"/>
            <a:chOff x="-167427" y="-64395"/>
            <a:chExt cx="2143140" cy="871032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871032"/>
              <a:chOff x="1696972" y="6143644"/>
              <a:chExt cx="2143140" cy="871032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9"/>
                <a:ext cx="2143140" cy="55368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Fancy" pitchFamily="2" charset="2"/>
                    <a:ea typeface="+mn-ea"/>
                  </a:rPr>
                  <a:t>Hospitality Management </a:t>
                </a:r>
                <a:endParaRPr kumimoji="0"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Fancy" pitchFamily="2" charset="2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3A42B40-5D95-4748-B188-E7ABAC83FAA8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FC4B3-CFFE-430A-B2A2-C5A22BE83D0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6_自我改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" y="4714890"/>
            <a:ext cx="1301753" cy="428610"/>
          </a:xfrm>
          <a:prstGeom prst="rect">
            <a:avLst/>
          </a:prstGeom>
          <a:noFill/>
        </p:spPr>
      </p:pic>
      <p:grpSp>
        <p:nvGrpSpPr>
          <p:cNvPr id="2" name="群組 22"/>
          <p:cNvGrpSpPr/>
          <p:nvPr userDrawn="1"/>
        </p:nvGrpSpPr>
        <p:grpSpPr>
          <a:xfrm>
            <a:off x="5250647" y="4554161"/>
            <a:ext cx="1607355" cy="491926"/>
            <a:chOff x="-167427" y="-64395"/>
            <a:chExt cx="2143140" cy="655900"/>
          </a:xfrm>
        </p:grpSpPr>
        <p:grpSp>
          <p:nvGrpSpPr>
            <p:cNvPr id="3" name="群組 14"/>
            <p:cNvGrpSpPr/>
            <p:nvPr userDrawn="1"/>
          </p:nvGrpSpPr>
          <p:grpSpPr>
            <a:xfrm>
              <a:off x="-167427" y="-64395"/>
              <a:ext cx="2143140" cy="655900"/>
              <a:chOff x="1696972" y="6143644"/>
              <a:chExt cx="2143140" cy="655900"/>
            </a:xfrm>
          </p:grpSpPr>
          <p:sp>
            <p:nvSpPr>
              <p:cNvPr id="16" name="矩形 15"/>
              <p:cNvSpPr/>
              <p:nvPr userDrawn="1"/>
            </p:nvSpPr>
            <p:spPr>
              <a:xfrm>
                <a:off x="1696972" y="6460990"/>
                <a:ext cx="2143140" cy="33855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sz="1050" b="0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/>
                    <a:latin typeface="+mj-lt"/>
                  </a:rPr>
                  <a:t>Hospitality Management </a:t>
                </a:r>
                <a:endParaRPr lang="zh-TW" altLang="en-US" sz="1050" b="0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7" name="矩形 16"/>
              <p:cNvSpPr/>
              <p:nvPr userDrawn="1"/>
            </p:nvSpPr>
            <p:spPr>
              <a:xfrm>
                <a:off x="1977844" y="6143644"/>
                <a:ext cx="1246496" cy="492442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TW" altLang="en-US" sz="1800" b="0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/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b="0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/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  <a:endParaRPr lang="zh-TW" altLang="en-US" sz="750" b="0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/>
                  </a:solidFill>
                  <a:effectLst/>
                  <a:latin typeface="華康仿宋體W2" pitchFamily="49" charset="-120"/>
                  <a:ea typeface="華康仿宋體W2" pitchFamily="49" charset="-120"/>
                </a:endParaRPr>
              </a:p>
            </p:txBody>
          </p:sp>
        </p:grpSp>
        <p:cxnSp>
          <p:nvCxnSpPr>
            <p:cNvPr id="22" name="直線接點 21"/>
            <p:cNvCxnSpPr/>
            <p:nvPr userDrawn="1"/>
          </p:nvCxnSpPr>
          <p:spPr>
            <a:xfrm>
              <a:off x="0" y="500042"/>
              <a:ext cx="185738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文字方塊 12"/>
          <p:cNvSpPr txBox="1"/>
          <p:nvPr userDrawn="1"/>
        </p:nvSpPr>
        <p:spPr>
          <a:xfrm>
            <a:off x="2786060" y="4768469"/>
            <a:ext cx="1178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16147B35-C0F8-4686-A4A7-C146D1DE59F4}" type="slidenum">
              <a:rPr lang="zh-TW" altLang="en-US" smtClean="0"/>
              <a:pPr algn="ctr"/>
              <a:t>‹#›</a:t>
            </a:fld>
            <a:endParaRPr lang="zh-TW" altLang="en-US" dirty="0"/>
          </a:p>
        </p:txBody>
      </p:sp>
      <p:sp>
        <p:nvSpPr>
          <p:cNvPr id="10" name="Rectangle 5"/>
          <p:cNvSpPr>
            <a:spLocks noChangeArrowheads="1"/>
          </p:cNvSpPr>
          <p:nvPr userDrawn="1"/>
        </p:nvSpPr>
        <p:spPr bwMode="auto">
          <a:xfrm>
            <a:off x="5258514" y="1143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zh-TW" altLang="en-US" sz="1500" b="1" spc="38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自我改善</a:t>
            </a:r>
            <a:endParaRPr lang="zh-TW" altLang="en-US" sz="1500" b="1" spc="450" dirty="0" smtClean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" y="4714890"/>
            <a:ext cx="1301753" cy="428610"/>
          </a:xfrm>
          <a:prstGeom prst="rect">
            <a:avLst/>
          </a:prstGeom>
          <a:noFill/>
        </p:spPr>
      </p:pic>
      <p:grpSp>
        <p:nvGrpSpPr>
          <p:cNvPr id="2" name="群組 22"/>
          <p:cNvGrpSpPr/>
          <p:nvPr userDrawn="1"/>
        </p:nvGrpSpPr>
        <p:grpSpPr>
          <a:xfrm>
            <a:off x="5250647" y="4554161"/>
            <a:ext cx="1607355" cy="491926"/>
            <a:chOff x="-167427" y="-64395"/>
            <a:chExt cx="2143140" cy="655900"/>
          </a:xfrm>
        </p:grpSpPr>
        <p:grpSp>
          <p:nvGrpSpPr>
            <p:cNvPr id="3" name="群組 14"/>
            <p:cNvGrpSpPr/>
            <p:nvPr userDrawn="1"/>
          </p:nvGrpSpPr>
          <p:grpSpPr>
            <a:xfrm>
              <a:off x="-167427" y="-64395"/>
              <a:ext cx="2143140" cy="655900"/>
              <a:chOff x="1696972" y="6143644"/>
              <a:chExt cx="2143140" cy="655900"/>
            </a:xfrm>
          </p:grpSpPr>
          <p:sp>
            <p:nvSpPr>
              <p:cNvPr id="16" name="矩形 15"/>
              <p:cNvSpPr/>
              <p:nvPr userDrawn="1"/>
            </p:nvSpPr>
            <p:spPr>
              <a:xfrm>
                <a:off x="1696972" y="6460990"/>
                <a:ext cx="2143140" cy="33855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sz="1050" b="0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/>
                    <a:latin typeface="+mj-lt"/>
                  </a:rPr>
                  <a:t>Hospitality Management </a:t>
                </a:r>
                <a:endParaRPr lang="zh-TW" altLang="en-US" sz="1050" b="0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7" name="矩形 16"/>
              <p:cNvSpPr/>
              <p:nvPr userDrawn="1"/>
            </p:nvSpPr>
            <p:spPr>
              <a:xfrm>
                <a:off x="1977844" y="6143644"/>
                <a:ext cx="1246496" cy="492442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TW" altLang="en-US" sz="1800" b="0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/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b="0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/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  <a:endParaRPr lang="zh-TW" altLang="en-US" sz="750" b="0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/>
                  </a:solidFill>
                  <a:effectLst/>
                  <a:latin typeface="華康仿宋體W2" pitchFamily="49" charset="-120"/>
                  <a:ea typeface="華康仿宋體W2" pitchFamily="49" charset="-120"/>
                </a:endParaRPr>
              </a:p>
            </p:txBody>
          </p:sp>
        </p:grpSp>
        <p:cxnSp>
          <p:nvCxnSpPr>
            <p:cNvPr id="22" name="直線接點 21"/>
            <p:cNvCxnSpPr/>
            <p:nvPr userDrawn="1"/>
          </p:nvCxnSpPr>
          <p:spPr>
            <a:xfrm>
              <a:off x="0" y="500042"/>
              <a:ext cx="185738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文字方塊 12"/>
          <p:cNvSpPr txBox="1"/>
          <p:nvPr userDrawn="1"/>
        </p:nvSpPr>
        <p:spPr>
          <a:xfrm>
            <a:off x="2786060" y="4768469"/>
            <a:ext cx="1178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16147B35-C0F8-4686-A4A7-C146D1DE59F4}" type="slidenum">
              <a:rPr lang="zh-TW" altLang="en-US" smtClean="0"/>
              <a:pPr algn="ctr"/>
              <a:t>‹#›</a:t>
            </a:fld>
            <a:endParaRPr lang="zh-TW" altLang="en-US" dirty="0"/>
          </a:p>
        </p:txBody>
      </p:sp>
      <p:sp>
        <p:nvSpPr>
          <p:cNvPr id="9" name="文字方塊 8"/>
          <p:cNvSpPr txBox="1"/>
          <p:nvPr userDrawn="1"/>
        </p:nvSpPr>
        <p:spPr>
          <a:xfrm>
            <a:off x="0" y="0"/>
            <a:ext cx="6858000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algn="l" defTabSz="685783" rtl="0" eaLnBrk="1" latinLnBrk="0" hangingPunct="1"/>
            <a:r>
              <a:rPr lang="en-US" altLang="zh-TW" sz="2100" b="1" kern="1200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6-2</a:t>
            </a:r>
            <a:r>
              <a:rPr lang="zh-TW" altLang="en-US" sz="2100" b="1" kern="1200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 </a:t>
            </a:r>
            <a:r>
              <a:rPr lang="zh-TW" altLang="zh-TW" sz="2100" b="1" kern="1200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系持續改善及提升品質之作法</a:t>
            </a:r>
            <a:endParaRPr lang="zh-TW" altLang="en-US" sz="2100" b="1" kern="1200" cap="none" spc="38" dirty="0" smtClean="0">
              <a:ln w="11430"/>
              <a:solidFill>
                <a:srgbClr val="1115A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1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4714882"/>
            <a:ext cx="1301354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6"/>
            <a:ext cx="1607344" cy="492060"/>
            <a:chOff x="-167427" y="-64395"/>
            <a:chExt cx="2143140" cy="655709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9"/>
              <a:chOff x="1696972" y="6143644"/>
              <a:chExt cx="2143140" cy="655709"/>
            </a:xfrm>
          </p:grpSpPr>
          <p:sp>
            <p:nvSpPr>
              <p:cNvPr id="6" name="矩形 5"/>
              <p:cNvSpPr/>
              <p:nvPr userDrawn="1"/>
            </p:nvSpPr>
            <p:spPr>
              <a:xfrm>
                <a:off x="1696972" y="6460990"/>
                <a:ext cx="2143140" cy="3383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+mn-ea"/>
                  </a:rPr>
                  <a:t>Hospitality Management </a:t>
                </a:r>
                <a:endParaRPr kumimoji="0"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+mn-ea"/>
                </a:endParaRPr>
              </a:p>
            </p:txBody>
          </p:sp>
          <p:sp>
            <p:nvSpPr>
              <p:cNvPr id="7" name="矩形 6"/>
              <p:cNvSpPr/>
              <p:nvPr userDrawn="1"/>
            </p:nvSpPr>
            <p:spPr>
              <a:xfrm>
                <a:off x="1977838" y="6143644"/>
                <a:ext cx="1246505" cy="492164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4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7"/>
          <p:cNvSpPr txBox="1">
            <a:spLocks noChangeArrowheads="1"/>
          </p:cNvSpPr>
          <p:nvPr userDrawn="1"/>
        </p:nvSpPr>
        <p:spPr bwMode="auto">
          <a:xfrm>
            <a:off x="2786073" y="4768454"/>
            <a:ext cx="11787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fld id="{40BC7F11-BEE7-432B-8C03-2451E5D14B65}" type="slidenum">
              <a:rPr kumimoji="0" lang="zh-TW" altLang="en-US" smtClean="0">
                <a:latin typeface="Times New Roman" pitchFamily="18" charset="0"/>
                <a:ea typeface="標楷體" pitchFamily="65" charset="-120"/>
              </a:rPr>
              <a:pPr algn="ctr" eaLnBrk="1" hangingPunct="1">
                <a:defRPr/>
              </a:pPr>
              <a:t>‹#›</a:t>
            </a:fld>
            <a:endParaRPr kumimoji="0" lang="zh-TW" altLang="en-US" smtClean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9" name="文字方塊 8"/>
          <p:cNvSpPr txBox="1">
            <a:spLocks noChangeArrowheads="1"/>
          </p:cNvSpPr>
          <p:nvPr userDrawn="1"/>
        </p:nvSpPr>
        <p:spPr bwMode="auto">
          <a:xfrm>
            <a:off x="0" y="2"/>
            <a:ext cx="685800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kumimoji="0" lang="en-US" altLang="zh-TW" sz="2100" b="1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5-1</a:t>
            </a:r>
            <a:r>
              <a:rPr kumimoji="0" lang="zh-TW" altLang="zh-TW" sz="2100" b="1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學生學習成效與發展符合系所教育目標與特色</a:t>
            </a:r>
            <a:endParaRPr kumimoji="0" lang="zh-TW" altLang="en-US" sz="2100" b="1" cap="none" spc="38" dirty="0" smtClean="0">
              <a:ln w="11430"/>
              <a:solidFill>
                <a:srgbClr val="1115A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158037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4714882"/>
            <a:ext cx="1301354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6"/>
            <a:ext cx="1607344" cy="492060"/>
            <a:chOff x="-167427" y="-64395"/>
            <a:chExt cx="2143140" cy="655709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9"/>
              <a:chOff x="1696972" y="6143644"/>
              <a:chExt cx="2143140" cy="655709"/>
            </a:xfrm>
          </p:grpSpPr>
          <p:sp>
            <p:nvSpPr>
              <p:cNvPr id="6" name="矩形 5"/>
              <p:cNvSpPr/>
              <p:nvPr userDrawn="1"/>
            </p:nvSpPr>
            <p:spPr>
              <a:xfrm>
                <a:off x="1696972" y="6460990"/>
                <a:ext cx="2143140" cy="3383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+mn-ea"/>
                  </a:rPr>
                  <a:t>Hospitality Management </a:t>
                </a:r>
                <a:endParaRPr kumimoji="0"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+mn-ea"/>
                </a:endParaRPr>
              </a:p>
            </p:txBody>
          </p:sp>
          <p:sp>
            <p:nvSpPr>
              <p:cNvPr id="7" name="矩形 6"/>
              <p:cNvSpPr/>
              <p:nvPr userDrawn="1"/>
            </p:nvSpPr>
            <p:spPr>
              <a:xfrm>
                <a:off x="1977838" y="6143644"/>
                <a:ext cx="1246505" cy="492164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4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7"/>
          <p:cNvSpPr txBox="1">
            <a:spLocks noChangeArrowheads="1"/>
          </p:cNvSpPr>
          <p:nvPr userDrawn="1"/>
        </p:nvSpPr>
        <p:spPr bwMode="auto">
          <a:xfrm>
            <a:off x="2786073" y="4768454"/>
            <a:ext cx="11787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fld id="{D2D7F595-D5E8-4482-863E-758530EF20C9}" type="slidenum">
              <a:rPr kumimoji="0" lang="zh-TW" altLang="en-US" smtClean="0">
                <a:latin typeface="Times New Roman" pitchFamily="18" charset="0"/>
                <a:ea typeface="標楷體" pitchFamily="65" charset="-120"/>
              </a:rPr>
              <a:pPr algn="ctr" eaLnBrk="1" hangingPunct="1">
                <a:defRPr/>
              </a:pPr>
              <a:t>‹#›</a:t>
            </a:fld>
            <a:endParaRPr kumimoji="0" lang="zh-TW" altLang="en-US" smtClean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9" name="文字方塊 8"/>
          <p:cNvSpPr txBox="1">
            <a:spLocks noChangeArrowheads="1"/>
          </p:cNvSpPr>
          <p:nvPr userDrawn="1"/>
        </p:nvSpPr>
        <p:spPr bwMode="auto">
          <a:xfrm>
            <a:off x="0" y="1"/>
            <a:ext cx="685800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kumimoji="0" lang="en-US" altLang="zh-TW" sz="2100" b="1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5-2</a:t>
            </a:r>
            <a:r>
              <a:rPr kumimoji="0" lang="zh-TW" altLang="zh-TW" sz="2100" b="1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提升學生就業力之規劃措施</a:t>
            </a:r>
            <a:endParaRPr kumimoji="0" lang="zh-TW" altLang="en-US" sz="2100" b="1" cap="none" spc="38" dirty="0" smtClean="0">
              <a:ln w="11430"/>
              <a:solidFill>
                <a:srgbClr val="1115A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671414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DDF36-AF3F-4EE9-B724-0183BDF2259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8596748"/>
      </p:ext>
    </p:extLst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7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6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9" y="5"/>
            <a:ext cx="1607344" cy="653640"/>
            <a:chOff x="-167427" y="-64395"/>
            <a:chExt cx="2143140" cy="871032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871032"/>
              <a:chOff x="1696972" y="6143644"/>
              <a:chExt cx="2143140" cy="871032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9"/>
                <a:ext cx="2143140" cy="55368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Fancy" pitchFamily="2" charset="2"/>
                    <a:ea typeface="標楷體"/>
                  </a:rPr>
                  <a:t>Hospitality Management </a:t>
                </a:r>
                <a:endParaRPr kumimoji="0" lang="zh-TW" altLang="en-US" sz="1050" b="1" dirty="0">
                  <a:ln w="12700">
                    <a:solidFill>
                      <a:srgbClr val="B13F9A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Fancy" pitchFamily="2" charset="2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4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 dirty="0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4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197458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7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6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9" y="7"/>
            <a:ext cx="1607344" cy="492058"/>
            <a:chOff x="-167427" y="-64395"/>
            <a:chExt cx="2143140" cy="655710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DilleniaUPC" panose="02020603050405020304" pitchFamily="18" charset="-34"/>
                    <a:ea typeface="標楷體"/>
                  </a:rPr>
                  <a:t>Hospitality Management </a:t>
                </a:r>
                <a:endParaRPr kumimoji="0" lang="zh-TW" altLang="en-US" sz="1050" b="1" dirty="0">
                  <a:ln w="12700">
                    <a:solidFill>
                      <a:srgbClr val="B13F9A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DilleniaUPC" panose="02020603050405020304" pitchFamily="18" charset="-34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4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 dirty="0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4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014285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7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6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9" y="7"/>
            <a:ext cx="1607344" cy="492058"/>
            <a:chOff x="-167427" y="-64395"/>
            <a:chExt cx="2143140" cy="655710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DilleniaUPC" panose="02020603050405020304" pitchFamily="18" charset="-34"/>
                    <a:ea typeface="標楷體"/>
                  </a:rPr>
                  <a:t>Hospitality Management </a:t>
                </a:r>
                <a:endParaRPr kumimoji="0" lang="zh-TW" altLang="en-US" sz="1050" b="1" dirty="0">
                  <a:ln w="12700">
                    <a:solidFill>
                      <a:srgbClr val="B13F9A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DilleniaUPC" panose="02020603050405020304" pitchFamily="18" charset="-34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4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 dirty="0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4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036720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7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6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9" y="7"/>
            <a:ext cx="1607344" cy="492058"/>
            <a:chOff x="-167427" y="-64395"/>
            <a:chExt cx="2143140" cy="655710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DilleniaUPC" panose="02020603050405020304" pitchFamily="18" charset="-34"/>
                    <a:ea typeface="標楷體"/>
                  </a:rPr>
                  <a:t>Hospitality Management </a:t>
                </a:r>
                <a:endParaRPr kumimoji="0" lang="zh-TW" altLang="en-US" sz="1050" b="1" dirty="0">
                  <a:ln w="12700">
                    <a:solidFill>
                      <a:srgbClr val="B13F9A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DilleniaUPC" panose="02020603050405020304" pitchFamily="18" charset="-34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4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 dirty="0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4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523600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7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6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9" y="7"/>
            <a:ext cx="1607344" cy="492058"/>
            <a:chOff x="-167427" y="-64395"/>
            <a:chExt cx="2143140" cy="655710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DilleniaUPC" panose="02020603050405020304" pitchFamily="18" charset="-34"/>
                    <a:ea typeface="標楷體"/>
                  </a:rPr>
                  <a:t>Hospitality Management </a:t>
                </a:r>
                <a:endParaRPr kumimoji="0" lang="zh-TW" altLang="en-US" sz="1050" b="1" dirty="0">
                  <a:ln w="12700">
                    <a:solidFill>
                      <a:srgbClr val="B13F9A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DilleniaUPC" panose="02020603050405020304" pitchFamily="18" charset="-34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4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 dirty="0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4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282803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4"/>
            <a:ext cx="1607344" cy="653641"/>
            <a:chOff x="-167427" y="-64395"/>
            <a:chExt cx="2143140" cy="871032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871032"/>
              <a:chOff x="1696972" y="6143644"/>
              <a:chExt cx="2143140" cy="871032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90"/>
                <a:ext cx="2143140" cy="55368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Fancy" pitchFamily="2" charset="2"/>
                    <a:ea typeface="標楷體"/>
                  </a:rPr>
                  <a:t>Hospitality Management </a:t>
                </a:r>
                <a:endParaRPr kumimoji="0" lang="zh-TW" altLang="en-US" sz="1050" dirty="0">
                  <a:ln w="12700">
                    <a:solidFill>
                      <a:srgbClr val="1F497D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Fancy" pitchFamily="2" charset="2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3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EA1CF2-8815-4405-A852-39BEC5D48A72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3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92A30-A744-4FD0-9002-A1DAECE89894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7639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4"/>
            <a:ext cx="1607344" cy="653641"/>
            <a:chOff x="-167427" y="-64395"/>
            <a:chExt cx="2143140" cy="871032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871032"/>
              <a:chOff x="1696972" y="6143644"/>
              <a:chExt cx="2143140" cy="871032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90"/>
                <a:ext cx="2143140" cy="55368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Fancy" pitchFamily="2" charset="2"/>
                    <a:ea typeface="標楷體"/>
                  </a:rPr>
                  <a:t>Hospitality Management </a:t>
                </a:r>
                <a:endParaRPr kumimoji="0" lang="zh-TW" altLang="en-US" sz="1050" dirty="0">
                  <a:ln w="12700">
                    <a:solidFill>
                      <a:srgbClr val="1F497D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Fancy" pitchFamily="2" charset="2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3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EA1CF2-8815-4405-A852-39BEC5D48A72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3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92A30-A744-4FD0-9002-A1DAECE89894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33727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9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1301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0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3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5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6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7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0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1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74" Type="http://schemas.openxmlformats.org/officeDocument/2006/relationships/slideLayout" Target="../slideLayouts/slideLayout74.xml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77" Type="http://schemas.openxmlformats.org/officeDocument/2006/relationships/image" Target="../media/image1.jpeg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slideLayout" Target="../slideLayouts/slideLayout72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slideLayout" Target="../slideLayouts/slideLayout70.xml"/><Relationship Id="rId75" Type="http://schemas.openxmlformats.org/officeDocument/2006/relationships/slideLayout" Target="../slideLayouts/slideLayout7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73" Type="http://schemas.openxmlformats.org/officeDocument/2006/relationships/slideLayout" Target="../slideLayouts/slideLayout7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6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71" Type="http://schemas.openxmlformats.org/officeDocument/2006/relationships/slideLayout" Target="../slideLayouts/slideLayout71.xml"/><Relationship Id="rId2" Type="http://schemas.openxmlformats.org/officeDocument/2006/relationships/slideLayout" Target="../slideLayouts/slideLayout2.xml"/><Relationship Id="rId29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圖片 16" descr="(圖2)簡報底圖.jpg"/>
          <p:cNvPicPr>
            <a:picLocks/>
          </p:cNvPicPr>
          <p:nvPr userDrawn="1"/>
        </p:nvPicPr>
        <p:blipFill>
          <a:blip r:embed="rId77" cstate="print"/>
          <a:srcRect/>
          <a:stretch>
            <a:fillRect/>
          </a:stretch>
        </p:blipFill>
        <p:spPr bwMode="auto">
          <a:xfrm>
            <a:off x="9" y="1"/>
            <a:ext cx="6836569" cy="513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0532" name="標題版面配置區 1"/>
          <p:cNvSpPr>
            <a:spLocks noGrp="1"/>
          </p:cNvSpPr>
          <p:nvPr>
            <p:ph type="title"/>
          </p:nvPr>
        </p:nvSpPr>
        <p:spPr bwMode="auto">
          <a:xfrm>
            <a:off x="342900" y="346348"/>
            <a:ext cx="61722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50533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342900" y="1200151"/>
            <a:ext cx="61722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0" y="4869657"/>
            <a:ext cx="2171700" cy="273844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900" dirty="0">
                <a:solidFill>
                  <a:srgbClr val="898989"/>
                </a:solidFill>
                <a:latin typeface="Calibri" pitchFamily="34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5049441" y="4839891"/>
            <a:ext cx="16002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rgbClr val="FFFF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20607BC-5A22-4E35-A58E-B693956FE09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17" name="群組 22"/>
          <p:cNvGrpSpPr>
            <a:grpSpLocks/>
          </p:cNvGrpSpPr>
          <p:nvPr userDrawn="1"/>
        </p:nvGrpSpPr>
        <p:grpSpPr bwMode="auto">
          <a:xfrm>
            <a:off x="5369628" y="6"/>
            <a:ext cx="1431000" cy="406391"/>
            <a:chOff x="-99286" y="-64395"/>
            <a:chExt cx="1908013" cy="541550"/>
          </a:xfrm>
        </p:grpSpPr>
        <p:sp>
          <p:nvSpPr>
            <p:cNvPr id="18" name="矩形 17"/>
            <p:cNvSpPr/>
            <p:nvPr userDrawn="1"/>
          </p:nvSpPr>
          <p:spPr bwMode="auto">
            <a:xfrm>
              <a:off x="113442" y="-64395"/>
              <a:ext cx="1246504" cy="49216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80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華康仿宋體W2" pitchFamily="49" charset="-120"/>
                  <a:ea typeface="華康仿宋體W2" pitchFamily="49" charset="-120"/>
                </a:rPr>
                <a:t>餐旅</a:t>
              </a:r>
              <a:r>
                <a:rPr kumimoji="0" lang="zh-TW" altLang="en-US" sz="7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華康仿宋體W2" pitchFamily="49" charset="-120"/>
                  <a:ea typeface="華康仿宋體W2" pitchFamily="49" charset="-120"/>
                </a:rPr>
                <a:t>管理系</a:t>
              </a:r>
            </a:p>
          </p:txBody>
        </p:sp>
        <p:cxnSp>
          <p:nvCxnSpPr>
            <p:cNvPr id="19" name="直線接點 18"/>
            <p:cNvCxnSpPr/>
            <p:nvPr userDrawn="1"/>
          </p:nvCxnSpPr>
          <p:spPr>
            <a:xfrm>
              <a:off x="-99286" y="475568"/>
              <a:ext cx="1908013" cy="1587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矩形 19"/>
          <p:cNvSpPr/>
          <p:nvPr userDrawn="1"/>
        </p:nvSpPr>
        <p:spPr>
          <a:xfrm>
            <a:off x="5273788" y="365930"/>
            <a:ext cx="1670650" cy="2077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TW" sz="750" b="0" i="0" kern="1200" dirty="0" smtClean="0">
                <a:solidFill>
                  <a:schemeClr val="tx1"/>
                </a:solidFill>
                <a:effectLst/>
                <a:latin typeface="Arial" charset="0"/>
                <a:ea typeface="新細明體" charset="-120"/>
                <a:cs typeface="+mn-cs"/>
              </a:rPr>
              <a:t> </a:t>
            </a:r>
            <a:r>
              <a:rPr kumimoji="0" lang="en-US" altLang="zh-TW" sz="750" kern="1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Culinary Arts and Hotel Management</a:t>
            </a:r>
            <a:r>
              <a:rPr kumimoji="1" lang="en-US" altLang="zh-TW" sz="750" b="0" i="0" kern="1200" dirty="0" smtClean="0">
                <a:solidFill>
                  <a:schemeClr val="tx1"/>
                </a:solidFill>
                <a:effectLst/>
                <a:latin typeface="Arial" charset="0"/>
                <a:ea typeface="新細明體" charset="-120"/>
                <a:cs typeface="+mn-cs"/>
              </a:rPr>
              <a:t>​</a:t>
            </a:r>
            <a:endParaRPr lang="zh-TW" altLang="en-US" sz="75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1" r:id="rId2"/>
    <p:sldLayoutId id="2147483700" r:id="rId3"/>
    <p:sldLayoutId id="2147483699" r:id="rId4"/>
    <p:sldLayoutId id="2147483698" r:id="rId5"/>
    <p:sldLayoutId id="2147483697" r:id="rId6"/>
    <p:sldLayoutId id="2147483704" r:id="rId7"/>
    <p:sldLayoutId id="2147483696" r:id="rId8"/>
    <p:sldLayoutId id="2147483695" r:id="rId9"/>
    <p:sldLayoutId id="2147483694" r:id="rId10"/>
    <p:sldLayoutId id="2147483693" r:id="rId11"/>
    <p:sldLayoutId id="2147483692" r:id="rId12"/>
    <p:sldLayoutId id="2147483691" r:id="rId13"/>
    <p:sldLayoutId id="2147483705" r:id="rId14"/>
    <p:sldLayoutId id="2147483706" r:id="rId15"/>
    <p:sldLayoutId id="2147483707" r:id="rId16"/>
    <p:sldLayoutId id="2147483708" r:id="rId17"/>
    <p:sldLayoutId id="2147483709" r:id="rId18"/>
    <p:sldLayoutId id="2147483710" r:id="rId19"/>
    <p:sldLayoutId id="2147483711" r:id="rId20"/>
    <p:sldLayoutId id="2147483703" r:id="rId21"/>
    <p:sldLayoutId id="2147483712" r:id="rId22"/>
    <p:sldLayoutId id="2147483713" r:id="rId23"/>
    <p:sldLayoutId id="2147483718" r:id="rId24"/>
    <p:sldLayoutId id="2147483720" r:id="rId25"/>
    <p:sldLayoutId id="2147483723" r:id="rId26"/>
    <p:sldLayoutId id="2147483737" r:id="rId27"/>
    <p:sldLayoutId id="2147483750" r:id="rId28"/>
    <p:sldLayoutId id="2147483754" r:id="rId29"/>
    <p:sldLayoutId id="2147483755" r:id="rId30"/>
    <p:sldLayoutId id="2147483756" r:id="rId31"/>
    <p:sldLayoutId id="2147483757" r:id="rId32"/>
    <p:sldLayoutId id="2147483758" r:id="rId33"/>
    <p:sldLayoutId id="2147483759" r:id="rId34"/>
    <p:sldLayoutId id="2147483760" r:id="rId35"/>
    <p:sldLayoutId id="2147483761" r:id="rId36"/>
    <p:sldLayoutId id="2147483762" r:id="rId37"/>
    <p:sldLayoutId id="2147483763" r:id="rId38"/>
    <p:sldLayoutId id="2147483764" r:id="rId39"/>
    <p:sldLayoutId id="2147483765" r:id="rId40"/>
    <p:sldLayoutId id="2147483766" r:id="rId41"/>
    <p:sldLayoutId id="2147483767" r:id="rId42"/>
    <p:sldLayoutId id="2147483768" r:id="rId43"/>
    <p:sldLayoutId id="2147483769" r:id="rId44"/>
    <p:sldLayoutId id="2147483770" r:id="rId45"/>
    <p:sldLayoutId id="2147483771" r:id="rId46"/>
    <p:sldLayoutId id="2147483772" r:id="rId47"/>
    <p:sldLayoutId id="2147483773" r:id="rId48"/>
    <p:sldLayoutId id="2147483774" r:id="rId49"/>
    <p:sldLayoutId id="2147483775" r:id="rId50"/>
    <p:sldLayoutId id="2147483776" r:id="rId51"/>
    <p:sldLayoutId id="2147483777" r:id="rId52"/>
    <p:sldLayoutId id="2147483778" r:id="rId53"/>
    <p:sldLayoutId id="2147483779" r:id="rId54"/>
    <p:sldLayoutId id="2147483780" r:id="rId55"/>
    <p:sldLayoutId id="2147483781" r:id="rId56"/>
    <p:sldLayoutId id="2147483782" r:id="rId57"/>
    <p:sldLayoutId id="2147483783" r:id="rId58"/>
    <p:sldLayoutId id="2147483784" r:id="rId59"/>
    <p:sldLayoutId id="2147483785" r:id="rId60"/>
    <p:sldLayoutId id="2147483786" r:id="rId61"/>
    <p:sldLayoutId id="2147483787" r:id="rId62"/>
    <p:sldLayoutId id="2147483788" r:id="rId63"/>
    <p:sldLayoutId id="2147483789" r:id="rId64"/>
    <p:sldLayoutId id="2147483790" r:id="rId65"/>
    <p:sldLayoutId id="2147483791" r:id="rId66"/>
    <p:sldLayoutId id="2147483792" r:id="rId67"/>
    <p:sldLayoutId id="2147483793" r:id="rId68"/>
    <p:sldLayoutId id="2147483794" r:id="rId69"/>
    <p:sldLayoutId id="2147483795" r:id="rId70"/>
    <p:sldLayoutId id="2147483796" r:id="rId71"/>
    <p:sldLayoutId id="2147483797" r:id="rId72"/>
    <p:sldLayoutId id="2147483798" r:id="rId73"/>
    <p:sldLayoutId id="2147483799" r:id="rId74"/>
    <p:sldLayoutId id="2147483800" r:id="rId75"/>
  </p:sldLayoutIdLst>
  <p:transition advClick="0" advTm="1000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342892" algn="ctr" rtl="0" fontAlgn="base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685783" algn="ctr" rtl="0" fontAlgn="base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028675" algn="ctr" rtl="0" fontAlgn="base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371566" algn="ctr" rtl="0" fontAlgn="base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257168" indent="-257168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557199" indent="-214308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100">
          <a:solidFill>
            <a:schemeClr val="tx1"/>
          </a:solidFill>
          <a:latin typeface="+mn-lt"/>
          <a:ea typeface="+mn-ea"/>
        </a:defRPr>
      </a:lvl2pPr>
      <a:lvl3pPr marL="857228" indent="-17144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1800">
          <a:solidFill>
            <a:schemeClr val="tx1"/>
          </a:solidFill>
          <a:latin typeface="+mn-lt"/>
          <a:ea typeface="+mn-ea"/>
        </a:defRPr>
      </a:lvl3pPr>
      <a:lvl4pPr marL="1200120" indent="-17144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1500">
          <a:solidFill>
            <a:schemeClr val="tx1"/>
          </a:solidFill>
          <a:latin typeface="+mn-lt"/>
          <a:ea typeface="+mn-ea"/>
        </a:defRPr>
      </a:lvl4pPr>
      <a:lvl5pPr marL="1543012" indent="-17144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1500">
          <a:solidFill>
            <a:schemeClr val="tx1"/>
          </a:solidFill>
          <a:latin typeface="+mn-lt"/>
          <a:ea typeface="+mn-ea"/>
        </a:defRPr>
      </a:lvl5pPr>
      <a:lvl6pPr marL="1885903" indent="-171446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1500">
          <a:solidFill>
            <a:schemeClr val="tx1"/>
          </a:solidFill>
          <a:latin typeface="+mn-lt"/>
          <a:ea typeface="+mn-ea"/>
        </a:defRPr>
      </a:lvl6pPr>
      <a:lvl7pPr marL="2228795" indent="-171446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1500">
          <a:solidFill>
            <a:schemeClr val="tx1"/>
          </a:solidFill>
          <a:latin typeface="+mn-lt"/>
          <a:ea typeface="+mn-ea"/>
        </a:defRPr>
      </a:lvl7pPr>
      <a:lvl8pPr marL="2571686" indent="-171446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1500">
          <a:solidFill>
            <a:schemeClr val="tx1"/>
          </a:solidFill>
          <a:latin typeface="+mn-lt"/>
          <a:ea typeface="+mn-ea"/>
        </a:defRPr>
      </a:lvl8pPr>
      <a:lvl9pPr marL="2914577" indent="-171446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120.107.138.125/rule/pdfviewer.aspx?param=x+8QeDpzO7ZcgbYT+reNMwJURvhwFjUQjpPvGVPzyhU=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120.107.138.125/rule/pdfviewer.aspx?param=Y1T7WTL/IH+FatX0ikUxaqB74DtpMX9XHDfrcjq2G98=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6858000" cy="951310"/>
          </a:xfrm>
        </p:spPr>
        <p:txBody>
          <a:bodyPr/>
          <a:lstStyle/>
          <a:p>
            <a:pPr algn="l"/>
            <a:r>
              <a:rPr lang="zh-TW" altLang="en-US" sz="375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本日活動日程表及地點</a:t>
            </a:r>
            <a:endParaRPr lang="en-US" altLang="zh-TW" sz="375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/>
          </p:nvPr>
        </p:nvGraphicFramePr>
        <p:xfrm>
          <a:off x="116632" y="836234"/>
          <a:ext cx="6624736" cy="3891366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13831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197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18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1375">
                <a:tc>
                  <a:txBody>
                    <a:bodyPr/>
                    <a:lstStyle/>
                    <a:p>
                      <a:pPr marL="0" marR="0" indent="0" algn="ctr" defTabSz="68578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時間</a:t>
                      </a:r>
                      <a:endParaRPr lang="zh-TW" altLang="en-US" sz="2000" b="1" i="0" u="none" strike="noStrike" dirty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>
                  <a:txBody>
                    <a:bodyPr/>
                    <a:lstStyle/>
                    <a:p>
                      <a:pPr marL="0" marR="0" indent="0" algn="ctr" defTabSz="6857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活動流程</a:t>
                      </a:r>
                      <a:endParaRPr lang="zh-TW" alt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 marL="4669" marR="4669" marT="4669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7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u="none" strike="noStrike" dirty="0" smtClean="0">
                          <a:solidFill>
                            <a:schemeClr val="bg1"/>
                          </a:solidFill>
                          <a:effectLst/>
                        </a:rPr>
                        <a:t>地點</a:t>
                      </a:r>
                      <a:endParaRPr lang="zh-TW" altLang="en-US" sz="2000" dirty="0">
                        <a:solidFill>
                          <a:schemeClr val="bg1"/>
                        </a:solidFill>
                      </a:endParaRPr>
                    </a:p>
                  </a:txBody>
                  <a:tcPr marL="4669" marR="4669" marT="4669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141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1" u="none" strike="noStrike" dirty="0" smtClean="0">
                          <a:effectLst/>
                        </a:rPr>
                        <a:t>12:40~13:00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effectLst/>
                        </a:rPr>
                        <a:t>簽到</a:t>
                      </a:r>
                      <a:r>
                        <a:rPr lang="en-US" altLang="zh-TW" sz="1600" b="1" u="none" strike="noStrike" dirty="0" smtClean="0">
                          <a:effectLst/>
                        </a:rPr>
                        <a:t>/</a:t>
                      </a:r>
                      <a:r>
                        <a:rPr lang="zh-TW" altLang="en-US" sz="1600" b="1" u="none" strike="noStrike" dirty="0" smtClean="0">
                          <a:effectLst/>
                        </a:rPr>
                        <a:t>登入完畢</a:t>
                      </a:r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zh-TW" sz="13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LB2</a:t>
                      </a:r>
                      <a:r>
                        <a:rPr lang="zh-TW" altLang="zh-TW" sz="13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國際會議廳</a:t>
                      </a:r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139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1" u="none" strike="noStrike">
                          <a:effectLst/>
                        </a:rPr>
                        <a:t>13:00~13:30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dirty="0">
                          <a:effectLst/>
                        </a:rPr>
                        <a:t>主任與老師對同學的叮嚀</a:t>
                      </a:r>
                      <a:endParaRPr lang="zh-TW" alt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 vMerge="1">
                  <a:txBody>
                    <a:bodyPr/>
                    <a:lstStyle/>
                    <a:p>
                      <a:pPr algn="just" fontAlgn="ctr"/>
                      <a:endParaRPr lang="zh-TW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941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1" u="none" strike="noStrike">
                          <a:effectLst/>
                        </a:rPr>
                        <a:t>13:30~14:00</a:t>
                      </a:r>
                      <a:endParaRPr lang="en-US" altLang="zh-TW" sz="1600" b="1" i="0" u="none" strike="noStrike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6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諮商輔導講座</a:t>
                      </a:r>
                      <a:r>
                        <a:rPr lang="en-US" altLang="zh-TW" sz="16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zh-TW" altLang="zh-TW" sz="16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認識你的壓力</a:t>
                      </a:r>
                    </a:p>
                    <a:p>
                      <a:pPr algn="ctr"/>
                      <a:r>
                        <a:rPr lang="zh-TW" altLang="zh-TW" sz="16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講師：鄭翔鴻 心理師</a:t>
                      </a:r>
                      <a:endParaRPr lang="zh-TW" altLang="en-US" sz="1600" b="1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669" marR="4669" marT="4669" marB="0" anchor="ctr"/>
                </a:tc>
                <a:tc vMerge="1">
                  <a:txBody>
                    <a:bodyPr/>
                    <a:lstStyle/>
                    <a:p>
                      <a:pPr algn="l" fontAlgn="ctr"/>
                      <a:endParaRPr lang="zh-TW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3179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600" b="1" u="none" strike="noStrike" dirty="0">
                          <a:effectLst/>
                        </a:rPr>
                        <a:t>14:00~15:00</a:t>
                      </a:r>
                      <a:endParaRPr lang="en-US" altLang="zh-TW" sz="16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各班班會時間</a:t>
                      </a:r>
                    </a:p>
                  </a:txBody>
                  <a:tcPr marL="4669" marR="4669" marT="4669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3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M506 </a:t>
                      </a:r>
                      <a:r>
                        <a:rPr lang="zh-TW" altLang="zh-TW" sz="13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三甲</a:t>
                      </a:r>
                      <a:endParaRPr lang="zh-TW" altLang="zh-TW" sz="13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altLang="zh-TW" sz="13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M507 </a:t>
                      </a:r>
                      <a:r>
                        <a:rPr lang="zh-TW" altLang="zh-TW" sz="13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三乙</a:t>
                      </a:r>
                      <a:endParaRPr lang="zh-TW" altLang="zh-TW" sz="135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altLang="zh-TW" sz="13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M508 </a:t>
                      </a:r>
                      <a:r>
                        <a:rPr lang="zh-TW" altLang="zh-TW" sz="135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三丙</a:t>
                      </a:r>
                      <a:endParaRPr lang="en-US" sz="1600" b="1" i="0" u="none" strike="noStrike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193035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zh-TW" altLang="en-US" sz="1400" b="1" u="none" strike="noStrike" dirty="0" smtClean="0">
                          <a:effectLst/>
                        </a:rPr>
                        <a:t>備註：</a:t>
                      </a:r>
                      <a:br>
                        <a:rPr lang="zh-TW" altLang="en-US" sz="1400" b="1" u="none" strike="noStrike" dirty="0" smtClean="0">
                          <a:effectLst/>
                        </a:rPr>
                      </a:br>
                      <a:r>
                        <a:rPr lang="en-US" altLang="zh-TW" sz="1400" b="1" u="none" strike="noStrike" dirty="0" smtClean="0">
                          <a:effectLst/>
                        </a:rPr>
                        <a:t>1.</a:t>
                      </a:r>
                      <a:r>
                        <a:rPr lang="zh-TW" altLang="en-US" sz="1400" b="1" u="none" strike="noStrike" dirty="0" smtClean="0">
                          <a:effectLst/>
                        </a:rPr>
                        <a:t>返校前同學需繳交「實習問卷回饋」，返校座談會佔成績</a:t>
                      </a:r>
                      <a:r>
                        <a:rPr lang="en-US" altLang="zh-TW" sz="1400" b="1" u="none" strike="noStrike" dirty="0" smtClean="0">
                          <a:effectLst/>
                        </a:rPr>
                        <a:t>30%</a:t>
                      </a:r>
                      <a:r>
                        <a:rPr lang="zh-TW" altLang="en-US" sz="1400" b="1" u="none" strike="noStrike" dirty="0" smtClean="0">
                          <a:effectLst/>
                        </a:rPr>
                        <a:t>。</a:t>
                      </a:r>
                      <a:r>
                        <a:rPr lang="en-US" altLang="zh-TW" sz="1400" b="1" u="none" strike="noStrike" dirty="0" smtClean="0">
                          <a:effectLst/>
                        </a:rPr>
                        <a:t/>
                      </a:r>
                      <a:br>
                        <a:rPr lang="en-US" altLang="zh-TW" sz="1400" b="1" u="none" strike="noStrike" dirty="0" smtClean="0">
                          <a:effectLst/>
                        </a:rPr>
                      </a:br>
                      <a:r>
                        <a:rPr lang="en-US" altLang="zh-TW" sz="1400" b="1" u="none" strike="noStrike" dirty="0" smtClean="0">
                          <a:effectLst/>
                        </a:rPr>
                        <a:t>2.</a:t>
                      </a:r>
                      <a:r>
                        <a:rPr lang="zh-TW" altLang="en-US" sz="1400" b="1" u="none" strike="noStrike" dirty="0" smtClean="0">
                          <a:effectLst/>
                        </a:rPr>
                        <a:t>國內實習同學若因單位人力安排無法返校者，需經機構</a:t>
                      </a:r>
                      <a:r>
                        <a:rPr lang="en-US" sz="1400" b="1" u="none" strike="noStrike" dirty="0" smtClean="0">
                          <a:effectLst/>
                        </a:rPr>
                        <a:t>MAIL</a:t>
                      </a:r>
                      <a:r>
                        <a:rPr lang="zh-TW" altLang="en-US" sz="1400" b="1" u="none" strike="noStrike" dirty="0" smtClean="0">
                          <a:effectLst/>
                        </a:rPr>
                        <a:t>至以下信箱</a:t>
                      </a:r>
                      <a:r>
                        <a:rPr lang="en-US" altLang="zh-TW" sz="1400" b="1" u="none" strike="noStrike" dirty="0" smtClean="0">
                          <a:effectLst/>
                        </a:rPr>
                        <a:t>(</a:t>
                      </a:r>
                      <a:r>
                        <a:rPr lang="en-US" sz="1400" b="1" u="none" strike="noStrike" dirty="0" smtClean="0">
                          <a:effectLst/>
                        </a:rPr>
                        <a:t>green99938@hk.edu.tw)</a:t>
                      </a:r>
                      <a:r>
                        <a:rPr lang="zh-TW" altLang="en-US" sz="1400" b="1" u="none" strike="noStrike" dirty="0" smtClean="0">
                          <a:effectLst/>
                        </a:rPr>
                        <a:t>請假</a:t>
                      </a:r>
                      <a:br>
                        <a:rPr lang="zh-TW" altLang="en-US" sz="1400" b="1" u="none" strike="noStrike" dirty="0" smtClean="0">
                          <a:effectLst/>
                        </a:rPr>
                      </a:br>
                      <a:r>
                        <a:rPr lang="en-US" altLang="zh-TW" sz="1400" b="1" u="none" strike="noStrike" dirty="0" smtClean="0">
                          <a:effectLst/>
                        </a:rPr>
                        <a:t>3.</a:t>
                      </a:r>
                      <a:r>
                        <a:rPr lang="zh-TW" altLang="en-US" sz="1400" b="1" u="none" strike="noStrike" dirty="0" smtClean="0">
                          <a:effectLst/>
                        </a:rPr>
                        <a:t>海外實習及經國內機構請假者，繳交</a:t>
                      </a:r>
                      <a:r>
                        <a:rPr lang="en-US" altLang="zh-TW" sz="1400" b="1" u="none" strike="noStrike" dirty="0" smtClean="0">
                          <a:effectLst/>
                        </a:rPr>
                        <a:t>500</a:t>
                      </a:r>
                      <a:r>
                        <a:rPr lang="zh-TW" altLang="en-US" sz="1400" b="1" u="none" strike="noStrike" dirty="0" smtClean="0">
                          <a:effectLst/>
                        </a:rPr>
                        <a:t>字心得內容</a:t>
                      </a:r>
                      <a:r>
                        <a:rPr lang="en-US" altLang="zh-TW" sz="1400" b="1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400" b="1" u="none" strike="noStrike" dirty="0" smtClean="0">
                          <a:effectLst/>
                        </a:rPr>
                        <a:t>表單格式請至系網下載</a:t>
                      </a:r>
                      <a:r>
                        <a:rPr lang="en-US" altLang="zh-TW" sz="1400" b="1" u="none" strike="noStrike" dirty="0" smtClean="0">
                          <a:effectLst/>
                        </a:rPr>
                        <a:t>)</a:t>
                      </a:r>
                      <a:r>
                        <a:rPr lang="zh-TW" altLang="en-US" sz="1400" b="1" u="none" strike="noStrike" dirty="0" smtClean="0">
                          <a:effectLst/>
                        </a:rPr>
                        <a:t>。</a:t>
                      </a:r>
                      <a:endParaRPr lang="zh-TW" alt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175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cut/>
      </p:transition>
    </mc:Choice>
    <mc:Fallback xmlns="">
      <p:transition spd="slow" advClick="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DSC08851.JPG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>
          <a:xfrm>
            <a:off x="134635" y="671628"/>
            <a:ext cx="2881845" cy="27642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 descr="DSC_1027.JPG"/>
          <p:cNvPicPr>
            <a:picLocks noChangeAspect="1"/>
          </p:cNvPicPr>
          <p:nvPr/>
        </p:nvPicPr>
        <p:blipFill>
          <a:blip r:embed="rId3" cstate="print">
            <a:lum bright="58000" contrast="-70000"/>
          </a:blip>
          <a:stretch>
            <a:fillRect/>
          </a:stretch>
        </p:blipFill>
        <p:spPr>
          <a:xfrm>
            <a:off x="4027122" y="1653648"/>
            <a:ext cx="2830878" cy="24842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3ADDF36-AF3F-4EE9-B724-0183BDF22590}" type="slidenum">
              <a:rPr lang="zh-TW" altLang="en-US" smtClean="0"/>
              <a:pPr>
                <a:defRPr/>
              </a:pPr>
              <a:t>2</a:t>
            </a:fld>
            <a:endParaRPr lang="zh-TW" altLang="en-US" dirty="0"/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3540371" y="3813479"/>
            <a:ext cx="3284987" cy="64889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buNone/>
            </a:pPr>
            <a:r>
              <a:rPr lang="en-US" altLang="zh-TW" sz="3300" b="1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112</a:t>
            </a:r>
            <a:r>
              <a:rPr lang="zh-TW" altLang="en-US" sz="3300" b="1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年</a:t>
            </a:r>
            <a:r>
              <a:rPr lang="en-US" altLang="zh-TW" sz="3300" b="1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4</a:t>
            </a:r>
            <a:r>
              <a:rPr lang="zh-TW" altLang="en-US" sz="3300" b="1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月</a:t>
            </a:r>
            <a:r>
              <a:rPr lang="en-US" altLang="zh-TW" sz="3300" b="1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20</a:t>
            </a:r>
            <a:r>
              <a:rPr lang="zh-TW" altLang="en-US" sz="3300" b="1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日</a:t>
            </a:r>
            <a:endParaRPr lang="zh-TW" altLang="en-US" sz="3300" b="1" kern="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8" name="標題 1"/>
          <p:cNvSpPr>
            <a:spLocks/>
          </p:cNvSpPr>
          <p:nvPr/>
        </p:nvSpPr>
        <p:spPr bwMode="auto">
          <a:xfrm>
            <a:off x="-15026" y="1102012"/>
            <a:ext cx="6858000" cy="1802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Blip>
                <a:blip r:embed="rId4"/>
              </a:buBlip>
              <a:defRPr sz="3200">
                <a:solidFill>
                  <a:srgbClr val="5F174A"/>
                </a:solidFill>
                <a:latin typeface="Book Antiqua" panose="02040602050305030304" pitchFamily="18" charset="0"/>
              </a:defRPr>
            </a:lvl1pPr>
            <a:lvl2pPr marL="742950" indent="-285750">
              <a:spcBef>
                <a:spcPct val="20000"/>
              </a:spcBef>
              <a:buBlip>
                <a:blip r:embed="rId5"/>
              </a:buBlip>
              <a:defRPr sz="2800">
                <a:solidFill>
                  <a:srgbClr val="5F174A"/>
                </a:solidFill>
                <a:latin typeface="Book Antiqua" panose="02040602050305030304" pitchFamily="18" charset="0"/>
              </a:defRPr>
            </a:lvl2pPr>
            <a:lvl3pPr marL="1143000" indent="-228600">
              <a:spcBef>
                <a:spcPct val="20000"/>
              </a:spcBef>
              <a:buBlip>
                <a:blip r:embed="rId4"/>
              </a:buBlip>
              <a:defRPr sz="2400">
                <a:solidFill>
                  <a:srgbClr val="5F174A"/>
                </a:solidFill>
                <a:latin typeface="Book Antiqua" panose="02040602050305030304" pitchFamily="18" charset="0"/>
              </a:defRPr>
            </a:lvl3pPr>
            <a:lvl4pPr marL="1600200" indent="-228600">
              <a:spcBef>
                <a:spcPct val="20000"/>
              </a:spcBef>
              <a:buBlip>
                <a:blip r:embed="rId5"/>
              </a:buBlip>
              <a:defRPr sz="2000">
                <a:solidFill>
                  <a:srgbClr val="5F174A"/>
                </a:solidFill>
                <a:latin typeface="Book Antiqua" panose="02040602050305030304" pitchFamily="18" charset="0"/>
              </a:defRPr>
            </a:lvl4pPr>
            <a:lvl5pPr marL="2057400" indent="-228600">
              <a:spcBef>
                <a:spcPct val="20000"/>
              </a:spcBef>
              <a:buBlip>
                <a:blip r:embed="rId4"/>
              </a:buBlip>
              <a:defRPr sz="2000">
                <a:solidFill>
                  <a:srgbClr val="5F174A"/>
                </a:solidFill>
                <a:latin typeface="Book Antiqua" panose="0204060205030503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5F174A"/>
                </a:solidFill>
                <a:latin typeface="Book Antiqua" panose="0204060205030503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5F174A"/>
                </a:solidFill>
                <a:latin typeface="Book Antiqua" panose="0204060205030503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5F174A"/>
                </a:solidFill>
                <a:latin typeface="Book Antiqua" panose="0204060205030503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5F174A"/>
                </a:solidFill>
                <a:latin typeface="Book Antiqua" panose="0204060205030503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54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第</a:t>
            </a:r>
            <a:r>
              <a:rPr kumimoji="0" lang="en-US" altLang="zh-TW" sz="54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22</a:t>
            </a:r>
            <a:r>
              <a:rPr kumimoji="0" lang="zh-TW" altLang="en-US" sz="54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屆校外實習</a:t>
            </a:r>
            <a:endParaRPr kumimoji="0" lang="en-US" altLang="zh-TW" sz="5400" b="1" dirty="0" smtClean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5400" b="1" dirty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第</a:t>
            </a:r>
            <a:r>
              <a:rPr kumimoji="0" lang="en-US" altLang="zh-TW" sz="5400" b="1" dirty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1</a:t>
            </a:r>
            <a:r>
              <a:rPr kumimoji="0" lang="zh-TW" altLang="en-US" sz="5400" b="1" dirty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次</a:t>
            </a:r>
            <a:r>
              <a:rPr kumimoji="0" lang="zh-TW" altLang="en-US" sz="5400" b="1" dirty="0" smtClean="0">
                <a:solidFill>
                  <a:schemeClr val="tx2">
                    <a:lumMod val="75000"/>
                  </a:schemeClr>
                </a:solidFill>
                <a:latin typeface="+mj-ea"/>
                <a:ea typeface="+mj-ea"/>
              </a:rPr>
              <a:t>返校座談會</a:t>
            </a:r>
            <a:endParaRPr kumimoji="0" lang="zh-TW" altLang="en-US" sz="5400" b="1" dirty="0">
              <a:solidFill>
                <a:schemeClr val="tx2">
                  <a:lumMod val="75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4759589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0" name="矩形 4"/>
          <p:cNvSpPr>
            <a:spLocks noChangeArrowheads="1"/>
          </p:cNvSpPr>
          <p:nvPr/>
        </p:nvSpPr>
        <p:spPr bwMode="auto">
          <a:xfrm>
            <a:off x="0" y="1275606"/>
            <a:ext cx="68580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40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簡報可</a:t>
            </a:r>
            <a:r>
              <a:rPr kumimoji="0" lang="zh-TW" altLang="en-US" sz="40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於</a:t>
            </a:r>
            <a:endParaRPr kumimoji="0" lang="en-US" altLang="zh-TW" sz="4000" b="1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40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餐</a:t>
            </a:r>
            <a:r>
              <a:rPr kumimoji="0" lang="zh-TW" altLang="en-US" sz="40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旅系</a:t>
            </a:r>
            <a:r>
              <a:rPr kumimoji="0" lang="en-US" altLang="zh-TW" sz="40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kumimoji="0" lang="zh-TW" altLang="en-US" sz="40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實習公告</a:t>
            </a:r>
            <a:r>
              <a:rPr kumimoji="0" lang="en-US" altLang="zh-TW" sz="40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40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國內實習單位</a:t>
            </a:r>
            <a:r>
              <a:rPr kumimoji="0" lang="en-US" altLang="zh-TW" sz="40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kumimoji="0" lang="zh-TW" altLang="en-US" sz="40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返校座談</a:t>
            </a:r>
            <a:endParaRPr kumimoji="0" lang="en-US" altLang="zh-TW" sz="4000" b="1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40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專區</a:t>
            </a:r>
            <a:r>
              <a:rPr kumimoji="0" lang="zh-TW" altLang="en-US" sz="40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下載</a:t>
            </a:r>
            <a:endParaRPr kumimoji="0" lang="en-US" altLang="zh-TW" sz="40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9423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cut/>
      </p:transition>
    </mc:Choice>
    <mc:Fallback xmlns="">
      <p:transition spd="slow" advClick="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2" name="Rectangle 2"/>
          <p:cNvSpPr txBox="1">
            <a:spLocks noChangeArrowheads="1"/>
          </p:cNvSpPr>
          <p:nvPr/>
        </p:nvSpPr>
        <p:spPr bwMode="auto">
          <a:xfrm>
            <a:off x="0" y="-20241"/>
            <a:ext cx="6858000" cy="702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75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校外實習作業預定</a:t>
            </a:r>
            <a:r>
              <a:rPr lang="zh-TW" altLang="en-US" sz="375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日程表</a:t>
            </a:r>
            <a:endParaRPr lang="en-US" altLang="zh-TW" sz="375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1042675"/>
              </p:ext>
            </p:extLst>
          </p:nvPr>
        </p:nvGraphicFramePr>
        <p:xfrm>
          <a:off x="116633" y="682228"/>
          <a:ext cx="6624735" cy="402815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788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50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391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18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1370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2000" b="1" kern="50" dirty="0">
                          <a:effectLst/>
                        </a:rPr>
                        <a:t>學期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2000" b="1" kern="50" dirty="0" smtClean="0">
                          <a:effectLst/>
                        </a:rPr>
                        <a:t>繳交日期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2000" b="1" kern="50" dirty="0">
                          <a:effectLst/>
                        </a:rPr>
                        <a:t>實習報告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2000" b="1" kern="50" dirty="0" smtClean="0">
                          <a:effectLst/>
                        </a:rPr>
                        <a:t>評閱標準</a:t>
                      </a:r>
                      <a:endParaRPr lang="zh-TW" sz="20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1356">
                <a:tc rowSpan="5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1800" b="1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三下</a:t>
                      </a:r>
                      <a:endParaRPr lang="zh-TW" sz="18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50" dirty="0">
                          <a:effectLst/>
                        </a:rPr>
                        <a:t>第四</a:t>
                      </a:r>
                      <a:r>
                        <a:rPr lang="zh-TW" sz="1800" b="1" kern="50" dirty="0" smtClean="0">
                          <a:effectLst/>
                        </a:rPr>
                        <a:t>週</a:t>
                      </a:r>
                      <a:endParaRPr lang="en-US" altLang="zh-TW" sz="1800" b="1" kern="50" dirty="0" smtClean="0">
                        <a:effectLst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800" b="1" kern="50" dirty="0" smtClean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112/3/13~112/3/17</a:t>
                      </a:r>
                      <a:endParaRPr lang="zh-TW" sz="18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50" dirty="0">
                          <a:effectLst/>
                        </a:rPr>
                        <a:t>實習</a:t>
                      </a:r>
                      <a:r>
                        <a:rPr lang="zh-TW" sz="1800" b="1" kern="50" dirty="0" smtClean="0">
                          <a:effectLst/>
                        </a:rPr>
                        <a:t>學習回饋單</a:t>
                      </a:r>
                      <a:r>
                        <a:rPr lang="en-US" altLang="zh-TW" sz="1800" b="1" kern="50" dirty="0" smtClean="0">
                          <a:effectLst/>
                        </a:rPr>
                        <a:t>1</a:t>
                      </a:r>
                      <a:endParaRPr lang="zh-TW" sz="18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50" dirty="0" smtClean="0">
                          <a:effectLst/>
                        </a:rPr>
                        <a:t>1</a:t>
                      </a:r>
                      <a:r>
                        <a:rPr lang="en-US" altLang="zh-TW" sz="1800" b="1" kern="50" dirty="0" smtClean="0">
                          <a:effectLst/>
                        </a:rPr>
                        <a:t>5</a:t>
                      </a:r>
                      <a:r>
                        <a:rPr lang="en-US" sz="1800" b="1" kern="50" dirty="0" smtClean="0">
                          <a:effectLst/>
                        </a:rPr>
                        <a:t>%</a:t>
                      </a:r>
                      <a:endParaRPr lang="zh-TW" sz="18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13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50" dirty="0" smtClean="0">
                          <a:effectLst/>
                        </a:rPr>
                        <a:t>第</a:t>
                      </a:r>
                      <a:r>
                        <a:rPr lang="zh-TW" altLang="en-US" sz="1800" b="1" kern="50" dirty="0" smtClean="0">
                          <a:effectLst/>
                        </a:rPr>
                        <a:t>九</a:t>
                      </a:r>
                      <a:r>
                        <a:rPr lang="zh-TW" sz="1800" b="1" kern="50" dirty="0" smtClean="0">
                          <a:effectLst/>
                        </a:rPr>
                        <a:t>週</a:t>
                      </a:r>
                      <a:endParaRPr lang="en-US" altLang="zh-TW" sz="1800" b="1" kern="50" dirty="0" smtClean="0">
                        <a:effectLst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800" b="1" kern="50" dirty="0" smtClean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112/4/20</a:t>
                      </a:r>
                      <a:endParaRPr lang="zh-TW" sz="18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50" dirty="0" smtClean="0">
                          <a:effectLst/>
                        </a:rPr>
                        <a:t>第</a:t>
                      </a:r>
                      <a:r>
                        <a:rPr lang="en-US" altLang="zh-TW" sz="1800" b="1" kern="50" dirty="0" smtClean="0">
                          <a:effectLst/>
                        </a:rPr>
                        <a:t>1</a:t>
                      </a:r>
                      <a:r>
                        <a:rPr lang="zh-TW" altLang="en-US" sz="1800" b="1" kern="50" dirty="0" smtClean="0">
                          <a:effectLst/>
                        </a:rPr>
                        <a:t>次</a:t>
                      </a:r>
                      <a:r>
                        <a:rPr lang="zh-TW" altLang="zh-TW" sz="1800" b="1" kern="50" dirty="0" smtClean="0">
                          <a:effectLst/>
                        </a:rPr>
                        <a:t>返校座談會</a:t>
                      </a:r>
                      <a:endParaRPr lang="zh-TW" sz="18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800" b="1" kern="50" dirty="0" smtClean="0">
                          <a:effectLst/>
                        </a:rPr>
                        <a:t>30</a:t>
                      </a:r>
                      <a:r>
                        <a:rPr lang="en-US" sz="1800" b="1" kern="50" dirty="0" smtClean="0">
                          <a:effectLst/>
                        </a:rPr>
                        <a:t>%</a:t>
                      </a:r>
                      <a:endParaRPr lang="zh-TW" sz="18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13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50" dirty="0" smtClean="0">
                          <a:effectLst/>
                        </a:rPr>
                        <a:t>第</a:t>
                      </a:r>
                      <a:r>
                        <a:rPr lang="zh-TW" altLang="en-US" sz="1800" b="1" kern="50" dirty="0" smtClean="0">
                          <a:effectLst/>
                        </a:rPr>
                        <a:t>十二</a:t>
                      </a:r>
                      <a:r>
                        <a:rPr lang="zh-TW" sz="1800" b="1" kern="50" dirty="0" smtClean="0">
                          <a:effectLst/>
                        </a:rPr>
                        <a:t>週</a:t>
                      </a:r>
                      <a:endParaRPr lang="en-US" altLang="zh-TW" sz="1800" b="1" kern="50" dirty="0" smtClean="0">
                        <a:effectLst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800" b="1" kern="50" dirty="0" smtClean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112/5/8~112/5/12</a:t>
                      </a:r>
                      <a:endParaRPr lang="zh-TW" sz="18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altLang="zh-TW" sz="1800" b="1" kern="50" dirty="0" smtClean="0">
                          <a:effectLst/>
                        </a:rPr>
                        <a:t>實習學習回饋單</a:t>
                      </a:r>
                      <a:r>
                        <a:rPr lang="en-US" altLang="zh-TW" sz="1800" b="1" kern="50" dirty="0" smtClean="0">
                          <a:effectLst/>
                        </a:rPr>
                        <a:t>2</a:t>
                      </a:r>
                      <a:endParaRPr lang="zh-TW" sz="18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800" b="1" kern="50" dirty="0" smtClean="0">
                          <a:effectLst/>
                        </a:rPr>
                        <a:t>15</a:t>
                      </a:r>
                      <a:r>
                        <a:rPr lang="en-US" sz="1800" b="1" kern="50" dirty="0" smtClean="0">
                          <a:effectLst/>
                        </a:rPr>
                        <a:t>%</a:t>
                      </a:r>
                      <a:endParaRPr lang="zh-TW" sz="18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13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50" dirty="0" smtClean="0">
                          <a:effectLst/>
                        </a:rPr>
                        <a:t>第十</a:t>
                      </a:r>
                      <a:r>
                        <a:rPr lang="zh-TW" altLang="en-US" sz="1800" b="1" kern="50" dirty="0" smtClean="0">
                          <a:effectLst/>
                        </a:rPr>
                        <a:t>六</a:t>
                      </a:r>
                      <a:r>
                        <a:rPr lang="zh-TW" sz="1800" b="1" kern="50" dirty="0" smtClean="0">
                          <a:effectLst/>
                        </a:rPr>
                        <a:t>週</a:t>
                      </a:r>
                      <a:endParaRPr lang="en-US" altLang="zh-TW" sz="1800" b="1" kern="50" dirty="0" smtClean="0">
                        <a:effectLst/>
                      </a:endParaRPr>
                    </a:p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800" b="1" kern="50" dirty="0" smtClean="0"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112/6/5~112/6/9</a:t>
                      </a:r>
                      <a:endParaRPr lang="zh-TW" sz="18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b="1" kern="50" dirty="0" smtClean="0">
                          <a:effectLst/>
                        </a:rPr>
                        <a:t>學期報告</a:t>
                      </a:r>
                      <a:endParaRPr lang="zh-TW" sz="18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1800" b="1" kern="50" dirty="0" smtClean="0">
                          <a:effectLst/>
                        </a:rPr>
                        <a:t>40</a:t>
                      </a:r>
                      <a:r>
                        <a:rPr lang="en-US" sz="1800" b="1" kern="50" dirty="0" smtClean="0">
                          <a:effectLst/>
                        </a:rPr>
                        <a:t>%</a:t>
                      </a:r>
                      <a:endParaRPr lang="zh-TW" sz="18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13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50" dirty="0">
                          <a:effectLst/>
                        </a:rPr>
                        <a:t>合計</a:t>
                      </a:r>
                      <a:endParaRPr lang="zh-TW" sz="18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50" dirty="0">
                          <a:effectLst/>
                        </a:rPr>
                        <a:t>100%</a:t>
                      </a:r>
                      <a:endParaRPr lang="zh-TW" sz="1800" b="1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5170" marR="517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689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cut/>
      </p:transition>
    </mc:Choice>
    <mc:Fallback xmlns="">
      <p:transition spd="slow" advClick="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2" name="Rectangle 2"/>
          <p:cNvSpPr txBox="1">
            <a:spLocks noChangeArrowheads="1"/>
          </p:cNvSpPr>
          <p:nvPr/>
        </p:nvSpPr>
        <p:spPr bwMode="auto">
          <a:xfrm>
            <a:off x="0" y="123478"/>
            <a:ext cx="6858000" cy="702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75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勞基法重點摘要</a:t>
            </a:r>
            <a:r>
              <a:rPr lang="en-US" altLang="zh-TW" sz="375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-1</a:t>
            </a:r>
            <a:endParaRPr lang="en-US" altLang="zh-TW" sz="375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44624" y="915566"/>
            <a:ext cx="66247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TW" sz="2400" dirty="0"/>
              <a:t>1</a:t>
            </a:r>
            <a:r>
              <a:rPr lang="en-US" altLang="zh-TW" sz="2400" dirty="0" smtClean="0"/>
              <a:t>.</a:t>
            </a:r>
            <a:r>
              <a:rPr lang="zh-TW" altLang="en-US" sz="2400" dirty="0" smtClean="0"/>
              <a:t>餐飲業適用</a:t>
            </a:r>
            <a:r>
              <a:rPr lang="en-US" altLang="zh-TW" sz="2400" dirty="0" smtClean="0"/>
              <a:t>4</a:t>
            </a:r>
            <a:r>
              <a:rPr lang="zh-TW" altLang="en-US" sz="2400" dirty="0" smtClean="0"/>
              <a:t>週</a:t>
            </a:r>
            <a:r>
              <a:rPr lang="zh-TW" altLang="en-US" sz="2400" b="1" dirty="0" smtClean="0">
                <a:solidFill>
                  <a:srgbClr val="0070C0"/>
                </a:solidFill>
              </a:rPr>
              <a:t>彈性工時制度</a:t>
            </a:r>
            <a:r>
              <a:rPr lang="zh-TW" altLang="en-US" sz="2400" dirty="0" smtClean="0"/>
              <a:t>：</a:t>
            </a:r>
            <a:endParaRPr lang="en-US" altLang="zh-TW" sz="2400" dirty="0" smtClean="0"/>
          </a:p>
          <a:p>
            <a:pPr marL="630238" indent="-365125" algn="just"/>
            <a:r>
              <a:rPr lang="en-US" altLang="zh-TW" sz="2400" dirty="0" smtClean="0"/>
              <a:t>(1)4</a:t>
            </a:r>
            <a:r>
              <a:rPr lang="zh-TW" altLang="en-US" sz="2400" dirty="0" smtClean="0"/>
              <a:t>週內之正常工作時數</a:t>
            </a:r>
            <a:r>
              <a:rPr lang="en-US" altLang="zh-TW" sz="2400" dirty="0" smtClean="0"/>
              <a:t>(</a:t>
            </a:r>
            <a:r>
              <a:rPr lang="zh-TW" altLang="en-US" sz="2400" dirty="0" smtClean="0"/>
              <a:t>即</a:t>
            </a:r>
            <a:r>
              <a:rPr lang="en-US" altLang="zh-TW" sz="2400" dirty="0" smtClean="0"/>
              <a:t>160</a:t>
            </a:r>
            <a:r>
              <a:rPr lang="zh-TW" altLang="en-US" sz="2400" dirty="0" smtClean="0"/>
              <a:t>小時</a:t>
            </a:r>
            <a:r>
              <a:rPr lang="en-US" altLang="zh-TW" sz="2400" dirty="0" smtClean="0"/>
              <a:t>)</a:t>
            </a:r>
            <a:r>
              <a:rPr lang="zh-TW" altLang="en-US" sz="2400" dirty="0" smtClean="0"/>
              <a:t>加以分配，分配於其他工作日之時數，每日不得超過</a:t>
            </a:r>
            <a:r>
              <a:rPr lang="en-US" altLang="zh-TW" sz="2400" dirty="0" smtClean="0"/>
              <a:t>2</a:t>
            </a:r>
            <a:r>
              <a:rPr lang="zh-TW" altLang="en-US" sz="2400" dirty="0" smtClean="0"/>
              <a:t>小時。</a:t>
            </a:r>
            <a:endParaRPr lang="en-US" altLang="zh-TW" sz="2400" dirty="0" smtClean="0"/>
          </a:p>
          <a:p>
            <a:pPr marL="630238" indent="-365125" algn="just"/>
            <a:r>
              <a:rPr lang="en-US" altLang="zh-TW" sz="2400" b="1" dirty="0" smtClean="0">
                <a:solidFill>
                  <a:srgbClr val="0070C0"/>
                </a:solidFill>
              </a:rPr>
              <a:t>(2)</a:t>
            </a:r>
            <a:r>
              <a:rPr lang="zh-TW" altLang="en-US" sz="2400" b="1" dirty="0" smtClean="0">
                <a:solidFill>
                  <a:srgbClr val="0070C0"/>
                </a:solidFill>
              </a:rPr>
              <a:t>當日正常工作時間達</a:t>
            </a:r>
            <a:r>
              <a:rPr lang="en-US" altLang="zh-TW" sz="2400" b="1" dirty="0" smtClean="0">
                <a:solidFill>
                  <a:srgbClr val="0070C0"/>
                </a:solidFill>
              </a:rPr>
              <a:t>10</a:t>
            </a:r>
            <a:r>
              <a:rPr lang="zh-TW" altLang="en-US" sz="2400" b="1" dirty="0" smtClean="0">
                <a:solidFill>
                  <a:srgbClr val="0070C0"/>
                </a:solidFill>
              </a:rPr>
              <a:t>小時者，其延長之工作時間不得超過</a:t>
            </a:r>
            <a:r>
              <a:rPr lang="en-US" altLang="zh-TW" sz="2400" b="1" dirty="0" smtClean="0">
                <a:solidFill>
                  <a:srgbClr val="0070C0"/>
                </a:solidFill>
              </a:rPr>
              <a:t>2</a:t>
            </a:r>
            <a:r>
              <a:rPr lang="zh-TW" altLang="en-US" sz="2400" b="1" dirty="0" smtClean="0">
                <a:solidFill>
                  <a:srgbClr val="0070C0"/>
                </a:solidFill>
              </a:rPr>
              <a:t>小時。</a:t>
            </a:r>
          </a:p>
          <a:p>
            <a:pPr marL="265113" indent="-265113" algn="just"/>
            <a:r>
              <a:rPr lang="en-US" altLang="zh-TW" sz="2400" dirty="0" smtClean="0"/>
              <a:t>2.</a:t>
            </a:r>
            <a:r>
              <a:rPr lang="zh-TW" altLang="en-US" sz="2400" dirty="0" smtClean="0"/>
              <a:t>每日工時</a:t>
            </a:r>
            <a:r>
              <a:rPr lang="en-US" altLang="zh-TW" sz="2400" dirty="0" smtClean="0"/>
              <a:t>8+4</a:t>
            </a:r>
            <a:r>
              <a:rPr lang="zh-TW" altLang="en-US" sz="2400" dirty="0" smtClean="0"/>
              <a:t>為上限，每月加班工時</a:t>
            </a:r>
            <a:r>
              <a:rPr lang="en-US" altLang="zh-TW" sz="2400" dirty="0" smtClean="0"/>
              <a:t>46</a:t>
            </a:r>
            <a:r>
              <a:rPr lang="zh-TW" altLang="en-US" sz="2400" dirty="0" smtClean="0"/>
              <a:t>小時、出缺勤紀錄保留</a:t>
            </a:r>
            <a:r>
              <a:rPr lang="en-US" altLang="zh-TW" sz="2400" dirty="0" smtClean="0"/>
              <a:t>5</a:t>
            </a:r>
            <a:r>
              <a:rPr lang="zh-TW" altLang="en-US" sz="2400" dirty="0" smtClean="0"/>
              <a:t>年。</a:t>
            </a:r>
            <a:endParaRPr lang="en-US" altLang="zh-TW" sz="2400" dirty="0" smtClean="0"/>
          </a:p>
          <a:p>
            <a:pPr marL="265113" indent="-265113" algn="just"/>
            <a:r>
              <a:rPr lang="en-US" altLang="zh-TW" sz="2400" dirty="0" smtClean="0"/>
              <a:t>3.</a:t>
            </a:r>
            <a:r>
              <a:rPr lang="zh-TW" altLang="en-US" sz="2400" dirty="0" smtClean="0"/>
              <a:t>每</a:t>
            </a:r>
            <a:r>
              <a:rPr lang="en-US" altLang="zh-TW" sz="2400" dirty="0" smtClean="0"/>
              <a:t>2</a:t>
            </a:r>
            <a:r>
              <a:rPr lang="zh-TW" altLang="en-US" sz="2400" dirty="0" smtClean="0"/>
              <a:t>週內至少應有</a:t>
            </a:r>
            <a:r>
              <a:rPr lang="en-US" altLang="zh-TW" sz="2400" dirty="0" smtClean="0"/>
              <a:t>4</a:t>
            </a:r>
            <a:r>
              <a:rPr lang="zh-TW" altLang="en-US" sz="2400" dirty="0" smtClean="0"/>
              <a:t>日之</a:t>
            </a:r>
            <a:r>
              <a:rPr lang="zh-TW" altLang="en-US" sz="2400" dirty="0"/>
              <a:t>例假及休假日，</a:t>
            </a:r>
            <a:r>
              <a:rPr lang="zh-TW" altLang="en-US" sz="2400" dirty="0" smtClean="0"/>
              <a:t>每</a:t>
            </a:r>
            <a:r>
              <a:rPr lang="en-US" altLang="zh-TW" sz="2400" dirty="0" smtClean="0"/>
              <a:t>4</a:t>
            </a:r>
            <a:r>
              <a:rPr lang="zh-TW" altLang="en-US" sz="2400" dirty="0" smtClean="0"/>
              <a:t>週至少應有</a:t>
            </a:r>
            <a:r>
              <a:rPr lang="en-US" altLang="zh-TW" sz="2400" dirty="0" smtClean="0"/>
              <a:t>8</a:t>
            </a:r>
            <a:r>
              <a:rPr lang="zh-TW" altLang="en-US" sz="2400" dirty="0" smtClean="0"/>
              <a:t>日。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25068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cut/>
      </p:transition>
    </mc:Choice>
    <mc:Fallback xmlns="">
      <p:transition spd="slow" advClick="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2" name="Rectangle 2"/>
          <p:cNvSpPr txBox="1">
            <a:spLocks noChangeArrowheads="1"/>
          </p:cNvSpPr>
          <p:nvPr/>
        </p:nvSpPr>
        <p:spPr bwMode="auto">
          <a:xfrm>
            <a:off x="0" y="123478"/>
            <a:ext cx="6858000" cy="702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75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勞基法重點摘要</a:t>
            </a:r>
            <a:r>
              <a:rPr lang="en-US" altLang="zh-TW" sz="375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-2</a:t>
            </a:r>
            <a:endParaRPr lang="en-US" altLang="zh-TW" sz="375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44624" y="915566"/>
            <a:ext cx="6696744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TW" sz="2400" dirty="0" smtClean="0"/>
              <a:t>4.</a:t>
            </a:r>
            <a:r>
              <a:rPr lang="zh-TW" altLang="en-US" sz="2400" dirty="0"/>
              <a:t>依勞動基準法第</a:t>
            </a:r>
            <a:r>
              <a:rPr lang="en-US" altLang="zh-TW" sz="2400" dirty="0"/>
              <a:t>24</a:t>
            </a:r>
            <a:r>
              <a:rPr lang="zh-TW" altLang="en-US" sz="2400" dirty="0"/>
              <a:t>條，加班費規定：</a:t>
            </a:r>
          </a:p>
          <a:p>
            <a:pPr marL="630238" indent="-365125" algn="just"/>
            <a:r>
              <a:rPr lang="en-US" altLang="zh-TW" sz="2400" dirty="0"/>
              <a:t>(1)</a:t>
            </a:r>
            <a:r>
              <a:rPr lang="zh-TW" altLang="en-US" sz="2400" dirty="0"/>
              <a:t>平日：</a:t>
            </a:r>
            <a:r>
              <a:rPr lang="zh-TW" altLang="en-US" sz="2400" b="1" dirty="0">
                <a:solidFill>
                  <a:srgbClr val="0070C0"/>
                </a:solidFill>
              </a:rPr>
              <a:t>延長工作時間在</a:t>
            </a:r>
            <a:r>
              <a:rPr lang="en-US" altLang="zh-TW" sz="2400" b="1" dirty="0">
                <a:solidFill>
                  <a:srgbClr val="C00000"/>
                </a:solidFill>
              </a:rPr>
              <a:t>2</a:t>
            </a:r>
            <a:r>
              <a:rPr lang="zh-TW" altLang="en-US" sz="2400" b="1" dirty="0">
                <a:solidFill>
                  <a:srgbClr val="C00000"/>
                </a:solidFill>
              </a:rPr>
              <a:t>小時以內者</a:t>
            </a:r>
            <a:r>
              <a:rPr lang="zh-TW" altLang="en-US" sz="2400" b="1" dirty="0">
                <a:solidFill>
                  <a:srgbClr val="0070C0"/>
                </a:solidFill>
              </a:rPr>
              <a:t>，按平日每小時工資額再加給</a:t>
            </a:r>
            <a:r>
              <a:rPr lang="en-US" altLang="zh-TW" sz="2400" b="1" dirty="0">
                <a:solidFill>
                  <a:srgbClr val="C00000"/>
                </a:solidFill>
              </a:rPr>
              <a:t>1/3</a:t>
            </a:r>
            <a:r>
              <a:rPr lang="zh-TW" altLang="en-US" sz="2400" b="1" dirty="0">
                <a:solidFill>
                  <a:srgbClr val="0070C0"/>
                </a:solidFill>
              </a:rPr>
              <a:t>以上；</a:t>
            </a:r>
            <a:r>
              <a:rPr lang="zh-TW" altLang="en-US" sz="2400" b="1" dirty="0">
                <a:solidFill>
                  <a:srgbClr val="C00000"/>
                </a:solidFill>
              </a:rPr>
              <a:t>再延長</a:t>
            </a:r>
            <a:r>
              <a:rPr lang="zh-TW" altLang="en-US" sz="2400" b="1" dirty="0">
                <a:solidFill>
                  <a:srgbClr val="0070C0"/>
                </a:solidFill>
              </a:rPr>
              <a:t>工作時間在</a:t>
            </a:r>
            <a:r>
              <a:rPr lang="en-US" altLang="zh-TW" sz="2400" b="1" dirty="0">
                <a:solidFill>
                  <a:srgbClr val="C00000"/>
                </a:solidFill>
              </a:rPr>
              <a:t>2</a:t>
            </a:r>
            <a:r>
              <a:rPr lang="zh-TW" altLang="en-US" sz="2400" b="1" dirty="0">
                <a:solidFill>
                  <a:srgbClr val="C00000"/>
                </a:solidFill>
              </a:rPr>
              <a:t>小時</a:t>
            </a:r>
            <a:r>
              <a:rPr lang="zh-TW" altLang="en-US" sz="2400" b="1" dirty="0">
                <a:solidFill>
                  <a:srgbClr val="0070C0"/>
                </a:solidFill>
              </a:rPr>
              <a:t>以內者，按平日每小時工資額加給</a:t>
            </a:r>
            <a:r>
              <a:rPr lang="en-US" altLang="zh-TW" sz="2400" b="1" dirty="0">
                <a:solidFill>
                  <a:srgbClr val="C00000"/>
                </a:solidFill>
              </a:rPr>
              <a:t>2/3</a:t>
            </a:r>
            <a:r>
              <a:rPr lang="zh-TW" altLang="en-US" sz="2400" b="1" dirty="0">
                <a:solidFill>
                  <a:srgbClr val="0070C0"/>
                </a:solidFill>
              </a:rPr>
              <a:t>以上。</a:t>
            </a:r>
          </a:p>
          <a:p>
            <a:pPr marL="630238" indent="-365125" algn="just"/>
            <a:r>
              <a:rPr lang="en-US" altLang="zh-TW" sz="2400" dirty="0"/>
              <a:t>(2)</a:t>
            </a:r>
            <a:r>
              <a:rPr lang="zh-TW" altLang="en-US" sz="2400" dirty="0"/>
              <a:t>勞工於第</a:t>
            </a:r>
            <a:r>
              <a:rPr lang="en-US" altLang="zh-TW" sz="2400" dirty="0"/>
              <a:t>36</a:t>
            </a:r>
            <a:r>
              <a:rPr lang="zh-TW" altLang="en-US" sz="2400" dirty="0"/>
              <a:t>條所定</a:t>
            </a:r>
            <a:r>
              <a:rPr lang="zh-TW" altLang="en-US" sz="2800" b="1" dirty="0">
                <a:solidFill>
                  <a:srgbClr val="C00000"/>
                </a:solidFill>
              </a:rPr>
              <a:t>休息日工作</a:t>
            </a:r>
            <a:r>
              <a:rPr lang="zh-TW" altLang="en-US" sz="2400" dirty="0"/>
              <a:t>，工作時間在</a:t>
            </a:r>
            <a:r>
              <a:rPr lang="en-US" altLang="zh-TW" sz="2400" dirty="0"/>
              <a:t>2</a:t>
            </a:r>
            <a:r>
              <a:rPr lang="zh-TW" altLang="en-US" sz="2400" dirty="0"/>
              <a:t>小時以內者，其工資按平日每小時工資額另</a:t>
            </a:r>
            <a:r>
              <a:rPr lang="zh-TW" altLang="en-US" sz="2400" b="1" dirty="0">
                <a:solidFill>
                  <a:srgbClr val="C00000"/>
                </a:solidFill>
              </a:rPr>
              <a:t>再加給</a:t>
            </a:r>
            <a:r>
              <a:rPr lang="en-US" altLang="zh-TW" sz="2400" b="1" dirty="0">
                <a:solidFill>
                  <a:srgbClr val="C00000"/>
                </a:solidFill>
              </a:rPr>
              <a:t>1</a:t>
            </a:r>
            <a:r>
              <a:rPr lang="zh-TW" altLang="en-US" sz="2400" b="1" dirty="0">
                <a:solidFill>
                  <a:srgbClr val="C00000"/>
                </a:solidFill>
              </a:rPr>
              <a:t>又</a:t>
            </a:r>
            <a:r>
              <a:rPr lang="en-US" altLang="zh-TW" sz="2400" b="1" dirty="0">
                <a:solidFill>
                  <a:srgbClr val="C00000"/>
                </a:solidFill>
              </a:rPr>
              <a:t>1/3</a:t>
            </a:r>
            <a:r>
              <a:rPr lang="zh-TW" altLang="en-US" sz="2400" b="1" dirty="0">
                <a:solidFill>
                  <a:srgbClr val="C00000"/>
                </a:solidFill>
              </a:rPr>
              <a:t>以上</a:t>
            </a:r>
            <a:r>
              <a:rPr lang="zh-TW" altLang="en-US" sz="2400" dirty="0"/>
              <a:t>，工作</a:t>
            </a:r>
            <a:r>
              <a:rPr lang="en-US" altLang="zh-TW" sz="2400" dirty="0"/>
              <a:t>2</a:t>
            </a:r>
            <a:r>
              <a:rPr lang="zh-TW" altLang="en-US" sz="2400" dirty="0"/>
              <a:t>小時後再繼續工作者，按平日每小時工資額另再加給</a:t>
            </a:r>
            <a:r>
              <a:rPr lang="en-US" altLang="zh-TW" sz="2400" b="1" dirty="0">
                <a:solidFill>
                  <a:srgbClr val="C00000"/>
                </a:solidFill>
              </a:rPr>
              <a:t>1</a:t>
            </a:r>
            <a:r>
              <a:rPr lang="zh-TW" altLang="en-US" sz="2400" b="1" dirty="0">
                <a:solidFill>
                  <a:srgbClr val="C00000"/>
                </a:solidFill>
              </a:rPr>
              <a:t>又</a:t>
            </a:r>
            <a:r>
              <a:rPr lang="en-US" altLang="zh-TW" sz="2400" b="1" dirty="0">
                <a:solidFill>
                  <a:srgbClr val="C00000"/>
                </a:solidFill>
              </a:rPr>
              <a:t>2/3</a:t>
            </a:r>
            <a:r>
              <a:rPr lang="zh-TW" altLang="en-US" sz="2400" b="1" dirty="0">
                <a:solidFill>
                  <a:srgbClr val="C00000"/>
                </a:solidFill>
              </a:rPr>
              <a:t>以上。</a:t>
            </a:r>
          </a:p>
        </p:txBody>
      </p:sp>
    </p:spTree>
    <p:extLst>
      <p:ext uri="{BB962C8B-B14F-4D97-AF65-F5344CB8AC3E}">
        <p14:creationId xmlns:p14="http://schemas.microsoft.com/office/powerpoint/2010/main" val="3158708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cut/>
      </p:transition>
    </mc:Choice>
    <mc:Fallback xmlns="">
      <p:transition spd="slow" advClick="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2" name="Rectangle 2"/>
          <p:cNvSpPr txBox="1">
            <a:spLocks noChangeArrowheads="1"/>
          </p:cNvSpPr>
          <p:nvPr/>
        </p:nvSpPr>
        <p:spPr bwMode="auto">
          <a:xfrm>
            <a:off x="0" y="123478"/>
            <a:ext cx="6858000" cy="702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75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勞基法重點摘要</a:t>
            </a:r>
            <a:r>
              <a:rPr lang="en-US" altLang="zh-TW" sz="375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-3</a:t>
            </a:r>
            <a:endParaRPr lang="en-US" altLang="zh-TW" sz="375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44624" y="977116"/>
            <a:ext cx="655272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 algn="just"/>
            <a:r>
              <a:rPr lang="en-US" altLang="zh-TW" sz="2800" dirty="0" smtClean="0"/>
              <a:t>5.</a:t>
            </a:r>
            <a:r>
              <a:rPr lang="zh-TW" altLang="en-US" sz="2800" dirty="0"/>
              <a:t>根據勞基法規定實習</a:t>
            </a:r>
            <a:r>
              <a:rPr lang="en-US" altLang="zh-TW" sz="2800" dirty="0"/>
              <a:t>6</a:t>
            </a:r>
            <a:r>
              <a:rPr lang="zh-TW" altLang="en-US" sz="2800" dirty="0"/>
              <a:t>個月應給予</a:t>
            </a:r>
            <a:r>
              <a:rPr lang="en-US" altLang="zh-TW" sz="2800" dirty="0"/>
              <a:t>3</a:t>
            </a:r>
            <a:r>
              <a:rPr lang="zh-TW" altLang="en-US" sz="2800" dirty="0"/>
              <a:t>天特休假。</a:t>
            </a:r>
          </a:p>
          <a:p>
            <a:pPr marL="265113" indent="-265113" algn="just"/>
            <a:r>
              <a:rPr lang="en-US" altLang="zh-TW" sz="2600" dirty="0" smtClean="0"/>
              <a:t>6.</a:t>
            </a:r>
            <a:r>
              <a:rPr lang="zh-TW" altLang="en-US" sz="2600" b="1" dirty="0">
                <a:solidFill>
                  <a:srgbClr val="0070C0"/>
                </a:solidFill>
              </a:rPr>
              <a:t>職業災害補償</a:t>
            </a:r>
            <a:r>
              <a:rPr lang="zh-TW" altLang="en-US" sz="2600" dirty="0"/>
              <a:t>：勞工在醫療中不能工作時，雇主應按其原領工資數額予以補償。但醫療期間屆滿二年仍未能痊癒，經指定之醫院診斷，審定為喪失原有工作能力，且不合第三款之失能給付標準者，雇主得一次給付四十個月之平均工資後，免除此項工資補償責任。</a:t>
            </a:r>
          </a:p>
        </p:txBody>
      </p:sp>
    </p:spTree>
    <p:extLst>
      <p:ext uri="{BB962C8B-B14F-4D97-AF65-F5344CB8AC3E}">
        <p14:creationId xmlns:p14="http://schemas.microsoft.com/office/powerpoint/2010/main" val="247898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cut/>
      </p:transition>
    </mc:Choice>
    <mc:Fallback xmlns="">
      <p:transition spd="slow" advClick="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4624" y="195486"/>
            <a:ext cx="6858000" cy="702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75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實習生的權利</a:t>
            </a:r>
            <a:endParaRPr lang="en-US" altLang="zh-TW" sz="375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9" name="群組 8"/>
          <p:cNvGrpSpPr/>
          <p:nvPr/>
        </p:nvGrpSpPr>
        <p:grpSpPr>
          <a:xfrm>
            <a:off x="119040" y="1028596"/>
            <a:ext cx="3240000" cy="2335242"/>
            <a:chOff x="116632" y="1006804"/>
            <a:chExt cx="3240000" cy="2335242"/>
          </a:xfrm>
        </p:grpSpPr>
        <p:pic>
          <p:nvPicPr>
            <p:cNvPr id="2" name="圖片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8632" y="1006804"/>
              <a:ext cx="2988000" cy="640783"/>
            </a:xfrm>
            <a:prstGeom prst="rect">
              <a:avLst/>
            </a:prstGeom>
          </p:spPr>
        </p:pic>
        <p:pic>
          <p:nvPicPr>
            <p:cNvPr id="6" name="圖片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632" y="1627981"/>
              <a:ext cx="3240000" cy="1714065"/>
            </a:xfrm>
            <a:prstGeom prst="rect">
              <a:avLst/>
            </a:prstGeom>
          </p:spPr>
        </p:pic>
      </p:grpSp>
      <p:grpSp>
        <p:nvGrpSpPr>
          <p:cNvPr id="11" name="群組 10"/>
          <p:cNvGrpSpPr/>
          <p:nvPr/>
        </p:nvGrpSpPr>
        <p:grpSpPr>
          <a:xfrm>
            <a:off x="3501008" y="1042314"/>
            <a:ext cx="3240000" cy="3535681"/>
            <a:chOff x="3444968" y="1023084"/>
            <a:chExt cx="3240000" cy="3535681"/>
          </a:xfrm>
        </p:grpSpPr>
        <p:pic>
          <p:nvPicPr>
            <p:cNvPr id="8" name="圖片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44968" y="1618378"/>
              <a:ext cx="3240000" cy="2940387"/>
            </a:xfrm>
            <a:prstGeom prst="rect">
              <a:avLst/>
            </a:prstGeom>
          </p:spPr>
        </p:pic>
        <p:pic>
          <p:nvPicPr>
            <p:cNvPr id="10" name="圖片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6968" y="1023084"/>
              <a:ext cx="2988000" cy="6407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2643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cut/>
      </p:transition>
    </mc:Choice>
    <mc:Fallback xmlns="">
      <p:transition spd="slow" advClick="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664" y="0"/>
            <a:ext cx="6120130" cy="4731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742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cut/>
      </p:transition>
    </mc:Choice>
    <mc:Fallback xmlns="">
      <p:transition spd="slow" advClick="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56" y="13734"/>
            <a:ext cx="6120130" cy="473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32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cut/>
      </p:transition>
    </mc:Choice>
    <mc:Fallback xmlns="">
      <p:transition spd="slow" advClick="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56" y="0"/>
            <a:ext cx="6120130" cy="473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15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cut/>
      </p:transition>
    </mc:Choice>
    <mc:Fallback xmlns="">
      <p:transition spd="slow" advClick="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2" name="Rectangle 2"/>
          <p:cNvSpPr txBox="1">
            <a:spLocks noChangeArrowheads="1"/>
          </p:cNvSpPr>
          <p:nvPr/>
        </p:nvSpPr>
        <p:spPr bwMode="auto">
          <a:xfrm>
            <a:off x="0" y="-20241"/>
            <a:ext cx="6858000" cy="702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22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校外實習輔導、爭議、申請及轉調流程圖</a:t>
            </a:r>
            <a:endParaRPr lang="en-US" altLang="zh-TW" sz="22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848" y="483518"/>
            <a:ext cx="2877033" cy="4181240"/>
          </a:xfrm>
          <a:prstGeom prst="rect">
            <a:avLst/>
          </a:prstGeom>
        </p:spPr>
      </p:pic>
      <p:sp>
        <p:nvSpPr>
          <p:cNvPr id="2" name="圓角矩形 1"/>
          <p:cNvSpPr/>
          <p:nvPr/>
        </p:nvSpPr>
        <p:spPr>
          <a:xfrm>
            <a:off x="2060848" y="1995686"/>
            <a:ext cx="792088" cy="792088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圓角矩形 3"/>
          <p:cNvSpPr/>
          <p:nvPr/>
        </p:nvSpPr>
        <p:spPr>
          <a:xfrm>
            <a:off x="4221088" y="1779662"/>
            <a:ext cx="716793" cy="86409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圓角矩形 4"/>
          <p:cNvSpPr/>
          <p:nvPr/>
        </p:nvSpPr>
        <p:spPr>
          <a:xfrm>
            <a:off x="3140968" y="2859782"/>
            <a:ext cx="1008112" cy="648072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904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cut/>
      </p:transition>
    </mc:Choice>
    <mc:Fallback xmlns="">
      <p:transition spd="slow" advClick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2" name="Rectangle 2"/>
          <p:cNvSpPr txBox="1">
            <a:spLocks noChangeArrowheads="1"/>
          </p:cNvSpPr>
          <p:nvPr/>
        </p:nvSpPr>
        <p:spPr bwMode="auto">
          <a:xfrm>
            <a:off x="0" y="123478"/>
            <a:ext cx="6858000" cy="702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實習不適應處理</a:t>
            </a:r>
            <a:r>
              <a:rPr lang="en-US" altLang="zh-TW" sz="36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6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案例分享</a:t>
            </a:r>
            <a:endParaRPr lang="en-US" altLang="zh-TW" sz="36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116632" y="1203598"/>
            <a:ext cx="648072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zh-TW" altLang="en-US" sz="2400" dirty="0" smtClean="0"/>
              <a:t>「</a:t>
            </a:r>
            <a:r>
              <a:rPr lang="zh-TW" altLang="en-US" sz="2400" dirty="0"/>
              <a:t>大明」</a:t>
            </a:r>
            <a:r>
              <a:rPr lang="zh-TW" altLang="en-US" sz="2400" dirty="0" smtClean="0"/>
              <a:t>出示醫生開立證明，</a:t>
            </a:r>
            <a:r>
              <a:rPr lang="zh-TW" altLang="en-US" sz="2400" dirty="0"/>
              <a:t>佐證現有工作導致手部舊疾復發</a:t>
            </a:r>
            <a:r>
              <a:rPr lang="zh-TW" altLang="en-US" sz="2400" dirty="0" smtClean="0"/>
              <a:t>。</a:t>
            </a:r>
            <a:endParaRPr lang="en-US" altLang="zh-TW" sz="2400" dirty="0" smtClean="0"/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zh-TW" altLang="en-US" sz="2400" dirty="0" smtClean="0"/>
              <a:t>「小佳」實習期間發現膝蓋出現從未有過的疼痛，就醫發現膝蓋關節異常，可正常行走，但不宜常做蹲或跪姿</a:t>
            </a:r>
            <a:r>
              <a:rPr lang="zh-TW" altLang="en-US" sz="2400" dirty="0"/>
              <a:t>，</a:t>
            </a:r>
            <a:r>
              <a:rPr lang="zh-TW" altLang="en-US" sz="2400" dirty="0" smtClean="0"/>
              <a:t>出示</a:t>
            </a:r>
            <a:r>
              <a:rPr lang="zh-TW" altLang="en-US" sz="2400" dirty="0"/>
              <a:t>醫生開立證明</a:t>
            </a:r>
            <a:r>
              <a:rPr lang="zh-TW" altLang="en-US" sz="2400" dirty="0" smtClean="0"/>
              <a:t>。</a:t>
            </a:r>
            <a:endParaRPr lang="en-US" altLang="zh-TW" sz="2400" dirty="0" smtClean="0"/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zh-TW" altLang="en-US" sz="2400" dirty="0" smtClean="0"/>
              <a:t>「大方」自述於工作中遭遇機構主管霸凌。</a:t>
            </a:r>
            <a:endParaRPr lang="en-US" altLang="zh-TW" sz="2400" dirty="0" smtClean="0"/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l"/>
            </a:pPr>
            <a:r>
              <a:rPr lang="zh-TW" altLang="en-US" sz="2400" dirty="0" smtClean="0"/>
              <a:t>「小甜」自述實習壓力造成心理舊疾</a:t>
            </a:r>
            <a:r>
              <a:rPr lang="zh-TW" altLang="en-US" sz="2400" dirty="0"/>
              <a:t>加重</a:t>
            </a:r>
            <a:r>
              <a:rPr lang="zh-TW" altLang="en-US" sz="2400" dirty="0" smtClean="0"/>
              <a:t>，</a:t>
            </a:r>
            <a:r>
              <a:rPr lang="zh-TW" altLang="en-US" sz="2400" dirty="0"/>
              <a:t>出示</a:t>
            </a:r>
            <a:r>
              <a:rPr lang="zh-TW" altLang="en-US" sz="2400" dirty="0" smtClean="0"/>
              <a:t>醫生</a:t>
            </a:r>
            <a:r>
              <a:rPr lang="zh-TW" altLang="en-US" sz="2400" dirty="0"/>
              <a:t>開立證明。</a:t>
            </a:r>
          </a:p>
        </p:txBody>
      </p:sp>
    </p:spTree>
    <p:extLst>
      <p:ext uri="{BB962C8B-B14F-4D97-AF65-F5344CB8AC3E}">
        <p14:creationId xmlns:p14="http://schemas.microsoft.com/office/powerpoint/2010/main" val="222349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cut/>
      </p:transition>
    </mc:Choice>
    <mc:Fallback xmlns="">
      <p:transition spd="slow" advClick="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AutoShape 2"/>
          <p:cNvSpPr>
            <a:spLocks noChangeArrowheads="1"/>
          </p:cNvSpPr>
          <p:nvPr/>
        </p:nvSpPr>
        <p:spPr bwMode="auto">
          <a:xfrm>
            <a:off x="578644" y="1357312"/>
            <a:ext cx="5778104" cy="22145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rgbClr val="3366FF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2293" name="Text Box 2"/>
          <p:cNvSpPr txBox="1">
            <a:spLocks noChangeArrowheads="1"/>
          </p:cNvSpPr>
          <p:nvPr/>
        </p:nvSpPr>
        <p:spPr bwMode="auto">
          <a:xfrm>
            <a:off x="944166" y="1924050"/>
            <a:ext cx="4875609" cy="910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kumimoji="0" lang="zh-TW" altLang="en-US" sz="4050" b="1" dirty="0">
                <a:solidFill>
                  <a:srgbClr val="3333CC"/>
                </a:solidFill>
                <a:latin typeface="SimHei" panose="02010609060101010101" pitchFamily="49" charset="-122"/>
                <a:ea typeface="標楷體" panose="03000509000000000000" pitchFamily="65" charset="-120"/>
              </a:rPr>
              <a:t>修課注意事項</a:t>
            </a:r>
            <a:endParaRPr kumimoji="0" lang="en-US" altLang="zh-CN" sz="4050" b="1" dirty="0">
              <a:solidFill>
                <a:srgbClr val="3333CC"/>
              </a:solidFill>
              <a:latin typeface="SimHei" panose="02010609060101010101" pitchFamily="49" charset="-122"/>
              <a:ea typeface="標楷體" panose="03000509000000000000" pitchFamily="65" charset="-120"/>
            </a:endParaRPr>
          </a:p>
        </p:txBody>
      </p:sp>
      <p:sp>
        <p:nvSpPr>
          <p:cNvPr id="18441" name="AutoShape 7"/>
          <p:cNvSpPr>
            <a:spLocks noChangeArrowheads="1"/>
          </p:cNvSpPr>
          <p:nvPr/>
        </p:nvSpPr>
        <p:spPr bwMode="auto">
          <a:xfrm>
            <a:off x="229552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8442" name="AutoShape 8"/>
          <p:cNvSpPr>
            <a:spLocks noChangeArrowheads="1"/>
          </p:cNvSpPr>
          <p:nvPr/>
        </p:nvSpPr>
        <p:spPr bwMode="auto">
          <a:xfrm>
            <a:off x="99893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4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8443" name="AutoShape 9"/>
          <p:cNvSpPr>
            <a:spLocks noChangeArrowheads="1"/>
          </p:cNvSpPr>
          <p:nvPr/>
        </p:nvSpPr>
        <p:spPr bwMode="auto">
          <a:xfrm>
            <a:off x="164782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5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3940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cut/>
      </p:transition>
    </mc:Choice>
    <mc:Fallback xmlns="">
      <p:transition spd="slow" advClick="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88640" y="1329664"/>
            <a:ext cx="648058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修滿系核定的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128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學分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B.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修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畢一個學分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程，並至少該學分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程外系三門課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完成校定的英文基本能力</a:t>
            </a:r>
          </a:p>
          <a:p>
            <a:pPr>
              <a:lnSpc>
                <a:spcPct val="150000"/>
              </a:lnSpc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D.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完成校定的資訊基本能力</a:t>
            </a:r>
          </a:p>
          <a:p>
            <a:pPr>
              <a:lnSpc>
                <a:spcPct val="150000"/>
              </a:lnSpc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完成服務學習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時數</a:t>
            </a:r>
          </a:p>
          <a:p>
            <a:pPr>
              <a:lnSpc>
                <a:spcPct val="150000"/>
              </a:lnSpc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完成勞作教育時數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部分外籍生須加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修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學分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華語文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學分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+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專業選修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學分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zh-TW" altLang="en-US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以上英文與資訊證照，最遲必須於四下</a:t>
            </a:r>
            <a:r>
              <a:rPr lang="en-US" altLang="zh-TW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lang="zh-TW" altLang="en-US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月底前取得，否則延畢</a:t>
            </a:r>
            <a:endParaRPr lang="zh-TW" altLang="en-US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620805" y="627615"/>
            <a:ext cx="6048420" cy="560785"/>
          </a:xfrm>
          <a:prstGeom prst="rect">
            <a:avLst/>
          </a:prstGeom>
        </p:spPr>
        <p:txBody>
          <a:bodyPr vert="horz" lIns="0" rIns="0" bIns="0" anchor="t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1514475" indent="-1514475" fontAlgn="auto">
              <a:spcAft>
                <a:spcPts val="0"/>
              </a:spcAft>
            </a:pPr>
            <a:r>
              <a:rPr lang="zh-TW" altLang="en-US" sz="3000" b="1" dirty="0">
                <a:latin typeface="標楷體" pitchFamily="65" charset="-120"/>
                <a:ea typeface="標楷體" pitchFamily="65" charset="-120"/>
              </a:rPr>
              <a:t>弘光科大餐旅系畢業門檻概述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92D96FE0-67C1-41B8-A640-2225BD8585B8}" type="slidenum">
              <a:rPr lang="zh-TW" altLang="en-US" smtClean="0"/>
              <a:pPr/>
              <a:t>15</a:t>
            </a:fld>
            <a:endParaRPr lang="en-US" altLang="zh-TW" sz="1350">
              <a:ea typeface="SimSun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033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 1"/>
          <p:cNvSpPr>
            <a:spLocks noGrp="1"/>
          </p:cNvSpPr>
          <p:nvPr>
            <p:ph type="title" idx="4294967295"/>
          </p:nvPr>
        </p:nvSpPr>
        <p:spPr>
          <a:xfrm>
            <a:off x="305643" y="554482"/>
            <a:ext cx="6048420" cy="560785"/>
          </a:xfrm>
        </p:spPr>
        <p:txBody>
          <a:bodyPr anchor="t">
            <a:normAutofit fontScale="90000"/>
          </a:bodyPr>
          <a:lstStyle/>
          <a:p>
            <a:pPr marL="1514475" indent="-1514475"/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A.</a:t>
            </a:r>
            <a:r>
              <a:rPr lang="zh-TW" altLang="en-US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修滿系核定的</a:t>
            </a:r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128</a:t>
            </a:r>
            <a:r>
              <a:rPr lang="zh-TW" altLang="en-US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個學分</a:t>
            </a:r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30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109</a:t>
            </a:r>
            <a:r>
              <a:rPr lang="zh-TW" altLang="en-US" sz="30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入學</a:t>
            </a:r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sz="30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8734101"/>
              </p:ext>
            </p:extLst>
          </p:nvPr>
        </p:nvGraphicFramePr>
        <p:xfrm>
          <a:off x="548679" y="988949"/>
          <a:ext cx="5688638" cy="3311857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1324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7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74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74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3741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58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605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4270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3741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877432">
                <a:tc rowSpan="2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zh-TW" sz="15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課程類別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5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組別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/>
                </a:tc>
                <a:tc gridSpan="2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通識</a:t>
                      </a:r>
                      <a:r>
                        <a:rPr lang="zh-TW" alt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課程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專業必修</a:t>
                      </a:r>
                    </a:p>
                  </a:txBody>
                  <a:tcPr marL="26386" marR="26386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選修</a:t>
                      </a:r>
                      <a:endParaRPr lang="en-US" altLang="zh-TW" sz="15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含專業選修</a:t>
                      </a: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合計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61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學分</a:t>
                      </a: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時數</a:t>
                      </a: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學分</a:t>
                      </a: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時數</a:t>
                      </a: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學分</a:t>
                      </a: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時數</a:t>
                      </a:r>
                      <a:endParaRPr lang="en-US" altLang="zh-TW" sz="15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2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2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參考</a:t>
                      </a:r>
                      <a:r>
                        <a:rPr lang="en-US" altLang="zh-TW" sz="12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學分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時</a:t>
                      </a:r>
                      <a:r>
                        <a:rPr 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數</a:t>
                      </a:r>
                      <a:endParaRPr lang="en-US" altLang="zh-TW" sz="15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6857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2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參考</a:t>
                      </a:r>
                      <a:r>
                        <a:rPr lang="en-US" altLang="zh-TW" sz="12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4315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西</a:t>
                      </a:r>
                      <a:r>
                        <a:rPr lang="zh-TW" alt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餐</a:t>
                      </a:r>
                      <a:r>
                        <a:rPr lang="zh-TW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廚</a:t>
                      </a:r>
                      <a:r>
                        <a:rPr lang="zh-TW" alt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藝</a:t>
                      </a:r>
                      <a:r>
                        <a:rPr lang="zh-TW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組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30</a:t>
                      </a:r>
                      <a:endParaRPr lang="zh-TW" sz="15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32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61</a:t>
                      </a:r>
                      <a:endParaRPr lang="zh-TW" sz="15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68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37</a:t>
                      </a:r>
                      <a:endParaRPr lang="zh-TW" sz="15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37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b="1" u="sng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128</a:t>
                      </a:r>
                      <a:endParaRPr lang="zh-TW" sz="1500" b="1" u="sng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137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4315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亞</a:t>
                      </a:r>
                      <a:r>
                        <a:rPr lang="zh-TW" alt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洲</a:t>
                      </a:r>
                      <a:r>
                        <a:rPr 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廚</a:t>
                      </a:r>
                      <a:r>
                        <a:rPr lang="zh-TW" alt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藝</a:t>
                      </a:r>
                      <a:r>
                        <a:rPr 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組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30</a:t>
                      </a:r>
                      <a:endParaRPr lang="zh-TW" sz="15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32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61</a:t>
                      </a:r>
                      <a:endParaRPr lang="zh-TW" sz="15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68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37</a:t>
                      </a:r>
                      <a:endParaRPr lang="zh-TW" sz="15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37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b="1" u="sng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128</a:t>
                      </a:r>
                      <a:endParaRPr lang="zh-TW" sz="1500" b="1" u="sng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137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4315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餐旅</a:t>
                      </a:r>
                      <a:r>
                        <a:rPr lang="zh-TW" altLang="en-US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服務</a:t>
                      </a:r>
                      <a:r>
                        <a:rPr lang="zh-TW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組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altLang="zh-TW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</a:t>
                      </a:r>
                      <a:endParaRPr lang="zh-TW" sz="15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32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60</a:t>
                      </a:r>
                      <a:endParaRPr lang="zh-TW" sz="15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65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b="1" kern="100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38</a:t>
                      </a:r>
                      <a:endParaRPr lang="zh-TW" sz="1500" b="1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38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500" b="1" u="sng" kern="1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128</a:t>
                      </a:r>
                      <a:endParaRPr lang="zh-TW" sz="1500" b="1" u="sng" kern="1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5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135</a:t>
                      </a:r>
                      <a:endParaRPr lang="zh-TW" sz="15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26386" marR="26386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92D96FE0-67C1-41B8-A640-2225BD8585B8}" type="slidenum">
              <a:rPr lang="zh-TW" altLang="en-US" smtClean="0"/>
              <a:pPr/>
              <a:t>16</a:t>
            </a:fld>
            <a:endParaRPr lang="en-US" altLang="zh-TW" sz="1350">
              <a:ea typeface="SimSun" pitchFamily="2" charset="-122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620688" y="4308831"/>
            <a:ext cx="25201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授課時數依實際開課時數為準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5853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>
          <a:xfrm>
            <a:off x="350786" y="627615"/>
            <a:ext cx="6507214" cy="560785"/>
          </a:xfrm>
          <a:prstGeom prst="rect">
            <a:avLst/>
          </a:prstGeom>
        </p:spPr>
        <p:txBody>
          <a:bodyPr vert="horz" lIns="0" rIns="0" bIns="0" anchor="t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1514475" indent="-1514475" fontAlgn="auto">
              <a:spcAft>
                <a:spcPts val="0"/>
              </a:spcAft>
            </a:pPr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A</a:t>
            </a:r>
            <a:r>
              <a:rPr lang="en-US" altLang="zh-TW" sz="30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.</a:t>
            </a:r>
            <a:r>
              <a:rPr lang="zh-TW" altLang="en-US" sz="30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選修課程</a:t>
            </a:r>
            <a:endParaRPr lang="zh-TW" altLang="en-US" sz="30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12135" y="2895942"/>
            <a:ext cx="5914196" cy="1823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9pPr>
          </a:lstStyle>
          <a:p>
            <a:pPr marL="255985" indent="-255985">
              <a:lnSpc>
                <a:spcPct val="150000"/>
              </a:lnSpc>
              <a:defRPr/>
            </a:pPr>
            <a:r>
              <a:rPr lang="zh-TW" altLang="en-US" sz="2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多元選修</a:t>
            </a:r>
            <a:r>
              <a:rPr lang="zh-TW" altLang="en-US" sz="2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課程包含：</a:t>
            </a:r>
            <a:endParaRPr lang="en-US" altLang="zh-TW" sz="21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55985" indent="-255985">
              <a:lnSpc>
                <a:spcPct val="150000"/>
              </a:lnSpc>
              <a:defRPr/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系專業選修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55985" indent="-255985">
              <a:lnSpc>
                <a:spcPct val="150000"/>
              </a:lnSpc>
              <a:defRPr/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外系選修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學分學程選修、跨系選修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marL="203597" indent="-203597">
              <a:lnSpc>
                <a:spcPct val="150000"/>
              </a:lnSpc>
              <a:defRPr/>
            </a:pP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通識選修 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限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學分，含體育選修上限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學分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92D96FE0-67C1-41B8-A640-2225BD8585B8}" type="slidenum">
              <a:rPr lang="zh-TW" altLang="en-US" smtClean="0"/>
              <a:pPr/>
              <a:t>17</a:t>
            </a:fld>
            <a:endParaRPr lang="en-US" altLang="zh-TW" sz="1350">
              <a:ea typeface="SimSun" pitchFamily="2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/>
          </p:nvPr>
        </p:nvGraphicFramePr>
        <p:xfrm>
          <a:off x="672795" y="1275660"/>
          <a:ext cx="5622671" cy="1654099"/>
        </p:xfrm>
        <a:graphic>
          <a:graphicData uri="http://schemas.openxmlformats.org/drawingml/2006/table">
            <a:tbl>
              <a:tblPr firstRow="1">
                <a:tableStyleId>{3C2FFA5D-87B4-456A-9821-1D502468CF0F}</a:tableStyleId>
              </a:tblPr>
              <a:tblGrid>
                <a:gridCol w="11245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59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60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6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05000">
                <a:tc gridSpan="5">
                  <a:txBody>
                    <a:bodyPr/>
                    <a:lstStyle/>
                    <a:p>
                      <a:pPr algn="ctr"/>
                      <a:r>
                        <a:rPr lang="zh-TW" altLang="en-US" sz="15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多元選修課程</a:t>
                      </a:r>
                      <a:endParaRPr lang="zh-TW" altLang="en-US" sz="15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系專業選修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外系選修</a:t>
                      </a:r>
                      <a:endParaRPr lang="zh-TW" altLang="en-US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15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通識選修</a:t>
                      </a:r>
                      <a:endParaRPr lang="en-US" altLang="zh-TW" sz="1500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altLang="zh-TW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上限</a:t>
                      </a:r>
                      <a:r>
                        <a:rPr lang="en-US" altLang="zh-TW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學分</a:t>
                      </a:r>
                      <a:r>
                        <a:rPr lang="en-US" altLang="zh-TW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0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855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5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系專業選修</a:t>
                      </a:r>
                    </a:p>
                  </a:txBody>
                  <a:tcPr marL="68580" marR="68580" marT="34290" marB="3429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5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學分學程選修</a:t>
                      </a:r>
                      <a:endParaRPr lang="zh-TW" altLang="en-US" sz="15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5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跨系選修</a:t>
                      </a:r>
                      <a:endParaRPr lang="zh-TW" altLang="en-US" sz="15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5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通識選修</a:t>
                      </a:r>
                      <a:endParaRPr lang="zh-TW" altLang="en-US" sz="15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5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體育選修</a:t>
                      </a:r>
                      <a:endParaRPr lang="en-US" altLang="zh-TW" sz="1500" dirty="0" smtClean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上限</a:t>
                      </a:r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zh-TW" altLang="en-US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學分</a:t>
                      </a:r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矩形 9"/>
          <p:cNvSpPr/>
          <p:nvPr/>
        </p:nvSpPr>
        <p:spPr>
          <a:xfrm>
            <a:off x="679075" y="1700812"/>
            <a:ext cx="1134079" cy="124208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1867158" y="1700811"/>
            <a:ext cx="2322161" cy="1242087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4243323" y="1697857"/>
            <a:ext cx="2052143" cy="124504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230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內容版面配置區 2"/>
          <p:cNvSpPr>
            <a:spLocks noGrp="1" noChangeArrowheads="1"/>
          </p:cNvSpPr>
          <p:nvPr/>
        </p:nvSpPr>
        <p:spPr bwMode="auto">
          <a:xfrm>
            <a:off x="513160" y="1276351"/>
            <a:ext cx="5915025" cy="3621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3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1pPr>
            <a:lvl2pPr marL="742950" indent="-28575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6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2pPr>
            <a:lvl3pPr marL="1143000" indent="-22860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23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3pPr>
            <a:lvl4pPr marL="1600200" indent="-22860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4pPr>
            <a:lvl5pPr marL="2057400" indent="-228600" defTabSz="0">
              <a:spcBef>
                <a:spcPct val="25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5pPr>
            <a:lvl6pPr marL="25146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6pPr>
            <a:lvl7pPr marL="29718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7pPr>
            <a:lvl8pPr marL="34290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8pPr>
            <a:lvl9pPr marL="38862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9pPr>
          </a:lstStyle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zh-TW" altLang="zh-TW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66737" y="1113649"/>
            <a:ext cx="5861447" cy="3570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1313" indent="-341313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  <a:ea typeface="SimSun" pitchFamily="2" charset="-122"/>
              </a:defRPr>
            </a:lvl9pPr>
          </a:lstStyle>
          <a:p>
            <a:pPr>
              <a:spcBef>
                <a:spcPts val="450"/>
              </a:spcBef>
              <a:defRPr/>
            </a:pPr>
            <a:r>
              <a:rPr lang="zh-TW" altLang="en-US" sz="1500" dirty="0">
                <a:latin typeface="標楷體" pitchFamily="65" charset="-120"/>
                <a:ea typeface="標楷體" pitchFamily="65" charset="-120"/>
              </a:rPr>
              <a:t>辦法依據「</a:t>
            </a:r>
            <a:r>
              <a:rPr lang="zh-TW" altLang="en-US" sz="1500" dirty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  <a:hlinkClick r:id="rId2"/>
              </a:rPr>
              <a:t>弘光科技大學學分學程畢業資格審核要點</a:t>
            </a:r>
            <a:r>
              <a:rPr lang="zh-TW" altLang="en-US" sz="1500" dirty="0">
                <a:latin typeface="標楷體" pitchFamily="65" charset="-120"/>
                <a:ea typeface="標楷體" pitchFamily="65" charset="-120"/>
              </a:rPr>
              <a:t>」</a:t>
            </a:r>
            <a:endParaRPr lang="en-US" altLang="zh-CN" sz="1500" dirty="0"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900"/>
              </a:spcBef>
              <a:defRPr/>
            </a:pPr>
            <a:r>
              <a:rPr lang="zh-TW" altLang="en-US" dirty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畢業資格審定之依據：</a:t>
            </a:r>
          </a:p>
          <a:p>
            <a:pPr marL="0" indent="0">
              <a:spcBef>
                <a:spcPts val="450"/>
              </a:spcBef>
              <a:defRPr/>
            </a:pPr>
            <a:r>
              <a:rPr lang="zh-TW" altLang="en-US" dirty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學生</a:t>
            </a:r>
            <a:r>
              <a:rPr lang="zh-TW" altLang="en-US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畢業前</a:t>
            </a:r>
            <a:r>
              <a:rPr lang="zh-TW" altLang="en-US" dirty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需取得一個跨系學分學</a:t>
            </a:r>
            <a:r>
              <a:rPr lang="zh-TW" altLang="en-US" dirty="0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程，或至少修習跨系</a:t>
            </a:r>
            <a:r>
              <a:rPr lang="zh-TW" altLang="en-US" dirty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學分學</a:t>
            </a:r>
            <a:r>
              <a:rPr lang="zh-TW" altLang="en-US" dirty="0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程</a:t>
            </a:r>
            <a:r>
              <a:rPr lang="zh-TW" altLang="en-US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二門課以上</a:t>
            </a:r>
            <a:r>
              <a:rPr lang="zh-TW" altLang="en-US" dirty="0" smtClean="0">
                <a:solidFill>
                  <a:srgbClr val="3333FF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dirty="0">
              <a:solidFill>
                <a:srgbClr val="3333FF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spcBef>
                <a:spcPts val="450"/>
              </a:spcBef>
              <a:defRPr/>
            </a:pP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包含下列之一：</a:t>
            </a:r>
            <a:endParaRPr lang="en-US" altLang="zh-TW" sz="1400" dirty="0">
              <a:latin typeface="標楷體" pitchFamily="65" charset="-120"/>
              <a:ea typeface="標楷體" pitchFamily="65" charset="-120"/>
            </a:endParaRPr>
          </a:p>
          <a:p>
            <a:pPr marL="251222" indent="15479">
              <a:spcBef>
                <a:spcPts val="450"/>
              </a:spcBef>
              <a:defRPr/>
            </a:pP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一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跨系學分學程。</a:t>
            </a:r>
          </a:p>
          <a:p>
            <a:pPr marL="251222" indent="15479">
              <a:spcBef>
                <a:spcPts val="450"/>
              </a:spcBef>
              <a:defRPr/>
            </a:pP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二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輔系。</a:t>
            </a:r>
          </a:p>
          <a:p>
            <a:pPr marL="251222" indent="15479">
              <a:spcBef>
                <a:spcPts val="450"/>
              </a:spcBef>
              <a:defRPr/>
            </a:pP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三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雙主修。</a:t>
            </a:r>
          </a:p>
          <a:p>
            <a:pPr marL="914400" indent="-647700">
              <a:spcBef>
                <a:spcPts val="450"/>
              </a:spcBef>
              <a:defRPr/>
            </a:pP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四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教育部產業學院學分學程及設備更新學分學程。</a:t>
            </a:r>
          </a:p>
          <a:p>
            <a:pPr marL="251222" indent="15479">
              <a:spcBef>
                <a:spcPts val="450"/>
              </a:spcBef>
              <a:defRPr/>
            </a:pP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五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就業學程。</a:t>
            </a:r>
          </a:p>
          <a:p>
            <a:pPr marL="251222" indent="15479">
              <a:spcBef>
                <a:spcPts val="450"/>
              </a:spcBef>
              <a:defRPr/>
            </a:pP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六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第二專長課程。</a:t>
            </a:r>
            <a:endParaRPr lang="en-US" altLang="zh-TW" sz="1400" dirty="0">
              <a:latin typeface="標楷體" pitchFamily="65" charset="-120"/>
              <a:ea typeface="標楷體" pitchFamily="65" charset="-120"/>
            </a:endParaRPr>
          </a:p>
          <a:p>
            <a:pPr marL="251222" indent="15479">
              <a:spcBef>
                <a:spcPts val="450"/>
              </a:spcBef>
              <a:defRPr/>
            </a:pP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七</a:t>
            </a:r>
            <a:r>
              <a:rPr lang="en-US" altLang="zh-TW" sz="1400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en-US" sz="1400" dirty="0">
                <a:latin typeface="標楷體" pitchFamily="65" charset="-120"/>
                <a:ea typeface="標楷體" pitchFamily="65" charset="-120"/>
              </a:rPr>
              <a:t>本校校課程委員會審查通過之微學程課程。</a:t>
            </a:r>
            <a:endParaRPr lang="en-US" altLang="zh-CN" sz="1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92D96FE0-67C1-41B8-A640-2225BD8585B8}" type="slidenum">
              <a:rPr lang="zh-TW" altLang="en-US" smtClean="0"/>
              <a:pPr/>
              <a:t>18</a:t>
            </a:fld>
            <a:endParaRPr lang="en-US" altLang="zh-TW" sz="1350">
              <a:ea typeface="SimSun" pitchFamily="2" charset="-122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620805" y="519607"/>
            <a:ext cx="5292368" cy="507023"/>
          </a:xfrm>
          <a:prstGeom prst="rect">
            <a:avLst/>
          </a:prstGeom>
        </p:spPr>
        <p:txBody>
          <a:bodyPr vert="horz" lIns="0" rIns="0" bIns="0" anchor="t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1514475" indent="-1514475" fontAlgn="auto">
              <a:spcAft>
                <a:spcPts val="0"/>
              </a:spcAft>
            </a:pPr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B.</a:t>
            </a:r>
            <a:r>
              <a:rPr lang="zh-TW" altLang="en-US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修畢至少一跨系學分學程</a:t>
            </a:r>
            <a:r>
              <a:rPr lang="en-US" altLang="zh-TW" sz="21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(1/4)</a:t>
            </a:r>
            <a:endParaRPr lang="zh-TW" altLang="en-US" sz="21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89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標題 1"/>
          <p:cNvSpPr>
            <a:spLocks noGrp="1"/>
          </p:cNvSpPr>
          <p:nvPr>
            <p:ph type="title" idx="4294967295"/>
          </p:nvPr>
        </p:nvSpPr>
        <p:spPr>
          <a:xfrm>
            <a:off x="470297" y="480212"/>
            <a:ext cx="6000750" cy="587996"/>
          </a:xfrm>
        </p:spPr>
        <p:txBody>
          <a:bodyPr anchor="t">
            <a:normAutofit/>
          </a:bodyPr>
          <a:lstStyle/>
          <a:p>
            <a:pPr marL="1514475" indent="-1514475"/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C.</a:t>
            </a:r>
            <a:r>
              <a:rPr lang="zh-TW" altLang="en-US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完成校定的英文基本能力</a:t>
            </a:r>
            <a:r>
              <a:rPr lang="en-US" altLang="zh-TW" sz="21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(1/2)</a:t>
            </a:r>
            <a:endParaRPr lang="zh-TW" altLang="en-US" sz="21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6147" name="內容版面配置區 2"/>
          <p:cNvSpPr>
            <a:spLocks noGrp="1" noChangeArrowheads="1"/>
          </p:cNvSpPr>
          <p:nvPr/>
        </p:nvSpPr>
        <p:spPr bwMode="auto">
          <a:xfrm>
            <a:off x="513160" y="1276351"/>
            <a:ext cx="5915025" cy="3621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3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1pPr>
            <a:lvl2pPr marL="742950" indent="-28575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6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2pPr>
            <a:lvl3pPr marL="1143000" indent="-22860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23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3pPr>
            <a:lvl4pPr marL="1600200" indent="-22860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4pPr>
            <a:lvl5pPr marL="2057400" indent="-228600" defTabSz="0">
              <a:spcBef>
                <a:spcPct val="25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5pPr>
            <a:lvl6pPr marL="25146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6pPr>
            <a:lvl7pPr marL="29718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7pPr>
            <a:lvl8pPr marL="34290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8pPr>
            <a:lvl9pPr marL="38862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9pPr>
          </a:lstStyle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zh-TW" altLang="zh-TW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392457" y="1355405"/>
            <a:ext cx="6156428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9pPr>
          </a:lstStyle>
          <a:p>
            <a:pPr marL="255985" indent="-255985">
              <a:defRPr/>
            </a:pPr>
            <a:r>
              <a:rPr lang="zh-TW" altLang="en-US" b="1" dirty="0">
                <a:solidFill>
                  <a:srgbClr val="3333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畢業資格審定之依據：</a:t>
            </a:r>
            <a:endParaRPr lang="en-US" altLang="zh-TW" b="1" dirty="0">
              <a:solidFill>
                <a:srgbClr val="3333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90500" indent="-190500">
              <a:defRPr/>
            </a:pPr>
            <a:r>
              <a:rPr lang="en-US" altLang="zh-TW" dirty="0">
                <a:solidFill>
                  <a:srgbClr val="3333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dirty="0">
                <a:solidFill>
                  <a:srgbClr val="3333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本系日間部學生</a:t>
            </a:r>
            <a:r>
              <a:rPr lang="zh-TW" alt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於</a:t>
            </a:r>
            <a:r>
              <a:rPr lang="zh-TW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畢業前</a:t>
            </a:r>
            <a:r>
              <a:rPr lang="zh-TW" altLang="en-US" u="sng" dirty="0">
                <a:solidFill>
                  <a:srgbClr val="3333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至少參加過一次英文能力檢定考試</a:t>
            </a:r>
            <a:r>
              <a:rPr lang="zh-TW" altLang="en-US" dirty="0">
                <a:solidFill>
                  <a:srgbClr val="3333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，提出</a:t>
            </a:r>
            <a:r>
              <a:rPr lang="zh-TW" alt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通過之「英文能力檢定」證明文件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至教務處註冊組登錄</a:t>
            </a:r>
            <a:r>
              <a:rPr lang="zh-TW" altLang="en-US" dirty="0">
                <a:solidFill>
                  <a:srgbClr val="3333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dirty="0">
              <a:solidFill>
                <a:srgbClr val="3333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90500" indent="-190500">
              <a:defRPr/>
            </a:pPr>
            <a:r>
              <a:rPr lang="en-US" altLang="zh-TW" dirty="0">
                <a:solidFill>
                  <a:srgbClr val="3333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dirty="0">
                <a:solidFill>
                  <a:srgbClr val="3333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本校學生</a:t>
            </a:r>
            <a:r>
              <a:rPr lang="zh-TW" alt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高中就學期間</a:t>
            </a:r>
            <a:r>
              <a:rPr lang="en-US" altLang="zh-TW" b="1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入學本校前三年</a:t>
            </a:r>
            <a:r>
              <a:rPr lang="en-US" altLang="zh-TW" b="1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取得之英檢證照</a:t>
            </a:r>
            <a:r>
              <a:rPr lang="zh-TW" altLang="en-US" dirty="0">
                <a:solidFill>
                  <a:srgbClr val="3333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，符合本辦法規範者，亦可持證明文件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至註冊組登錄。</a:t>
            </a:r>
            <a:endParaRPr lang="zh-TW" altLang="en-US" dirty="0">
              <a:solidFill>
                <a:srgbClr val="3333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90500" indent="-190500">
              <a:defRPr/>
            </a:pPr>
            <a:r>
              <a:rPr lang="en-US" altLang="zh-TW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zh-TW" dirty="0">
                <a:solidFill>
                  <a:srgbClr val="3333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日間部學生若未能通過上列本校認可之「英文能力檢定」標準者，需補修「基礎職場英文」，該課程成績及格視為通過英文能力畢業資格</a:t>
            </a:r>
            <a:r>
              <a:rPr lang="zh-TW" altLang="en-US" dirty="0">
                <a:solidFill>
                  <a:srgbClr val="3333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marL="190500">
              <a:defRPr/>
            </a:pPr>
            <a:r>
              <a:rPr lang="zh-TW" altLang="en-US" dirty="0">
                <a:solidFill>
                  <a:srgbClr val="3333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前項學生若通識英文課程編列於</a:t>
            </a:r>
            <a:r>
              <a:rPr lang="en-US" altLang="zh-TW" dirty="0">
                <a:solidFill>
                  <a:srgbClr val="3333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C</a:t>
            </a:r>
            <a:r>
              <a:rPr lang="zh-TW" altLang="en-US" dirty="0">
                <a:solidFill>
                  <a:srgbClr val="3333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組，可參加語言中心所辦理「線上口說英語測驗」，成績達</a:t>
            </a:r>
            <a:r>
              <a:rPr lang="en-US" altLang="zh-TW" dirty="0">
                <a:solidFill>
                  <a:srgbClr val="3333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70 </a:t>
            </a:r>
            <a:r>
              <a:rPr lang="zh-TW" altLang="en-US" dirty="0">
                <a:solidFill>
                  <a:srgbClr val="3333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分者，</a:t>
            </a:r>
            <a:r>
              <a:rPr lang="zh-TW" altLang="zh-TW" dirty="0">
                <a:solidFill>
                  <a:srgbClr val="3333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方可選修「基礎職場英文」。</a:t>
            </a:r>
            <a:endParaRPr lang="zh-TW" altLang="en-US" dirty="0">
              <a:solidFill>
                <a:srgbClr val="3333FF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581438" y="1010697"/>
            <a:ext cx="577846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9pPr>
          </a:lstStyle>
          <a:p>
            <a:r>
              <a:rPr lang="zh-TW" altLang="en-US" sz="1500" dirty="0">
                <a:latin typeface="標楷體" panose="03000509000000000000" pitchFamily="65" charset="-120"/>
                <a:ea typeface="標楷體" panose="03000509000000000000" pitchFamily="65" charset="-120"/>
              </a:rPr>
              <a:t>辦法</a:t>
            </a:r>
            <a:r>
              <a:rPr lang="zh-TW" altLang="en-US" sz="15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依據</a:t>
            </a:r>
            <a:r>
              <a:rPr lang="zh-TW" altLang="en-US" sz="1500" dirty="0">
                <a:latin typeface="標楷體" panose="03000509000000000000" pitchFamily="65" charset="-120"/>
                <a:ea typeface="標楷體" panose="03000509000000000000" pitchFamily="65" charset="-120"/>
              </a:rPr>
              <a:t>本校</a:t>
            </a:r>
            <a:r>
              <a:rPr lang="zh-TW" altLang="en-US" sz="1500" b="1" dirty="0" smtClean="0">
                <a:solidFill>
                  <a:srgbClr val="00589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b="1" dirty="0" smtClean="0">
                <a:solidFill>
                  <a:srgbClr val="00589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1600" b="1" dirty="0">
                <a:solidFill>
                  <a:srgbClr val="00589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提升英文能力暨英文畢業資格檢定實施要點 </a:t>
            </a:r>
            <a:r>
              <a:rPr lang="zh-TW" altLang="en-US" sz="1500" b="1" dirty="0" smtClean="0">
                <a:solidFill>
                  <a:srgbClr val="00589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endParaRPr lang="en-US" altLang="zh-TW" sz="1500" b="1" dirty="0">
              <a:solidFill>
                <a:srgbClr val="00589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92D96FE0-67C1-41B8-A640-2225BD8585B8}" type="slidenum">
              <a:rPr lang="zh-TW" altLang="en-US" smtClean="0"/>
              <a:pPr/>
              <a:t>19</a:t>
            </a:fld>
            <a:endParaRPr lang="en-US" altLang="zh-TW" sz="1350">
              <a:ea typeface="SimSun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114299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標題 1"/>
          <p:cNvSpPr>
            <a:spLocks noGrp="1"/>
          </p:cNvSpPr>
          <p:nvPr>
            <p:ph type="title" idx="4294967295"/>
          </p:nvPr>
        </p:nvSpPr>
        <p:spPr>
          <a:xfrm>
            <a:off x="620805" y="573612"/>
            <a:ext cx="6000750" cy="587996"/>
          </a:xfrm>
        </p:spPr>
        <p:txBody>
          <a:bodyPr anchor="t">
            <a:normAutofit/>
          </a:bodyPr>
          <a:lstStyle/>
          <a:p>
            <a:pPr marL="1514475" indent="-1514475"/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C.</a:t>
            </a:r>
            <a:r>
              <a:rPr lang="zh-TW" altLang="en-US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完成校定的英文基本能力</a:t>
            </a:r>
            <a:r>
              <a:rPr lang="en-US" altLang="zh-TW" sz="21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(2/2)</a:t>
            </a:r>
            <a:endParaRPr lang="zh-TW" altLang="en-US" sz="21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6147" name="內容版面配置區 2"/>
          <p:cNvSpPr>
            <a:spLocks noGrp="1" noChangeArrowheads="1"/>
          </p:cNvSpPr>
          <p:nvPr/>
        </p:nvSpPr>
        <p:spPr bwMode="auto">
          <a:xfrm>
            <a:off x="513160" y="1276351"/>
            <a:ext cx="5915025" cy="3621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3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1pPr>
            <a:lvl2pPr marL="742950" indent="-28575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6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2pPr>
            <a:lvl3pPr marL="1143000" indent="-22860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23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3pPr>
            <a:lvl4pPr marL="1600200" indent="-22860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4pPr>
            <a:lvl5pPr marL="2057400" indent="-228600" defTabSz="0">
              <a:spcBef>
                <a:spcPct val="25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5pPr>
            <a:lvl6pPr marL="25146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6pPr>
            <a:lvl7pPr marL="29718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7pPr>
            <a:lvl8pPr marL="34290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8pPr>
            <a:lvl9pPr marL="38862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9pPr>
          </a:lstStyle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zh-TW" altLang="zh-TW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92D96FE0-67C1-41B8-A640-2225BD8585B8}" type="slidenum">
              <a:rPr lang="zh-TW" altLang="en-US" smtClean="0"/>
              <a:pPr/>
              <a:t>20</a:t>
            </a:fld>
            <a:endParaRPr lang="en-US" altLang="zh-TW" sz="1350">
              <a:ea typeface="SimSun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8368259"/>
              </p:ext>
            </p:extLst>
          </p:nvPr>
        </p:nvGraphicFramePr>
        <p:xfrm>
          <a:off x="188642" y="1096078"/>
          <a:ext cx="6265947" cy="267729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775542">
                  <a:extLst>
                    <a:ext uri="{9D8B030D-6E8A-4147-A177-3AD203B41FA5}">
                      <a16:colId xmlns:a16="http://schemas.microsoft.com/office/drawing/2014/main" val="2744168238"/>
                    </a:ext>
                  </a:extLst>
                </a:gridCol>
                <a:gridCol w="493416">
                  <a:extLst>
                    <a:ext uri="{9D8B030D-6E8A-4147-A177-3AD203B41FA5}">
                      <a16:colId xmlns:a16="http://schemas.microsoft.com/office/drawing/2014/main" val="2926507089"/>
                    </a:ext>
                  </a:extLst>
                </a:gridCol>
                <a:gridCol w="607443">
                  <a:extLst>
                    <a:ext uri="{9D8B030D-6E8A-4147-A177-3AD203B41FA5}">
                      <a16:colId xmlns:a16="http://schemas.microsoft.com/office/drawing/2014/main" val="2213287444"/>
                    </a:ext>
                  </a:extLst>
                </a:gridCol>
                <a:gridCol w="527698">
                  <a:extLst>
                    <a:ext uri="{9D8B030D-6E8A-4147-A177-3AD203B41FA5}">
                      <a16:colId xmlns:a16="http://schemas.microsoft.com/office/drawing/2014/main" val="2802985088"/>
                    </a:ext>
                  </a:extLst>
                </a:gridCol>
                <a:gridCol w="527698">
                  <a:extLst>
                    <a:ext uri="{9D8B030D-6E8A-4147-A177-3AD203B41FA5}">
                      <a16:colId xmlns:a16="http://schemas.microsoft.com/office/drawing/2014/main" val="3755785394"/>
                    </a:ext>
                  </a:extLst>
                </a:gridCol>
                <a:gridCol w="528952">
                  <a:extLst>
                    <a:ext uri="{9D8B030D-6E8A-4147-A177-3AD203B41FA5}">
                      <a16:colId xmlns:a16="http://schemas.microsoft.com/office/drawing/2014/main" val="2686355961"/>
                    </a:ext>
                  </a:extLst>
                </a:gridCol>
                <a:gridCol w="451239">
                  <a:extLst>
                    <a:ext uri="{9D8B030D-6E8A-4147-A177-3AD203B41FA5}">
                      <a16:colId xmlns:a16="http://schemas.microsoft.com/office/drawing/2014/main" val="1167063974"/>
                    </a:ext>
                  </a:extLst>
                </a:gridCol>
                <a:gridCol w="646410">
                  <a:extLst>
                    <a:ext uri="{9D8B030D-6E8A-4147-A177-3AD203B41FA5}">
                      <a16:colId xmlns:a16="http://schemas.microsoft.com/office/drawing/2014/main" val="2895200354"/>
                    </a:ext>
                  </a:extLst>
                </a:gridCol>
                <a:gridCol w="655914">
                  <a:extLst>
                    <a:ext uri="{9D8B030D-6E8A-4147-A177-3AD203B41FA5}">
                      <a16:colId xmlns:a16="http://schemas.microsoft.com/office/drawing/2014/main" val="3915878437"/>
                    </a:ext>
                  </a:extLst>
                </a:gridCol>
                <a:gridCol w="683124">
                  <a:extLst>
                    <a:ext uri="{9D8B030D-6E8A-4147-A177-3AD203B41FA5}">
                      <a16:colId xmlns:a16="http://schemas.microsoft.com/office/drawing/2014/main" val="3769282986"/>
                    </a:ext>
                  </a:extLst>
                </a:gridCol>
                <a:gridCol w="368511">
                  <a:extLst>
                    <a:ext uri="{9D8B030D-6E8A-4147-A177-3AD203B41FA5}">
                      <a16:colId xmlns:a16="http://schemas.microsoft.com/office/drawing/2014/main" val="780367387"/>
                    </a:ext>
                  </a:extLst>
                </a:gridCol>
              </a:tblGrid>
              <a:tr h="1353317">
                <a:tc>
                  <a:txBody>
                    <a:bodyPr/>
                    <a:lstStyle/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800" kern="0" dirty="0" err="1">
                          <a:effectLst/>
                        </a:rPr>
                        <a:t>英語檢測</a:t>
                      </a:r>
                      <a:endParaRPr lang="zh-TW" sz="900" kern="100" dirty="0">
                        <a:effectLst/>
                      </a:endParaRPr>
                    </a:p>
                    <a:p>
                      <a:pPr algn="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800" kern="0" dirty="0" err="1">
                          <a:effectLst/>
                        </a:rPr>
                        <a:t>類別</a:t>
                      </a:r>
                      <a:endParaRPr lang="zh-TW" sz="900" kern="100" dirty="0">
                        <a:effectLst/>
                      </a:endParaRPr>
                    </a:p>
                    <a:p>
                      <a:pPr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800" kern="0" dirty="0" err="1">
                          <a:effectLst/>
                        </a:rPr>
                        <a:t>系別</a:t>
                      </a:r>
                      <a:endParaRPr lang="zh-TW" sz="9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800" kern="0">
                          <a:effectLst/>
                        </a:rPr>
                        <a:t>全民英檢</a:t>
                      </a:r>
                      <a:endParaRPr lang="zh-TW" sz="900" kern="100">
                        <a:effectLst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>
                          <a:effectLst/>
                        </a:rPr>
                        <a:t>GEPT</a:t>
                      </a:r>
                      <a:endParaRPr lang="zh-TW" sz="9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800" kern="0">
                          <a:effectLst/>
                        </a:rPr>
                        <a:t>多益</a:t>
                      </a:r>
                      <a:endParaRPr lang="zh-TW" sz="900" kern="100">
                        <a:effectLst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>
                          <a:effectLst/>
                        </a:rPr>
                        <a:t>TOEIC</a:t>
                      </a:r>
                      <a:endParaRPr lang="zh-TW" sz="9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800" kern="0">
                          <a:effectLst/>
                        </a:rPr>
                        <a:t>多益普及測驗</a:t>
                      </a:r>
                      <a:endParaRPr lang="zh-TW" sz="900" kern="100">
                        <a:effectLst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>
                          <a:effectLst/>
                        </a:rPr>
                        <a:t>TOEIC Bridge</a:t>
                      </a:r>
                      <a:endParaRPr lang="zh-TW" sz="9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800" kern="0">
                          <a:effectLst/>
                        </a:rPr>
                        <a:t>托福</a:t>
                      </a:r>
                      <a:endParaRPr lang="zh-TW" sz="900" kern="100">
                        <a:effectLst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>
                          <a:effectLst/>
                        </a:rPr>
                        <a:t>(</a:t>
                      </a:r>
                      <a:r>
                        <a:rPr lang="en-US" sz="800" kern="0">
                          <a:effectLst/>
                        </a:rPr>
                        <a:t>紙筆型態</a:t>
                      </a:r>
                      <a:r>
                        <a:rPr lang="zh-TW" sz="800" kern="0">
                          <a:effectLst/>
                        </a:rPr>
                        <a:t>) (TOEFL-ITP)</a:t>
                      </a:r>
                      <a:endParaRPr lang="zh-TW" sz="9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>
                          <a:effectLst/>
                        </a:rPr>
                        <a:t>托福</a:t>
                      </a:r>
                      <a:endParaRPr lang="zh-TW" sz="900" kern="100">
                        <a:effectLst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>
                          <a:effectLst/>
                        </a:rPr>
                        <a:t>(電腦型態) </a:t>
                      </a:r>
                      <a:r>
                        <a:rPr lang="zh-TW" sz="800" kern="0" spc="-5">
                          <a:effectLst/>
                        </a:rPr>
                        <a:t>(TOEFL-iBT)</a:t>
                      </a:r>
                      <a:endParaRPr lang="zh-TW" sz="9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800" kern="0">
                          <a:effectLst/>
                        </a:rPr>
                        <a:t>雅思</a:t>
                      </a:r>
                      <a:endParaRPr lang="zh-TW" sz="900" kern="100">
                        <a:effectLst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>
                          <a:effectLst/>
                        </a:rPr>
                        <a:t>(IELTS)</a:t>
                      </a:r>
                      <a:endParaRPr lang="zh-TW" sz="9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>
                          <a:effectLst/>
                        </a:rPr>
                        <a:t>大專院校英語能力測驗(CSEPT)</a:t>
                      </a:r>
                      <a:endParaRPr lang="zh-TW" sz="9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800" kern="0">
                          <a:effectLst/>
                        </a:rPr>
                        <a:t>劍橋領思職場英語</a:t>
                      </a:r>
                      <a:endParaRPr lang="zh-TW" sz="900" kern="1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810260" algn="l"/>
                        </a:tabLst>
                      </a:pPr>
                      <a:r>
                        <a:rPr lang="en-US" sz="800" kern="0">
                          <a:effectLst/>
                        </a:rPr>
                        <a:t>(Linguaskill</a:t>
                      </a:r>
                      <a:endParaRPr lang="zh-TW" sz="900" kern="1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kern="0">
                          <a:effectLst/>
                        </a:rPr>
                        <a:t>Business)</a:t>
                      </a:r>
                      <a:endParaRPr lang="zh-TW" sz="9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800" kern="0" spc="-5">
                          <a:effectLst/>
                        </a:rPr>
                        <a:t>劍橋大學英語能</a:t>
                      </a:r>
                      <a:r>
                        <a:rPr lang="en-US" sz="800" kern="0" spc="-10">
                          <a:effectLst/>
                        </a:rPr>
                        <a:t>力認證分級測驗 </a:t>
                      </a:r>
                      <a:r>
                        <a:rPr lang="zh-TW" sz="800" kern="0" spc="-10">
                          <a:effectLst/>
                        </a:rPr>
                        <a:t>( Cambridge Main</a:t>
                      </a:r>
                      <a:r>
                        <a:rPr lang="zh-TW" sz="800" kern="0" spc="-50">
                          <a:effectLst/>
                        </a:rPr>
                        <a:t> </a:t>
                      </a:r>
                      <a:r>
                        <a:rPr lang="zh-TW" sz="800" kern="0">
                          <a:effectLst/>
                        </a:rPr>
                        <a:t>Suite)</a:t>
                      </a:r>
                      <a:endParaRPr lang="zh-TW" sz="9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>
                          <a:effectLst/>
                        </a:rPr>
                        <a:t>英語能力分級檢定測驗CEFR 級別</a:t>
                      </a:r>
                      <a:endParaRPr lang="zh-TW" sz="9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3874290"/>
                  </a:ext>
                </a:extLst>
              </a:tr>
              <a:tr h="676658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 dirty="0">
                          <a:solidFill>
                            <a:schemeClr val="tx1"/>
                          </a:solidFill>
                          <a:effectLst/>
                        </a:rPr>
                        <a:t>國際溝通</a:t>
                      </a:r>
                      <a:r>
                        <a:rPr lang="zh-TW" sz="800" kern="0" dirty="0" smtClean="0">
                          <a:solidFill>
                            <a:schemeClr val="tx1"/>
                          </a:solidFill>
                          <a:effectLst/>
                        </a:rPr>
                        <a:t>英語系</a:t>
                      </a:r>
                      <a:endParaRPr lang="en-US" altLang="zh-TW" sz="800" kern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 dirty="0" smtClean="0">
                          <a:solidFill>
                            <a:schemeClr val="tx1"/>
                          </a:solidFill>
                          <a:effectLst/>
                        </a:rPr>
                        <a:t>日間</a:t>
                      </a:r>
                      <a:r>
                        <a:rPr lang="zh-TW" sz="800" kern="0" dirty="0">
                          <a:solidFill>
                            <a:schemeClr val="tx1"/>
                          </a:solidFill>
                          <a:effectLst/>
                        </a:rPr>
                        <a:t>部</a:t>
                      </a:r>
                      <a:endParaRPr lang="zh-TW" sz="9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800" kern="0" dirty="0" err="1">
                          <a:solidFill>
                            <a:schemeClr val="tx1"/>
                          </a:solidFill>
                          <a:effectLst/>
                        </a:rPr>
                        <a:t>中高級初試通過</a:t>
                      </a:r>
                      <a:endParaRPr lang="zh-TW" sz="9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 dirty="0">
                          <a:solidFill>
                            <a:schemeClr val="tx1"/>
                          </a:solidFill>
                          <a:effectLst/>
                        </a:rPr>
                        <a:t>650 </a:t>
                      </a:r>
                      <a:r>
                        <a:rPr lang="en-US" sz="800" kern="0" dirty="0">
                          <a:solidFill>
                            <a:schemeClr val="tx1"/>
                          </a:solidFill>
                          <a:effectLst/>
                        </a:rPr>
                        <a:t>分</a:t>
                      </a:r>
                      <a:endParaRPr lang="zh-TW" sz="9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800" kern="0" dirty="0" err="1">
                          <a:solidFill>
                            <a:schemeClr val="tx1"/>
                          </a:solidFill>
                          <a:effectLst/>
                        </a:rPr>
                        <a:t>不採計</a:t>
                      </a:r>
                      <a:endParaRPr lang="zh-TW" sz="9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 dirty="0">
                          <a:solidFill>
                            <a:schemeClr val="tx1"/>
                          </a:solidFill>
                          <a:effectLst/>
                        </a:rPr>
                        <a:t>492 </a:t>
                      </a:r>
                      <a:r>
                        <a:rPr lang="en-US" sz="800" kern="0" dirty="0">
                          <a:solidFill>
                            <a:schemeClr val="tx1"/>
                          </a:solidFill>
                          <a:effectLst/>
                        </a:rPr>
                        <a:t>分</a:t>
                      </a:r>
                      <a:endParaRPr lang="zh-TW" sz="9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 dirty="0">
                          <a:solidFill>
                            <a:schemeClr val="tx1"/>
                          </a:solidFill>
                          <a:effectLst/>
                        </a:rPr>
                        <a:t>72 </a:t>
                      </a:r>
                      <a:r>
                        <a:rPr lang="en-US" sz="800" kern="0" dirty="0">
                          <a:solidFill>
                            <a:schemeClr val="tx1"/>
                          </a:solidFill>
                          <a:effectLst/>
                        </a:rPr>
                        <a:t>分</a:t>
                      </a:r>
                      <a:endParaRPr lang="zh-TW" sz="9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>
                          <a:solidFill>
                            <a:schemeClr val="tx1"/>
                          </a:solidFill>
                          <a:effectLst/>
                        </a:rPr>
                        <a:t>5 </a:t>
                      </a:r>
                      <a:r>
                        <a:rPr lang="en-US" sz="800" kern="0">
                          <a:solidFill>
                            <a:schemeClr val="tx1"/>
                          </a:solidFill>
                          <a:effectLst/>
                        </a:rPr>
                        <a:t>級</a:t>
                      </a:r>
                      <a:endParaRPr lang="zh-TW" sz="9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endParaRPr lang="zh-TW" sz="9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>
                          <a:solidFill>
                            <a:schemeClr val="tx1"/>
                          </a:solidFill>
                          <a:effectLst/>
                        </a:rPr>
                        <a:t>160</a:t>
                      </a:r>
                      <a:r>
                        <a:rPr lang="en-US" sz="800" kern="0">
                          <a:solidFill>
                            <a:schemeClr val="tx1"/>
                          </a:solidFill>
                          <a:effectLst/>
                        </a:rPr>
                        <a:t>分</a:t>
                      </a:r>
                      <a:endParaRPr lang="zh-TW" sz="9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>
                          <a:solidFill>
                            <a:schemeClr val="tx1"/>
                          </a:solidFill>
                          <a:effectLst/>
                        </a:rPr>
                        <a:t>FCE</a:t>
                      </a:r>
                      <a:endParaRPr lang="zh-TW" sz="9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800" kern="0">
                          <a:solidFill>
                            <a:schemeClr val="tx1"/>
                          </a:solidFill>
                          <a:effectLst/>
                        </a:rPr>
                        <a:t>B2</a:t>
                      </a:r>
                      <a:endParaRPr lang="zh-TW" sz="90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0000269"/>
                  </a:ext>
                </a:extLst>
              </a:tr>
              <a:tr h="647323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200" kern="0" dirty="0">
                          <a:solidFill>
                            <a:schemeClr val="tx1"/>
                          </a:solidFill>
                          <a:effectLst/>
                        </a:rPr>
                        <a:t>非國際</a:t>
                      </a:r>
                      <a:r>
                        <a:rPr lang="zh-TW" sz="1200" kern="0" dirty="0" smtClean="0">
                          <a:solidFill>
                            <a:schemeClr val="tx1"/>
                          </a:solidFill>
                          <a:effectLst/>
                        </a:rPr>
                        <a:t>溝通</a:t>
                      </a:r>
                      <a:endParaRPr lang="en-US" altLang="zh-TW" sz="1200" kern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sz="1200" kern="0" dirty="0" smtClean="0">
                          <a:solidFill>
                            <a:schemeClr val="tx1"/>
                          </a:solidFill>
                          <a:effectLst/>
                        </a:rPr>
                        <a:t>英語系</a:t>
                      </a:r>
                      <a:endParaRPr lang="en-US" altLang="zh-TW" sz="1200" kern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kern="0" dirty="0" smtClean="0">
                          <a:solidFill>
                            <a:schemeClr val="tx1"/>
                          </a:solidFill>
                          <a:effectLst/>
                        </a:rPr>
                        <a:t>日間部</a:t>
                      </a:r>
                      <a:endParaRPr lang="zh-TW" altLang="zh-TW" sz="1400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endParaRPr lang="zh-TW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kern="0" dirty="0" err="1">
                          <a:solidFill>
                            <a:schemeClr val="tx1"/>
                          </a:solidFill>
                          <a:effectLst/>
                        </a:rPr>
                        <a:t>初級複試</a:t>
                      </a:r>
                      <a:endParaRPr lang="zh-TW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solidFill>
                            <a:schemeClr val="tx1"/>
                          </a:solidFill>
                          <a:effectLst/>
                        </a:rPr>
                        <a:t>350 </a:t>
                      </a:r>
                      <a:r>
                        <a:rPr lang="en-US" sz="1400" kern="0" dirty="0">
                          <a:solidFill>
                            <a:schemeClr val="tx1"/>
                          </a:solidFill>
                          <a:effectLst/>
                        </a:rPr>
                        <a:t>分</a:t>
                      </a:r>
                      <a:endParaRPr lang="zh-TW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solidFill>
                            <a:schemeClr val="tx1"/>
                          </a:solidFill>
                          <a:effectLst/>
                        </a:rPr>
                        <a:t>60</a:t>
                      </a:r>
                      <a:endParaRPr lang="zh-TW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solidFill>
                            <a:schemeClr val="tx1"/>
                          </a:solidFill>
                          <a:effectLst/>
                        </a:rPr>
                        <a:t>390 </a:t>
                      </a:r>
                      <a:r>
                        <a:rPr lang="en-US" sz="1400" kern="0" dirty="0">
                          <a:solidFill>
                            <a:schemeClr val="tx1"/>
                          </a:solidFill>
                          <a:effectLst/>
                        </a:rPr>
                        <a:t>分</a:t>
                      </a:r>
                      <a:endParaRPr lang="zh-TW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solidFill>
                            <a:schemeClr val="tx1"/>
                          </a:solidFill>
                          <a:effectLst/>
                        </a:rPr>
                        <a:t>30 </a:t>
                      </a:r>
                      <a:r>
                        <a:rPr lang="en-US" sz="1400" kern="0" dirty="0">
                          <a:solidFill>
                            <a:schemeClr val="tx1"/>
                          </a:solidFill>
                          <a:effectLst/>
                        </a:rPr>
                        <a:t>分</a:t>
                      </a:r>
                      <a:endParaRPr lang="zh-TW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solidFill>
                            <a:schemeClr val="tx1"/>
                          </a:solidFill>
                          <a:effectLst/>
                        </a:rPr>
                        <a:t>3.5 </a:t>
                      </a:r>
                      <a:r>
                        <a:rPr lang="en-US" sz="1400" kern="0" dirty="0">
                          <a:solidFill>
                            <a:schemeClr val="tx1"/>
                          </a:solidFill>
                          <a:effectLst/>
                        </a:rPr>
                        <a:t>級</a:t>
                      </a:r>
                      <a:endParaRPr lang="zh-TW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en-US" sz="1400" kern="0" dirty="0" err="1">
                          <a:solidFill>
                            <a:schemeClr val="tx1"/>
                          </a:solidFill>
                          <a:effectLst/>
                        </a:rPr>
                        <a:t>第一級</a:t>
                      </a:r>
                      <a:endParaRPr lang="zh-TW" sz="1400" kern="1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solidFill>
                            <a:schemeClr val="tx1"/>
                          </a:solidFill>
                          <a:effectLst/>
                        </a:rPr>
                        <a:t>(150</a:t>
                      </a:r>
                      <a:r>
                        <a:rPr lang="en-US" sz="1400" kern="0" dirty="0">
                          <a:solidFill>
                            <a:schemeClr val="tx1"/>
                          </a:solidFill>
                          <a:effectLst/>
                        </a:rPr>
                        <a:t>分</a:t>
                      </a:r>
                      <a:r>
                        <a:rPr lang="zh-TW" sz="1400" kern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zh-TW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solidFill>
                            <a:schemeClr val="tx1"/>
                          </a:solidFill>
                          <a:effectLst/>
                        </a:rPr>
                        <a:t>120</a:t>
                      </a:r>
                      <a:r>
                        <a:rPr lang="en-US" sz="1400" kern="0" dirty="0">
                          <a:solidFill>
                            <a:schemeClr val="tx1"/>
                          </a:solidFill>
                          <a:effectLst/>
                        </a:rPr>
                        <a:t>分</a:t>
                      </a:r>
                      <a:endParaRPr lang="zh-TW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solidFill>
                            <a:schemeClr val="tx1"/>
                          </a:solidFill>
                          <a:effectLst/>
                        </a:rPr>
                        <a:t>KET</a:t>
                      </a:r>
                      <a:endParaRPr lang="zh-TW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zh-TW" sz="1400" kern="0" dirty="0">
                          <a:solidFill>
                            <a:schemeClr val="tx1"/>
                          </a:solidFill>
                          <a:effectLst/>
                        </a:rPr>
                        <a:t>A2-B1</a:t>
                      </a:r>
                      <a:endParaRPr lang="zh-TW" sz="14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046409"/>
                  </a:ext>
                </a:extLst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188641" y="2983818"/>
            <a:ext cx="6326460" cy="78955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332819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內容版面配置區 2"/>
          <p:cNvSpPr>
            <a:spLocks noGrp="1" noChangeArrowheads="1"/>
          </p:cNvSpPr>
          <p:nvPr/>
        </p:nvSpPr>
        <p:spPr bwMode="auto">
          <a:xfrm>
            <a:off x="513160" y="1276351"/>
            <a:ext cx="5915025" cy="3621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3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1pPr>
            <a:lvl2pPr marL="742950" indent="-28575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6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2pPr>
            <a:lvl3pPr marL="1143000" indent="-22860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o"/>
              <a:defRPr sz="23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3pPr>
            <a:lvl4pPr marL="1600200" indent="-228600" defTabSz="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4pPr>
            <a:lvl5pPr marL="2057400" indent="-228600" defTabSz="0">
              <a:spcBef>
                <a:spcPct val="25000"/>
              </a:spcBef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5pPr>
            <a:lvl6pPr marL="25146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6pPr>
            <a:lvl7pPr marL="29718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7pPr>
            <a:lvl8pPr marL="34290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8pPr>
            <a:lvl9pPr marL="3886200" indent="-228600" defTabSz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Verdana" pitchFamily="34" charset="0"/>
                <a:ea typeface="新細明體" charset="-120"/>
                <a:sym typeface="Verdana" pitchFamily="34" charset="0"/>
              </a:defRPr>
            </a:lvl9pPr>
          </a:lstStyle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zh-TW" altLang="zh-TW" sz="15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404791" y="1607397"/>
            <a:ext cx="6156428" cy="2262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9pPr>
          </a:lstStyle>
          <a:p>
            <a:pPr marL="255985" indent="-255985">
              <a:spcBef>
                <a:spcPts val="900"/>
              </a:spcBef>
              <a:defRPr/>
            </a:pPr>
            <a:r>
              <a:rPr lang="zh-TW" altLang="en-US" b="1" dirty="0">
                <a:solidFill>
                  <a:srgbClr val="3333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畢業資格審定之依據：</a:t>
            </a:r>
            <a:endParaRPr lang="en-US" altLang="zh-TW" b="1" dirty="0">
              <a:solidFill>
                <a:srgbClr val="3333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90500" indent="-190500">
              <a:spcBef>
                <a:spcPts val="900"/>
              </a:spcBef>
              <a:defRPr/>
            </a:pPr>
            <a:r>
              <a:rPr lang="en-US" altLang="zh-TW" dirty="0">
                <a:solidFill>
                  <a:srgbClr val="3333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dirty="0">
                <a:solidFill>
                  <a:srgbClr val="3333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本系日間部學生依</a:t>
            </a:r>
            <a:r>
              <a:rPr lang="zh-TW" altLang="en-US" dirty="0">
                <a:solidFill>
                  <a:srgbClr val="3333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en-US" dirty="0">
                <a:solidFill>
                  <a:srgbClr val="3333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餐旅管理系資訊能力檢定標準」通過資訊能力檢定標準者，須於每學期開學前二週內</a:t>
            </a:r>
            <a:r>
              <a:rPr lang="zh-TW" altLang="en-US" dirty="0">
                <a:solidFill>
                  <a:srgbClr val="3333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，提出</a:t>
            </a:r>
            <a:r>
              <a:rPr lang="zh-TW" altLang="en-US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通過之「資訊能力檢定」證明文件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至教務處註冊組登錄</a:t>
            </a:r>
            <a:r>
              <a:rPr lang="zh-TW" altLang="en-US" dirty="0">
                <a:solidFill>
                  <a:srgbClr val="3333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dirty="0">
              <a:solidFill>
                <a:srgbClr val="3333FF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190500" indent="-190500">
              <a:spcBef>
                <a:spcPts val="900"/>
              </a:spcBef>
              <a:defRPr/>
            </a:pPr>
            <a:r>
              <a:rPr lang="en-US" altLang="zh-TW" dirty="0">
                <a:solidFill>
                  <a:srgbClr val="3333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dirty="0">
                <a:solidFill>
                  <a:srgbClr val="3333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資訊能力檢定考試成績未達規定及格標準者，</a:t>
            </a:r>
            <a:r>
              <a:rPr lang="zh-TW" altLang="en-US" dirty="0">
                <a:solidFill>
                  <a:srgbClr val="3333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須加修本校 開設之「資訊基礎能力」課程，成績及格視同通過資訊能力之基 本要求。 </a:t>
            </a:r>
            <a:endParaRPr lang="zh-TW" altLang="en-US" dirty="0">
              <a:solidFill>
                <a:srgbClr val="3333FF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614471" y="552623"/>
            <a:ext cx="6000750" cy="561026"/>
          </a:xfrm>
          <a:prstGeom prst="rect">
            <a:avLst/>
          </a:prstGeom>
        </p:spPr>
        <p:txBody>
          <a:bodyPr vert="horz" lIns="0" rIns="0" bIns="0" anchor="t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1514475" indent="-1514475" fontAlgn="auto">
              <a:spcAft>
                <a:spcPts val="0"/>
              </a:spcAft>
            </a:pPr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D.</a:t>
            </a:r>
            <a:r>
              <a:rPr lang="zh-TW" altLang="en-US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完成校定的資訊基本能力</a:t>
            </a:r>
            <a:r>
              <a:rPr lang="en-US" altLang="zh-TW" sz="21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(1/2)</a:t>
            </a:r>
            <a:endParaRPr lang="zh-TW" altLang="en-US" sz="21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92D96FE0-67C1-41B8-A640-2225BD8585B8}" type="slidenum">
              <a:rPr lang="zh-TW" altLang="en-US" smtClean="0"/>
              <a:pPr/>
              <a:t>21</a:t>
            </a:fld>
            <a:endParaRPr lang="en-US" altLang="zh-TW" sz="1350">
              <a:ea typeface="SimSun" pitchFamily="2" charset="-122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39462" y="1113649"/>
            <a:ext cx="6075760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9pPr>
          </a:lstStyle>
          <a:p>
            <a:pPr>
              <a:defRPr/>
            </a:pPr>
            <a:r>
              <a:rPr lang="zh-TW" altLang="en-US" sz="1500" dirty="0">
                <a:latin typeface="標楷體" panose="03000509000000000000" pitchFamily="65" charset="-120"/>
                <a:ea typeface="標楷體" panose="03000509000000000000" pitchFamily="65" charset="-120"/>
              </a:rPr>
              <a:t>辦法依據「</a:t>
            </a:r>
            <a:r>
              <a:rPr lang="zh-TW" altLang="en-US" sz="1500" dirty="0"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弘光科技大學學餐旅管理系資訊能力檢定標準</a:t>
            </a:r>
            <a:r>
              <a:rPr lang="zh-TW" altLang="en-US" sz="1500" dirty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endParaRPr lang="en-US" altLang="zh-TW" sz="1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4939632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1"/>
          <p:cNvSpPr>
            <a:spLocks noGrp="1"/>
          </p:cNvSpPr>
          <p:nvPr>
            <p:ph type="title" idx="4294967295"/>
          </p:nvPr>
        </p:nvSpPr>
        <p:spPr>
          <a:xfrm>
            <a:off x="116632" y="131054"/>
            <a:ext cx="5526485" cy="561026"/>
          </a:xfrm>
        </p:spPr>
        <p:txBody>
          <a:bodyPr anchor="t"/>
          <a:lstStyle/>
          <a:p>
            <a:pPr marL="1514475" indent="-1514475"/>
            <a:r>
              <a:rPr lang="en-US" altLang="zh-TW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D.</a:t>
            </a:r>
            <a:r>
              <a:rPr lang="zh-TW" altLang="en-US" sz="30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完成校定的資訊基本</a:t>
            </a:r>
            <a:r>
              <a:rPr lang="zh-TW" altLang="en-US" sz="30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能力</a:t>
            </a:r>
            <a:r>
              <a:rPr lang="en-US" altLang="zh-TW" sz="21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(2/2</a:t>
            </a:r>
            <a:r>
              <a:rPr lang="en-US" altLang="zh-TW" sz="21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)</a:t>
            </a:r>
            <a:endParaRPr lang="zh-TW" altLang="en-US" sz="2100" b="1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2103167"/>
              </p:ext>
            </p:extLst>
          </p:nvPr>
        </p:nvGraphicFramePr>
        <p:xfrm>
          <a:off x="116632" y="692080"/>
          <a:ext cx="6552728" cy="3888267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38884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841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證照名稱</a:t>
                      </a:r>
                      <a:endParaRPr lang="zh-TW" sz="11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0001" marR="400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主管機關</a:t>
                      </a:r>
                      <a:r>
                        <a:rPr lang="en-US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發照單位</a:t>
                      </a:r>
                      <a:r>
                        <a:rPr lang="en-US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1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0001" marR="40001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41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電腦軟體</a:t>
                      </a:r>
                      <a:r>
                        <a:rPr 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應用</a:t>
                      </a:r>
                      <a:r>
                        <a:rPr lang="zh-TW" alt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或</a:t>
                      </a:r>
                      <a:r>
                        <a:rPr lang="zh-TW" alt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電腦軟體設計</a:t>
                      </a:r>
                      <a:r>
                        <a:rPr 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丙</a:t>
                      </a: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級 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含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以上</a:t>
                      </a:r>
                      <a:endParaRPr lang="zh-TW" sz="11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0001" marR="4000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勞動部勞動力發展署</a:t>
                      </a:r>
                      <a:endParaRPr lang="zh-TW" sz="11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0001" marR="40001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841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網頁設計 丙級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含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以上</a:t>
                      </a:r>
                      <a:endParaRPr lang="zh-TW" sz="11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0001" marR="4000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勞動部勞動力發展署</a:t>
                      </a:r>
                      <a:endParaRPr lang="zh-TW" sz="11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0001" marR="40001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14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Word</a:t>
                      </a:r>
                      <a:r>
                        <a:rPr lang="zh-TW" altLang="en-US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或</a:t>
                      </a:r>
                      <a:r>
                        <a:rPr lang="en-US" altLang="zh-TW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Excel</a:t>
                      </a:r>
                      <a:r>
                        <a:rPr lang="zh-TW" altLang="en-US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或</a:t>
                      </a:r>
                      <a:r>
                        <a:rPr lang="en-US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PowerPoint</a:t>
                      </a:r>
                      <a:r>
                        <a:rPr lang="zh-TW" altLang="en-US" sz="12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實用</a:t>
                      </a: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級、進階級、專業級</a:t>
                      </a:r>
                      <a:endParaRPr lang="zh-TW" sz="11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0001" marR="4000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財團法人電腦技能基金會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(TQC)</a:t>
                      </a:r>
                      <a:endParaRPr lang="zh-TW" sz="11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0001" marR="40001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841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網際網路 實用級、進階級、專業級</a:t>
                      </a:r>
                      <a:endParaRPr lang="zh-TW" sz="11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0001" marR="4000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財團法人電腦技能基金會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(TQC)</a:t>
                      </a:r>
                      <a:endParaRPr lang="zh-TW" sz="11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0001" marR="40001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841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網際網路及行動通訊 實用級、進階級、專業級</a:t>
                      </a:r>
                      <a:endParaRPr lang="zh-TW" sz="11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0001" marR="4000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財團法人電腦技能基金會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(TQC)</a:t>
                      </a:r>
                      <a:endParaRPr lang="zh-TW" sz="11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0001" marR="40001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8417">
                <a:tc>
                  <a:txBody>
                    <a:bodyPr/>
                    <a:lstStyle/>
                    <a:p>
                      <a:pPr marL="64770" algn="l">
                        <a:spcAft>
                          <a:spcPts val="0"/>
                        </a:spcAft>
                      </a:pPr>
                      <a:r>
                        <a:rPr lang="zh-TW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雲端技術及網路服務 實用級</a:t>
                      </a:r>
                      <a:r>
                        <a:rPr lang="zh-TW" sz="1400" spc="-15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zh-TW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進階</a:t>
                      </a:r>
                      <a:r>
                        <a:rPr lang="zh-TW" sz="1400" spc="-15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級</a:t>
                      </a:r>
                      <a:r>
                        <a:rPr lang="zh-TW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、專業級</a:t>
                      </a:r>
                      <a:endParaRPr lang="zh-TW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4770" algn="just">
                        <a:spcAft>
                          <a:spcPts val="0"/>
                        </a:spcAft>
                      </a:pPr>
                      <a:r>
                        <a:rPr lang="zh-TW" sz="14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財團法</a:t>
                      </a:r>
                      <a:r>
                        <a:rPr lang="zh-TW" sz="1400" spc="-15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zh-TW" sz="14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電腦</a:t>
                      </a:r>
                      <a:r>
                        <a:rPr lang="zh-TW" sz="1400" spc="-15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技能</a:t>
                      </a:r>
                      <a:r>
                        <a:rPr lang="zh-TW" sz="14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基金會</a:t>
                      </a:r>
                      <a:r>
                        <a:rPr lang="en-US" sz="1400" spc="-1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400" spc="-1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TQ</a:t>
                      </a:r>
                      <a:r>
                        <a:rPr lang="en-US" sz="1400" spc="5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4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8417">
                <a:tc>
                  <a:txBody>
                    <a:bodyPr/>
                    <a:lstStyle/>
                    <a:p>
                      <a:pPr marL="64770" algn="just">
                        <a:spcAft>
                          <a:spcPts val="0"/>
                        </a:spcAft>
                      </a:pPr>
                      <a:r>
                        <a:rPr lang="zh-TW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行動裝置應用 實用級</a:t>
                      </a:r>
                      <a:r>
                        <a:rPr lang="zh-TW" sz="1400" spc="-15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zh-TW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進階</a:t>
                      </a:r>
                      <a:r>
                        <a:rPr lang="zh-TW" sz="1400" spc="-15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級</a:t>
                      </a:r>
                      <a:r>
                        <a:rPr lang="zh-TW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、專業級</a:t>
                      </a:r>
                      <a:endParaRPr lang="zh-TW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4770" algn="just">
                        <a:spcAft>
                          <a:spcPts val="0"/>
                        </a:spcAft>
                      </a:pPr>
                      <a:r>
                        <a:rPr lang="zh-TW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財團法</a:t>
                      </a:r>
                      <a:r>
                        <a:rPr lang="zh-TW" sz="1400" spc="-15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zh-TW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電腦</a:t>
                      </a:r>
                      <a:r>
                        <a:rPr lang="zh-TW" sz="1400" spc="-15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技能</a:t>
                      </a:r>
                      <a:r>
                        <a:rPr lang="zh-TW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基金會</a:t>
                      </a:r>
                      <a:r>
                        <a:rPr lang="en-US" sz="1400" spc="-1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400" spc="-1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TQ</a:t>
                      </a:r>
                      <a:r>
                        <a:rPr lang="en-US" sz="1400" spc="5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7366">
                <a:tc>
                  <a:txBody>
                    <a:bodyPr/>
                    <a:lstStyle/>
                    <a:p>
                      <a:pPr marL="64770" algn="just">
                        <a:spcAft>
                          <a:spcPts val="0"/>
                        </a:spcAft>
                      </a:pPr>
                      <a:r>
                        <a:rPr lang="zh-TW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商務軟體應用能力 專業級</a:t>
                      </a:r>
                      <a:endParaRPr lang="zh-TW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4770" algn="just">
                        <a:spcAft>
                          <a:spcPts val="0"/>
                        </a:spcAft>
                      </a:pPr>
                      <a:r>
                        <a:rPr lang="zh-TW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財團法</a:t>
                      </a:r>
                      <a:r>
                        <a:rPr lang="zh-TW" sz="1400" spc="-15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人</a:t>
                      </a:r>
                      <a:r>
                        <a:rPr lang="zh-TW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電腦</a:t>
                      </a:r>
                      <a:r>
                        <a:rPr lang="zh-TW" sz="1400" spc="-15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技能</a:t>
                      </a:r>
                      <a:r>
                        <a:rPr lang="zh-TW" sz="14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基金會</a:t>
                      </a:r>
                      <a:r>
                        <a:rPr lang="en-US" sz="1400" spc="-1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400" spc="-1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TQ</a:t>
                      </a:r>
                      <a:r>
                        <a:rPr lang="en-US" sz="1400" spc="5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9683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(MOS)Microsoft Office Specialist for Office Word</a:t>
                      </a:r>
                      <a:r>
                        <a:rPr lang="zh-TW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Excel</a:t>
                      </a:r>
                      <a:r>
                        <a:rPr lang="zh-TW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PowerPoint</a:t>
                      </a:r>
                      <a:r>
                        <a:rPr lang="zh-TW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Access  </a:t>
                      </a:r>
                      <a:r>
                        <a:rPr lang="zh-TW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標準級</a:t>
                      </a:r>
                      <a:endParaRPr lang="zh-TW" sz="11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0001" marR="4000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Microsoft</a:t>
                      </a:r>
                      <a:endParaRPr lang="zh-TW" sz="110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0001" marR="40001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9683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(MOS)Microsoft Office Specialist for Office Word</a:t>
                      </a: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Excel</a:t>
                      </a: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專業級</a:t>
                      </a:r>
                      <a:endParaRPr lang="zh-TW" sz="11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0001" marR="4000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Microsoft</a:t>
                      </a:r>
                      <a:endParaRPr lang="zh-TW" sz="11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0001" marR="40001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9683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(MOS)Microsoft Office Specialist for Office Word</a:t>
                      </a: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Excel</a:t>
                      </a: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PowerPoint</a:t>
                      </a: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Access  </a:t>
                      </a:r>
                      <a:r>
                        <a:rPr lang="zh-TW" sz="1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大師級</a:t>
                      </a:r>
                      <a:endParaRPr lang="zh-TW" sz="11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0001" marR="40001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Microsoft</a:t>
                      </a:r>
                      <a:endParaRPr lang="zh-TW" sz="11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0001" marR="40001" marT="0" marB="0" anchor="ctr"/>
                </a:tc>
                <a:extLst>
                  <a:ext uri="{0D108BD9-81ED-4DB2-BD59-A6C34878D82A}">
                    <a16:rowId xmlns:a16="http://schemas.microsoft.com/office/drawing/2014/main" val="1924925972"/>
                  </a:ext>
                </a:extLst>
              </a:tr>
            </a:tbl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92D96FE0-67C1-41B8-A640-2225BD8585B8}" type="slidenum">
              <a:rPr lang="zh-TW" altLang="en-US" smtClean="0"/>
              <a:pPr/>
              <a:t>22</a:t>
            </a:fld>
            <a:endParaRPr lang="en-US" altLang="zh-TW" sz="1350">
              <a:ea typeface="SimSun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729247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6858000" cy="951310"/>
          </a:xfrm>
        </p:spPr>
        <p:txBody>
          <a:bodyPr/>
          <a:lstStyle/>
          <a:p>
            <a:r>
              <a:rPr lang="zh-TW" altLang="en-US" sz="40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班會</a:t>
            </a:r>
            <a:endParaRPr lang="en-US" altLang="zh-TW" sz="40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2643238"/>
              </p:ext>
            </p:extLst>
          </p:nvPr>
        </p:nvGraphicFramePr>
        <p:xfrm>
          <a:off x="116632" y="843558"/>
          <a:ext cx="6624736" cy="3888433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22082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77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87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10313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2800" b="1" u="none" strike="noStrike" dirty="0">
                          <a:effectLst/>
                        </a:rPr>
                        <a:t>餐旅管理系</a:t>
                      </a:r>
                      <a:r>
                        <a:rPr lang="zh-TW" altLang="en-US" sz="2800" b="1" u="none" strike="noStrike" dirty="0" smtClean="0">
                          <a:effectLst/>
                        </a:rPr>
                        <a:t>第</a:t>
                      </a:r>
                      <a:r>
                        <a:rPr lang="en-US" altLang="zh-TW" sz="2800" b="1" u="none" strike="noStrike" dirty="0" smtClean="0">
                          <a:effectLst/>
                        </a:rPr>
                        <a:t>22</a:t>
                      </a:r>
                      <a:r>
                        <a:rPr lang="zh-TW" altLang="en-US" sz="2800" b="1" u="none" strike="noStrike" dirty="0" smtClean="0">
                          <a:effectLst/>
                        </a:rPr>
                        <a:t>屆</a:t>
                      </a:r>
                      <a:r>
                        <a:rPr lang="zh-TW" altLang="en-US" sz="2800" b="1" u="none" strike="noStrike" dirty="0">
                          <a:effectLst/>
                        </a:rPr>
                        <a:t>校外實習</a:t>
                      </a:r>
                      <a:br>
                        <a:rPr lang="zh-TW" altLang="en-US" sz="2800" b="1" u="none" strike="noStrike" dirty="0">
                          <a:effectLst/>
                        </a:rPr>
                      </a:br>
                      <a:r>
                        <a:rPr lang="zh-TW" altLang="en-US" sz="2800" b="1" u="none" strike="noStrike" dirty="0" smtClean="0">
                          <a:effectLst/>
                        </a:rPr>
                        <a:t>第</a:t>
                      </a:r>
                      <a:r>
                        <a:rPr lang="en-US" altLang="zh-TW" sz="2800" b="1" u="none" strike="noStrike" dirty="0" smtClean="0">
                          <a:effectLst/>
                        </a:rPr>
                        <a:t>1</a:t>
                      </a:r>
                      <a:r>
                        <a:rPr lang="zh-TW" altLang="en-US" sz="2800" b="1" u="none" strike="noStrike" dirty="0" smtClean="0">
                          <a:effectLst/>
                        </a:rPr>
                        <a:t>次返校</a:t>
                      </a:r>
                      <a:r>
                        <a:rPr lang="zh-TW" altLang="en-US" sz="2800" b="1" u="none" strike="noStrike" dirty="0">
                          <a:effectLst/>
                        </a:rPr>
                        <a:t>座談會</a:t>
                      </a:r>
                      <a:endParaRPr lang="zh-TW" alt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343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800" b="1" u="none" strike="noStrike" dirty="0">
                          <a:effectLst/>
                        </a:rPr>
                        <a:t>時間</a:t>
                      </a:r>
                      <a:endParaRPr lang="zh-TW" alt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800" b="1" u="none" strike="noStrike" dirty="0">
                          <a:effectLst/>
                        </a:rPr>
                        <a:t>活動流程</a:t>
                      </a:r>
                      <a:endParaRPr lang="zh-TW" alt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800" b="1" u="none" strike="noStrike" dirty="0">
                          <a:effectLst/>
                        </a:rPr>
                        <a:t>地點</a:t>
                      </a:r>
                      <a:endParaRPr lang="zh-TW" alt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646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800" b="1" u="none" strike="noStrike" dirty="0">
                          <a:effectLst/>
                        </a:rPr>
                        <a:t>14:00~15:00</a:t>
                      </a:r>
                      <a:endParaRPr lang="en-US" altLang="zh-TW" sz="2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800" b="1" u="none" strike="noStrike" dirty="0">
                          <a:effectLst/>
                        </a:rPr>
                        <a:t>各班班會時間</a:t>
                      </a:r>
                      <a:endParaRPr lang="zh-TW" altLang="en-US" sz="2800" b="1" i="0" u="none" strike="noStrike" dirty="0">
                        <a:solidFill>
                          <a:srgbClr val="0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M506 </a:t>
                      </a:r>
                      <a:r>
                        <a:rPr lang="zh-TW" altLang="zh-TW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三甲</a:t>
                      </a:r>
                      <a:endParaRPr lang="zh-TW" altLang="zh-TW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altLang="zh-TW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M507 </a:t>
                      </a:r>
                      <a:r>
                        <a:rPr lang="zh-TW" altLang="zh-TW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三乙</a:t>
                      </a:r>
                      <a:endParaRPr lang="zh-TW" altLang="zh-TW" sz="2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US" altLang="zh-TW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M508 </a:t>
                      </a:r>
                      <a:r>
                        <a:rPr lang="zh-TW" altLang="zh-TW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三丙</a:t>
                      </a:r>
                      <a:endParaRPr lang="en-US" altLang="zh-TW" sz="3200" b="1" i="0" u="none" strike="noStrike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4669" marR="4669" marT="4669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812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cut/>
      </p:transition>
    </mc:Choice>
    <mc:Fallback xmlns="">
      <p:transition spd="slow" advClick="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3"/>
          <p:cNvSpPr>
            <a:spLocks noGrp="1" noChangeArrowheads="1"/>
          </p:cNvSpPr>
          <p:nvPr>
            <p:ph idx="1"/>
          </p:nvPr>
        </p:nvSpPr>
        <p:spPr>
          <a:xfrm>
            <a:off x="351235" y="1869877"/>
            <a:ext cx="6103144" cy="1403747"/>
          </a:xfrm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zh-TW" sz="7200" b="1">
                <a:latin typeface="Monotype Corsiva" panose="03010101010201010101" pitchFamily="66" charset="0"/>
                <a:ea typeface="標楷體" panose="03000509000000000000" pitchFamily="65" charset="-120"/>
              </a:rPr>
              <a:t>Q &amp; A  </a:t>
            </a:r>
            <a:r>
              <a:rPr lang="zh-TW" altLang="en-US" sz="7200" b="1">
                <a:latin typeface="Monotype Corsiva" panose="03010101010201010101" pitchFamily="66" charset="0"/>
                <a:ea typeface="標楷體" panose="03000509000000000000" pitchFamily="65" charset="-120"/>
              </a:rPr>
              <a:t>時間</a:t>
            </a:r>
          </a:p>
        </p:txBody>
      </p:sp>
      <p:grpSp>
        <p:nvGrpSpPr>
          <p:cNvPr id="67587" name="Group 4"/>
          <p:cNvGrpSpPr>
            <a:grpSpLocks/>
          </p:cNvGrpSpPr>
          <p:nvPr/>
        </p:nvGrpSpPr>
        <p:grpSpPr bwMode="auto">
          <a:xfrm>
            <a:off x="91220" y="3651870"/>
            <a:ext cx="6609371" cy="1079897"/>
            <a:chOff x="-90" y="3320"/>
            <a:chExt cx="5747" cy="1017"/>
          </a:xfrm>
        </p:grpSpPr>
        <p:pic>
          <p:nvPicPr>
            <p:cNvPr id="67588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484" r="5109"/>
            <a:stretch>
              <a:fillRect/>
            </a:stretch>
          </p:blipFill>
          <p:spPr bwMode="auto">
            <a:xfrm>
              <a:off x="3564" y="3322"/>
              <a:ext cx="1013" cy="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589" name="Picture 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566" r="18604"/>
            <a:stretch>
              <a:fillRect/>
            </a:stretch>
          </p:blipFill>
          <p:spPr bwMode="auto">
            <a:xfrm>
              <a:off x="2381" y="3322"/>
              <a:ext cx="1225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590" name="Picture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7" y="3322"/>
              <a:ext cx="915" cy="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591" name="Picture 8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46" r="21407" b="2625"/>
            <a:stretch>
              <a:fillRect/>
            </a:stretch>
          </p:blipFill>
          <p:spPr bwMode="auto">
            <a:xfrm>
              <a:off x="4565" y="3322"/>
              <a:ext cx="1092" cy="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592" name="Picture 9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0" y="3320"/>
              <a:ext cx="1587" cy="10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7038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cut/>
      </p:transition>
    </mc:Choice>
    <mc:Fallback xmlns="">
      <p:transition spd="slow" advClick="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6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6_Office 佈景主題">
      <a:majorFont>
        <a:latin typeface="Calibri"/>
        <a:ea typeface="新細明體"/>
        <a:cs typeface=""/>
      </a:majorFont>
      <a:minorFont>
        <a:latin typeface="Calibri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25005</TotalTime>
  <Words>1715</Words>
  <Application>Microsoft Office PowerPoint</Application>
  <PresentationFormat>自訂</PresentationFormat>
  <Paragraphs>264</Paragraphs>
  <Slides>24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14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24</vt:i4>
      </vt:variant>
    </vt:vector>
  </HeadingPairs>
  <TitlesOfParts>
    <vt:vector size="39" baseType="lpstr">
      <vt:lpstr>Fancy</vt:lpstr>
      <vt:lpstr>SimHei</vt:lpstr>
      <vt:lpstr>SimSun</vt:lpstr>
      <vt:lpstr>華康仿宋體W2</vt:lpstr>
      <vt:lpstr>微軟正黑體</vt:lpstr>
      <vt:lpstr>新細明體</vt:lpstr>
      <vt:lpstr>標楷體</vt:lpstr>
      <vt:lpstr>Arial</vt:lpstr>
      <vt:lpstr>Calibri</vt:lpstr>
      <vt:lpstr>DilleniaUPC</vt:lpstr>
      <vt:lpstr>Monotype Corsiva</vt:lpstr>
      <vt:lpstr>Times New Roman</vt:lpstr>
      <vt:lpstr>Verdana</vt:lpstr>
      <vt:lpstr>Wingdings</vt:lpstr>
      <vt:lpstr>6_Office 佈景主題</vt:lpstr>
      <vt:lpstr>本日活動日程表及地點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A.修滿系核定的128個學分(109入學)</vt:lpstr>
      <vt:lpstr>PowerPoint 簡報</vt:lpstr>
      <vt:lpstr>PowerPoint 簡報</vt:lpstr>
      <vt:lpstr>C.完成校定的英文基本能力(1/2)</vt:lpstr>
      <vt:lpstr>C.完成校定的英文基本能力(2/2)</vt:lpstr>
      <vt:lpstr>PowerPoint 簡報</vt:lpstr>
      <vt:lpstr>D.完成校定的資訊基本能力(2/2)</vt:lpstr>
      <vt:lpstr>班會</vt:lpstr>
      <vt:lpstr>PowerPoint 簡報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user</cp:lastModifiedBy>
  <cp:revision>1930</cp:revision>
  <cp:lastPrinted>2022-03-17T12:30:53Z</cp:lastPrinted>
  <dcterms:created xsi:type="dcterms:W3CDTF">2011-01-04T12:54:17Z</dcterms:created>
  <dcterms:modified xsi:type="dcterms:W3CDTF">2023-04-19T09:16:54Z</dcterms:modified>
</cp:coreProperties>
</file>