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19"/>
  </p:notesMasterIdLst>
  <p:handoutMasterIdLst>
    <p:handoutMasterId r:id="rId20"/>
  </p:handoutMasterIdLst>
  <p:sldIdLst>
    <p:sldId id="1273" r:id="rId2"/>
    <p:sldId id="927" r:id="rId3"/>
    <p:sldId id="1257" r:id="rId4"/>
    <p:sldId id="1269" r:id="rId5"/>
    <p:sldId id="1258" r:id="rId6"/>
    <p:sldId id="1259" r:id="rId7"/>
    <p:sldId id="1260" r:id="rId8"/>
    <p:sldId id="1261" r:id="rId9"/>
    <p:sldId id="1262" r:id="rId10"/>
    <p:sldId id="1263" r:id="rId11"/>
    <p:sldId id="1200" r:id="rId12"/>
    <p:sldId id="1265" r:id="rId13"/>
    <p:sldId id="1266" r:id="rId14"/>
    <p:sldId id="1267" r:id="rId15"/>
    <p:sldId id="1268" r:id="rId16"/>
    <p:sldId id="1271" r:id="rId17"/>
    <p:sldId id="1270" r:id="rId18"/>
  </p:sldIdLst>
  <p:sldSz cx="6858000" cy="5143500"/>
  <p:notesSz cx="6794500" cy="9906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3B320DD7-FAAF-4EFB-87CD-71D6B5A5ED85}">
          <p14:sldIdLst>
            <p14:sldId id="1273"/>
            <p14:sldId id="927"/>
            <p14:sldId id="1257"/>
            <p14:sldId id="1269"/>
            <p14:sldId id="1258"/>
            <p14:sldId id="1259"/>
            <p14:sldId id="1260"/>
            <p14:sldId id="1261"/>
            <p14:sldId id="1262"/>
            <p14:sldId id="1263"/>
            <p14:sldId id="1200"/>
            <p14:sldId id="1265"/>
            <p14:sldId id="1266"/>
            <p14:sldId id="1267"/>
            <p14:sldId id="1268"/>
            <p14:sldId id="1271"/>
            <p14:sldId id="1270"/>
          </p14:sldIdLst>
        </p14:section>
        <p14:section name="未命名的章節" id="{1E817A2E-E1B3-419C-A803-0CEEE6873A1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B4"/>
    <a:srgbClr val="AC8300"/>
    <a:srgbClr val="003300"/>
    <a:srgbClr val="00589A"/>
    <a:srgbClr val="FBF7DD"/>
    <a:srgbClr val="FEFDE2"/>
    <a:srgbClr val="FEFDE6"/>
    <a:srgbClr val="FEFDDE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佈景主題樣式 2 - 輔色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27" autoAdjust="0"/>
    <p:restoredTop sz="88107" autoAdjust="0"/>
  </p:normalViewPr>
  <p:slideViewPr>
    <p:cSldViewPr>
      <p:cViewPr varScale="1">
        <p:scale>
          <a:sx n="70" d="100"/>
          <a:sy n="70" d="100"/>
        </p:scale>
        <p:origin x="1336" y="48"/>
      </p:cViewPr>
      <p:guideLst>
        <p:guide orient="horz" pos="2160"/>
        <p:guide pos="2160"/>
        <p:guide orient="horz" pos="1620"/>
      </p:guideLst>
    </p:cSldViewPr>
  </p:slideViewPr>
  <p:outlineViewPr>
    <p:cViewPr>
      <p:scale>
        <a:sx n="33" d="100"/>
        <a:sy n="33" d="100"/>
      </p:scale>
      <p:origin x="0" y="2709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forms.gle/rTMjhD3pwdHAALe99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forms.gle/rTMjhD3pwdHAALe99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19B5D7-2F29-40E3-AAFF-A0F646E0407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6187F66F-56A8-4923-9CF6-4AAE16ED5D58}">
      <dgm:prSet phldrT="[文字]" custT="1"/>
      <dgm:spPr/>
      <dgm:t>
        <a:bodyPr/>
        <a:lstStyle/>
        <a:p>
          <a:r>
            <a:rPr lang="zh-TW" altLang="en-US" sz="2000" dirty="0" smtClean="0"/>
            <a:t>實習報告可郵寄或上班日親送至系辦，</a:t>
          </a:r>
          <a:endParaRPr lang="en-US" altLang="zh-TW" sz="2000" dirty="0" smtClean="0"/>
        </a:p>
        <a:p>
          <a:r>
            <a:rPr lang="en-US" altLang="zh-TW" sz="2000" dirty="0" smtClean="0"/>
            <a:t>※</a:t>
          </a:r>
          <a:r>
            <a:rPr lang="zh-TW" altLang="en-US" sz="2000" dirty="0" smtClean="0"/>
            <a:t>系辦例假日及國定假日皆休假，請務必留意。</a:t>
          </a:r>
          <a:endParaRPr lang="zh-TW" altLang="en-US" sz="2000" dirty="0"/>
        </a:p>
      </dgm:t>
    </dgm:pt>
    <dgm:pt modelId="{4C4AF081-DB09-484D-85A6-E6085EECAA01}" type="parTrans" cxnId="{BFAD403D-D8FD-4936-9939-CFCFD56B5D62}">
      <dgm:prSet/>
      <dgm:spPr/>
      <dgm:t>
        <a:bodyPr/>
        <a:lstStyle/>
        <a:p>
          <a:endParaRPr lang="zh-TW" altLang="en-US" sz="2400"/>
        </a:p>
      </dgm:t>
    </dgm:pt>
    <dgm:pt modelId="{0B8B3E06-9007-4105-8911-25E38EAFC788}" type="sibTrans" cxnId="{BFAD403D-D8FD-4936-9939-CFCFD56B5D62}">
      <dgm:prSet/>
      <dgm:spPr/>
      <dgm:t>
        <a:bodyPr/>
        <a:lstStyle/>
        <a:p>
          <a:endParaRPr lang="zh-TW" altLang="en-US" sz="2400"/>
        </a:p>
      </dgm:t>
    </dgm:pt>
    <dgm:pt modelId="{9E651DD7-2B7F-4980-A925-A7945814E22C}">
      <dgm:prSet phldrT="[文字]" custT="1"/>
      <dgm:spPr/>
      <dgm:t>
        <a:bodyPr/>
        <a:lstStyle/>
        <a:p>
          <a:pPr marL="1347788" indent="-1347788"/>
          <a:r>
            <a:rPr lang="zh-TW" altLang="en-US" sz="2000" dirty="0" smtClean="0"/>
            <a:t>收件地址：</a:t>
          </a:r>
          <a:r>
            <a:rPr lang="en-US" altLang="zh-TW" sz="2000" dirty="0" smtClean="0"/>
            <a:t>433304</a:t>
          </a:r>
          <a:r>
            <a:rPr lang="zh-TW" altLang="en-US" sz="2000" dirty="0" smtClean="0"/>
            <a:t>臺中市沙鹿區臺灣大道六段</a:t>
          </a:r>
          <a:r>
            <a:rPr lang="en-US" altLang="en-US" sz="2000" dirty="0" smtClean="0"/>
            <a:t>1018</a:t>
          </a:r>
          <a:r>
            <a:rPr lang="zh-TW" altLang="en-US" sz="2000" dirty="0" smtClean="0"/>
            <a:t>號</a:t>
          </a:r>
          <a:endParaRPr lang="en-US" altLang="zh-TW" sz="2000" dirty="0" smtClean="0"/>
        </a:p>
        <a:p>
          <a:pPr marL="1347788" indent="-1347788"/>
          <a:r>
            <a:rPr lang="zh-TW" altLang="en-US" sz="2000" dirty="0" smtClean="0"/>
            <a:t>收件人：弘光科技大學餐旅管理系  陳淑秋學姐收</a:t>
          </a:r>
          <a:endParaRPr lang="en-US" altLang="zh-TW" sz="2000" dirty="0" smtClean="0"/>
        </a:p>
        <a:p>
          <a:pPr marL="1347788" indent="-1347788"/>
          <a:r>
            <a:rPr lang="zh-TW" altLang="en-US" sz="2000" dirty="0" smtClean="0"/>
            <a:t>電話：</a:t>
          </a:r>
          <a:r>
            <a:rPr lang="en-US" altLang="zh-TW" sz="2000" smtClean="0"/>
            <a:t>04-26318652#5102</a:t>
          </a:r>
          <a:endParaRPr lang="zh-TW" altLang="en-US" sz="2000" dirty="0"/>
        </a:p>
      </dgm:t>
    </dgm:pt>
    <dgm:pt modelId="{F0E6B62C-B8A8-4E69-8312-272AC9F35178}" type="parTrans" cxnId="{B9F118DD-8B83-44AA-921F-18DCC280ADF2}">
      <dgm:prSet/>
      <dgm:spPr/>
      <dgm:t>
        <a:bodyPr/>
        <a:lstStyle/>
        <a:p>
          <a:endParaRPr lang="zh-TW" altLang="en-US" sz="2400"/>
        </a:p>
      </dgm:t>
    </dgm:pt>
    <dgm:pt modelId="{2A69D77F-3182-40A4-846F-F92A304A206D}" type="sibTrans" cxnId="{B9F118DD-8B83-44AA-921F-18DCC280ADF2}">
      <dgm:prSet/>
      <dgm:spPr/>
      <dgm:t>
        <a:bodyPr/>
        <a:lstStyle/>
        <a:p>
          <a:endParaRPr lang="zh-TW" altLang="en-US" sz="2400"/>
        </a:p>
      </dgm:t>
    </dgm:pt>
    <dgm:pt modelId="{8FE10207-40CC-4C81-B4EB-AACD22481101}" type="pres">
      <dgm:prSet presAssocID="{E819B5D7-2F29-40E3-AAFF-A0F646E0407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2887109A-969F-4D46-92E8-863B1B6AFB04}" type="pres">
      <dgm:prSet presAssocID="{6187F66F-56A8-4923-9CF6-4AAE16ED5D58}" presName="thickLine" presStyleLbl="alignNode1" presStyleIdx="0" presStyleCnt="2"/>
      <dgm:spPr/>
    </dgm:pt>
    <dgm:pt modelId="{C97BDF00-D667-450A-99B4-62E9AAF953BC}" type="pres">
      <dgm:prSet presAssocID="{6187F66F-56A8-4923-9CF6-4AAE16ED5D58}" presName="horz1" presStyleCnt="0"/>
      <dgm:spPr/>
    </dgm:pt>
    <dgm:pt modelId="{97F40BAD-06F4-4F1B-A882-298642B91360}" type="pres">
      <dgm:prSet presAssocID="{6187F66F-56A8-4923-9CF6-4AAE16ED5D58}" presName="tx1" presStyleLbl="revTx" presStyleIdx="0" presStyleCnt="2"/>
      <dgm:spPr/>
      <dgm:t>
        <a:bodyPr/>
        <a:lstStyle/>
        <a:p>
          <a:endParaRPr lang="zh-TW" altLang="en-US"/>
        </a:p>
      </dgm:t>
    </dgm:pt>
    <dgm:pt modelId="{3635EA7A-11A5-4289-9582-25EB95E320BF}" type="pres">
      <dgm:prSet presAssocID="{6187F66F-56A8-4923-9CF6-4AAE16ED5D58}" presName="vert1" presStyleCnt="0"/>
      <dgm:spPr/>
    </dgm:pt>
    <dgm:pt modelId="{3E796AD3-58CB-4E16-AD9D-ECB9D395EC2A}" type="pres">
      <dgm:prSet presAssocID="{9E651DD7-2B7F-4980-A925-A7945814E22C}" presName="thickLine" presStyleLbl="alignNode1" presStyleIdx="1" presStyleCnt="2"/>
      <dgm:spPr/>
    </dgm:pt>
    <dgm:pt modelId="{72FDA202-F435-4E39-97AB-55556AC477EE}" type="pres">
      <dgm:prSet presAssocID="{9E651DD7-2B7F-4980-A925-A7945814E22C}" presName="horz1" presStyleCnt="0"/>
      <dgm:spPr/>
    </dgm:pt>
    <dgm:pt modelId="{866CAC98-E03A-4B28-B60D-5E14D52947B3}" type="pres">
      <dgm:prSet presAssocID="{9E651DD7-2B7F-4980-A925-A7945814E22C}" presName="tx1" presStyleLbl="revTx" presStyleIdx="1" presStyleCnt="2"/>
      <dgm:spPr/>
      <dgm:t>
        <a:bodyPr/>
        <a:lstStyle/>
        <a:p>
          <a:endParaRPr lang="zh-TW" altLang="en-US"/>
        </a:p>
      </dgm:t>
    </dgm:pt>
    <dgm:pt modelId="{F12B6F13-B83C-4E02-969F-22F54DC36580}" type="pres">
      <dgm:prSet presAssocID="{9E651DD7-2B7F-4980-A925-A7945814E22C}" presName="vert1" presStyleCnt="0"/>
      <dgm:spPr/>
    </dgm:pt>
  </dgm:ptLst>
  <dgm:cxnLst>
    <dgm:cxn modelId="{9F3C5AA1-0DA9-4055-BE57-CB2A6A6121C1}" type="presOf" srcId="{E819B5D7-2F29-40E3-AAFF-A0F646E0407D}" destId="{8FE10207-40CC-4C81-B4EB-AACD22481101}" srcOrd="0" destOrd="0" presId="urn:microsoft.com/office/officeart/2008/layout/LinedList"/>
    <dgm:cxn modelId="{4B597AB2-6F77-45A1-8527-5E8E11E37741}" type="presOf" srcId="{6187F66F-56A8-4923-9CF6-4AAE16ED5D58}" destId="{97F40BAD-06F4-4F1B-A882-298642B91360}" srcOrd="0" destOrd="0" presId="urn:microsoft.com/office/officeart/2008/layout/LinedList"/>
    <dgm:cxn modelId="{B9F118DD-8B83-44AA-921F-18DCC280ADF2}" srcId="{E819B5D7-2F29-40E3-AAFF-A0F646E0407D}" destId="{9E651DD7-2B7F-4980-A925-A7945814E22C}" srcOrd="1" destOrd="0" parTransId="{F0E6B62C-B8A8-4E69-8312-272AC9F35178}" sibTransId="{2A69D77F-3182-40A4-846F-F92A304A206D}"/>
    <dgm:cxn modelId="{E36D07BF-2E5F-4A01-B7C3-2A12D3FE37BA}" type="presOf" srcId="{9E651DD7-2B7F-4980-A925-A7945814E22C}" destId="{866CAC98-E03A-4B28-B60D-5E14D52947B3}" srcOrd="0" destOrd="0" presId="urn:microsoft.com/office/officeart/2008/layout/LinedList"/>
    <dgm:cxn modelId="{BFAD403D-D8FD-4936-9939-CFCFD56B5D62}" srcId="{E819B5D7-2F29-40E3-AAFF-A0F646E0407D}" destId="{6187F66F-56A8-4923-9CF6-4AAE16ED5D58}" srcOrd="0" destOrd="0" parTransId="{4C4AF081-DB09-484D-85A6-E6085EECAA01}" sibTransId="{0B8B3E06-9007-4105-8911-25E38EAFC788}"/>
    <dgm:cxn modelId="{68F72432-5843-437E-833F-88C15327DF28}" type="presParOf" srcId="{8FE10207-40CC-4C81-B4EB-AACD22481101}" destId="{2887109A-969F-4D46-92E8-863B1B6AFB04}" srcOrd="0" destOrd="0" presId="urn:microsoft.com/office/officeart/2008/layout/LinedList"/>
    <dgm:cxn modelId="{1DC1958A-5AA9-4EE0-AC15-D2347BE7A718}" type="presParOf" srcId="{8FE10207-40CC-4C81-B4EB-AACD22481101}" destId="{C97BDF00-D667-450A-99B4-62E9AAF953BC}" srcOrd="1" destOrd="0" presId="urn:microsoft.com/office/officeart/2008/layout/LinedList"/>
    <dgm:cxn modelId="{F72BF381-125D-44E1-9756-F2B3F234E030}" type="presParOf" srcId="{C97BDF00-D667-450A-99B4-62E9AAF953BC}" destId="{97F40BAD-06F4-4F1B-A882-298642B91360}" srcOrd="0" destOrd="0" presId="urn:microsoft.com/office/officeart/2008/layout/LinedList"/>
    <dgm:cxn modelId="{19AE8ABF-3769-4502-AE5D-525828738FC9}" type="presParOf" srcId="{C97BDF00-D667-450A-99B4-62E9AAF953BC}" destId="{3635EA7A-11A5-4289-9582-25EB95E320BF}" srcOrd="1" destOrd="0" presId="urn:microsoft.com/office/officeart/2008/layout/LinedList"/>
    <dgm:cxn modelId="{D5BFB1EC-986C-451A-A564-F0ABC9ABEBBC}" type="presParOf" srcId="{8FE10207-40CC-4C81-B4EB-AACD22481101}" destId="{3E796AD3-58CB-4E16-AD9D-ECB9D395EC2A}" srcOrd="2" destOrd="0" presId="urn:microsoft.com/office/officeart/2008/layout/LinedList"/>
    <dgm:cxn modelId="{00A7A914-1FF3-43D4-B0A6-F0044C9D2A8D}" type="presParOf" srcId="{8FE10207-40CC-4C81-B4EB-AACD22481101}" destId="{72FDA202-F435-4E39-97AB-55556AC477EE}" srcOrd="3" destOrd="0" presId="urn:microsoft.com/office/officeart/2008/layout/LinedList"/>
    <dgm:cxn modelId="{6124D00C-B8E8-4B06-8D67-FC488AB38CCD}" type="presParOf" srcId="{72FDA202-F435-4E39-97AB-55556AC477EE}" destId="{866CAC98-E03A-4B28-B60D-5E14D52947B3}" srcOrd="0" destOrd="0" presId="urn:microsoft.com/office/officeart/2008/layout/LinedList"/>
    <dgm:cxn modelId="{0D8115C3-BFC3-46D8-A3F8-2595D80002C6}" type="presParOf" srcId="{72FDA202-F435-4E39-97AB-55556AC477EE}" destId="{F12B6F13-B83C-4E02-969F-22F54DC3658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63B4B9-7830-48F7-8259-A223358B322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96C6E4BA-6F10-4EB4-B29E-D9D342E0E853}">
      <dgm:prSet phldrT="[文字]" custT="1"/>
      <dgm:spPr/>
      <dgm:t>
        <a:bodyPr/>
        <a:lstStyle/>
        <a:p>
          <a:pPr marL="0" marR="0" lvl="0" indent="0" algn="just" defTabSz="6667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altLang="zh-TW" sz="1600" b="1" dirty="0" smtClean="0">
              <a:solidFill>
                <a:srgbClr val="FF0000"/>
              </a:solidFill>
              <a:effectLst/>
            </a:rPr>
            <a:t>1.</a:t>
          </a:r>
          <a:r>
            <a:rPr lang="zh-TW" sz="1600" b="1" dirty="0" smtClean="0">
              <a:solidFill>
                <a:srgbClr val="002060"/>
              </a:solidFill>
              <a:effectLst/>
            </a:rPr>
            <a:t>請同學</a:t>
          </a:r>
          <a:r>
            <a:rPr lang="zh-TW" altLang="en-US" sz="1600" b="1" dirty="0" smtClean="0">
              <a:solidFill>
                <a:srgbClr val="002060"/>
              </a:solidFill>
              <a:effectLst/>
            </a:rPr>
            <a:t>完成片長</a:t>
          </a:r>
          <a:r>
            <a:rPr lang="zh-TW" altLang="en-US" sz="1600" b="1" dirty="0" smtClean="0">
              <a:solidFill>
                <a:srgbClr val="FF0000"/>
              </a:solidFill>
              <a:effectLst/>
            </a:rPr>
            <a:t>至少</a:t>
          </a:r>
          <a:r>
            <a:rPr lang="en-US" altLang="zh-TW" sz="1600" b="1" dirty="0" smtClean="0">
              <a:solidFill>
                <a:srgbClr val="FF0000"/>
              </a:solidFill>
              <a:effectLst/>
            </a:rPr>
            <a:t>90</a:t>
          </a:r>
          <a:r>
            <a:rPr lang="zh-TW" altLang="en-US" sz="1600" b="1" dirty="0" smtClean="0">
              <a:solidFill>
                <a:srgbClr val="FF0000"/>
              </a:solidFill>
              <a:effectLst/>
            </a:rPr>
            <a:t>秒</a:t>
          </a:r>
          <a:r>
            <a:rPr lang="zh-TW" altLang="en-US" sz="1600" b="1" dirty="0" smtClean="0">
              <a:solidFill>
                <a:srgbClr val="002060"/>
              </a:solidFill>
              <a:effectLst/>
            </a:rPr>
            <a:t>之實習</a:t>
          </a:r>
          <a:r>
            <a:rPr lang="zh-TW" sz="1600" b="1" dirty="0" smtClean="0">
              <a:solidFill>
                <a:srgbClr val="002060"/>
              </a:solidFill>
              <a:effectLst/>
            </a:rPr>
            <a:t>影片</a:t>
          </a:r>
          <a:r>
            <a:rPr lang="zh-TW" altLang="en-US" sz="1600" b="1" dirty="0" smtClean="0">
              <a:solidFill>
                <a:srgbClr val="002060"/>
              </a:solidFill>
              <a:effectLst/>
            </a:rPr>
            <a:t>。</a:t>
          </a:r>
          <a:endParaRPr lang="en-US" altLang="zh-TW" sz="1600" b="1" dirty="0" smtClean="0">
            <a:solidFill>
              <a:srgbClr val="002060"/>
            </a:solidFill>
            <a:effectLst/>
          </a:endParaRPr>
        </a:p>
        <a:p>
          <a:pPr marL="179388" marR="0" lvl="0" indent="-179388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1600" b="1" dirty="0" smtClean="0">
              <a:solidFill>
                <a:srgbClr val="FF0000"/>
              </a:solidFill>
              <a:effectLst/>
            </a:rPr>
            <a:t>2.</a:t>
          </a:r>
          <a:r>
            <a:rPr lang="zh-TW" altLang="zh-TW" sz="1600" b="1" dirty="0" smtClean="0">
              <a:solidFill>
                <a:srgbClr val="002060"/>
              </a:solidFill>
              <a:effectLst/>
            </a:rPr>
            <a:t>影片內容需包含</a:t>
          </a:r>
          <a:r>
            <a:rPr lang="zh-TW" altLang="en-US" sz="1600" b="1" dirty="0" smtClean="0">
              <a:solidFill>
                <a:srgbClr val="002060"/>
              </a:solidFill>
              <a:effectLst/>
            </a:rPr>
            <a:t>：</a:t>
          </a:r>
          <a:r>
            <a:rPr lang="zh-TW" altLang="zh-TW" sz="1600" b="1" dirty="0" smtClean="0">
              <a:solidFill>
                <a:srgbClr val="FF0000"/>
              </a:solidFill>
              <a:effectLst/>
            </a:rPr>
            <a:t>實習工作內容、實習後心得及未來展望</a:t>
          </a:r>
          <a:r>
            <a:rPr lang="zh-TW" altLang="en-US" sz="1600" b="1" dirty="0" smtClean="0">
              <a:solidFill>
                <a:srgbClr val="002060"/>
              </a:solidFill>
              <a:effectLst/>
            </a:rPr>
            <a:t>。</a:t>
          </a:r>
          <a:endParaRPr lang="en-US" altLang="zh-TW" sz="1600" b="1" dirty="0" smtClean="0">
            <a:solidFill>
              <a:srgbClr val="002060"/>
            </a:solidFill>
            <a:effectLst/>
          </a:endParaRPr>
        </a:p>
        <a:p>
          <a:pPr marL="179388" marR="0" lvl="0" indent="-179388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1600" b="1" dirty="0" smtClean="0">
              <a:solidFill>
                <a:srgbClr val="FF0000"/>
              </a:solidFill>
              <a:effectLst/>
            </a:rPr>
            <a:t>3.</a:t>
          </a:r>
          <a:r>
            <a:rPr lang="zh-TW" altLang="en-US" sz="1600" b="1" dirty="0" smtClean="0">
              <a:solidFill>
                <a:srgbClr val="002060"/>
              </a:solidFill>
              <a:effectLst/>
            </a:rPr>
            <a:t>影片</a:t>
          </a:r>
          <a:r>
            <a:rPr lang="zh-TW" altLang="zh-TW" sz="1600" b="1" dirty="0" smtClean="0">
              <a:solidFill>
                <a:srgbClr val="002060"/>
              </a:solidFill>
              <a:effectLst/>
            </a:rPr>
            <a:t>名稱設定為</a:t>
          </a:r>
          <a:r>
            <a:rPr lang="en-US" altLang="zh-TW" sz="1600" b="1" dirty="0" smtClean="0">
              <a:solidFill>
                <a:srgbClr val="FF0000"/>
              </a:solidFill>
              <a:effectLst/>
            </a:rPr>
            <a:t>110.1+</a:t>
          </a:r>
          <a:r>
            <a:rPr lang="zh-TW" altLang="zh-TW" sz="1600" b="1" dirty="0" smtClean="0">
              <a:solidFill>
                <a:srgbClr val="FF0000"/>
              </a:solidFill>
              <a:effectLst/>
            </a:rPr>
            <a:t>學號</a:t>
          </a:r>
          <a:r>
            <a:rPr lang="en-US" altLang="zh-TW" sz="1600" b="1" dirty="0" smtClean="0">
              <a:solidFill>
                <a:srgbClr val="FF0000"/>
              </a:solidFill>
              <a:effectLst/>
            </a:rPr>
            <a:t>+</a:t>
          </a:r>
          <a:r>
            <a:rPr lang="zh-TW" altLang="zh-TW" sz="1600" b="1" dirty="0" smtClean="0">
              <a:solidFill>
                <a:srgbClr val="FF0000"/>
              </a:solidFill>
              <a:effectLst/>
            </a:rPr>
            <a:t>姓名</a:t>
          </a:r>
          <a:r>
            <a:rPr lang="en-US" altLang="zh-TW" sz="1600" b="1" dirty="0" smtClean="0">
              <a:solidFill>
                <a:srgbClr val="FF0000"/>
              </a:solidFill>
              <a:effectLst/>
            </a:rPr>
            <a:t>+</a:t>
          </a:r>
          <a:r>
            <a:rPr lang="zh-TW" altLang="zh-TW" sz="1600" b="1" dirty="0" smtClean="0">
              <a:solidFill>
                <a:srgbClr val="FF0000"/>
              </a:solidFill>
              <a:effectLst/>
            </a:rPr>
            <a:t>機構名稱</a:t>
          </a:r>
          <a:r>
            <a:rPr lang="zh-TW" altLang="en-US" sz="1600" b="1" dirty="0" smtClean="0">
              <a:solidFill>
                <a:srgbClr val="002060"/>
              </a:solidFill>
              <a:effectLst/>
            </a:rPr>
            <a:t>。</a:t>
          </a:r>
          <a:endParaRPr lang="en-US" altLang="zh-TW" sz="1600" b="1" dirty="0" smtClean="0">
            <a:solidFill>
              <a:srgbClr val="002060"/>
            </a:solidFill>
            <a:effectLst/>
          </a:endParaRPr>
        </a:p>
        <a:p>
          <a:pPr marL="179388" marR="0" lvl="0" indent="-179388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1600" b="1" dirty="0" smtClean="0">
              <a:solidFill>
                <a:srgbClr val="FF0000"/>
              </a:solidFill>
              <a:effectLst/>
            </a:rPr>
            <a:t>4.</a:t>
          </a:r>
          <a:r>
            <a:rPr lang="zh-TW" altLang="en-US" sz="1600" b="1" dirty="0" smtClean="0">
              <a:solidFill>
                <a:srgbClr val="FF0000"/>
              </a:solidFill>
              <a:effectLst/>
            </a:rPr>
            <a:t>繳交方式：</a:t>
          </a:r>
          <a:endParaRPr lang="en-US" altLang="zh-TW" sz="1600" b="1" dirty="0" smtClean="0">
            <a:solidFill>
              <a:srgbClr val="FF0000"/>
            </a:solidFill>
            <a:effectLst/>
          </a:endParaRPr>
        </a:p>
        <a:p>
          <a:pPr marL="447675" marR="0" lvl="0" indent="-265113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1600" b="1" dirty="0" smtClean="0">
              <a:solidFill>
                <a:srgbClr val="FF0000"/>
              </a:solidFill>
              <a:effectLst/>
            </a:rPr>
            <a:t>(1)</a:t>
          </a:r>
          <a:r>
            <a:rPr lang="zh-TW" altLang="en-US" sz="1600" b="1" dirty="0" smtClean="0">
              <a:solidFill>
                <a:srgbClr val="002060"/>
              </a:solidFill>
              <a:effectLst/>
            </a:rPr>
            <a:t>於</a:t>
          </a:r>
          <a:r>
            <a:rPr lang="en-US" sz="1600" b="1" dirty="0" smtClean="0">
              <a:solidFill>
                <a:srgbClr val="002060"/>
              </a:solidFill>
              <a:effectLst/>
            </a:rPr>
            <a:t>YouTube</a:t>
          </a:r>
          <a:r>
            <a:rPr lang="zh-TW" altLang="en-US" sz="1600" b="0" i="0" dirty="0" smtClean="0"/>
            <a:t>、</a:t>
          </a:r>
          <a:r>
            <a:rPr lang="en-US" altLang="zh-TW" sz="1600" b="1" dirty="0" smtClean="0">
              <a:solidFill>
                <a:srgbClr val="002060"/>
              </a:solidFill>
              <a:effectLst/>
            </a:rPr>
            <a:t>FB</a:t>
          </a:r>
          <a:r>
            <a:rPr lang="zh-TW" altLang="en-US" sz="1600" b="1" dirty="0" smtClean="0">
              <a:solidFill>
                <a:srgbClr val="002060"/>
              </a:solidFill>
              <a:effectLst/>
            </a:rPr>
            <a:t>或</a:t>
          </a:r>
          <a:r>
            <a:rPr lang="en-US" altLang="zh-TW" sz="1600" b="1" dirty="0" smtClean="0">
              <a:solidFill>
                <a:srgbClr val="002060"/>
              </a:solidFill>
              <a:effectLst/>
            </a:rPr>
            <a:t>IG</a:t>
          </a:r>
          <a:r>
            <a:rPr lang="zh-TW" altLang="zh-TW" sz="1600" b="1" dirty="0" smtClean="0">
              <a:solidFill>
                <a:srgbClr val="FF0000"/>
              </a:solidFill>
              <a:effectLst/>
            </a:rPr>
            <a:t>上傳「實習成果影片檔」</a:t>
          </a:r>
          <a:r>
            <a:rPr lang="zh-TW" altLang="en-US" sz="1600" b="1" dirty="0" smtClean="0">
              <a:solidFill>
                <a:srgbClr val="002060"/>
              </a:solidFill>
              <a:effectLst/>
            </a:rPr>
            <a:t>，可</a:t>
          </a:r>
          <a:r>
            <a:rPr lang="en-US" altLang="zh-TW" sz="1600" b="1" dirty="0" smtClean="0">
              <a:solidFill>
                <a:srgbClr val="002060"/>
              </a:solidFill>
              <a:effectLst/>
            </a:rPr>
            <a:t>TAG</a:t>
          </a:r>
          <a:r>
            <a:rPr lang="zh-TW" altLang="en-US" sz="1600" b="1" dirty="0" smtClean="0">
              <a:solidFill>
                <a:srgbClr val="002060"/>
              </a:solidFill>
              <a:effectLst/>
            </a:rPr>
            <a:t> </a:t>
          </a:r>
          <a:r>
            <a:rPr lang="en-US" altLang="zh-TW" sz="1600" b="1" dirty="0" smtClean="0">
              <a:solidFill>
                <a:srgbClr val="002060"/>
              </a:solidFill>
              <a:effectLst/>
            </a:rPr>
            <a:t>@</a:t>
          </a:r>
          <a:r>
            <a:rPr lang="zh-TW" altLang="zh-TW" sz="1600" b="1" dirty="0" smtClean="0">
              <a:solidFill>
                <a:srgbClr val="002060"/>
              </a:solidFill>
              <a:effectLst/>
            </a:rPr>
            <a:t>弘光科大餐旅管理系</a:t>
          </a:r>
          <a:r>
            <a:rPr lang="zh-TW" altLang="en-US" sz="1600" b="1" dirty="0" smtClean="0">
              <a:solidFill>
                <a:srgbClr val="002060"/>
              </a:solidFill>
              <a:effectLst/>
            </a:rPr>
            <a:t>  或選擇不公開。</a:t>
          </a:r>
          <a:endParaRPr lang="en-US" altLang="zh-TW" sz="1600" b="1" dirty="0" smtClean="0">
            <a:solidFill>
              <a:srgbClr val="002060"/>
            </a:solidFill>
            <a:effectLst/>
          </a:endParaRPr>
        </a:p>
        <a:p>
          <a:pPr marL="447675" marR="0" lvl="0" indent="-265113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1600" b="1" dirty="0" smtClean="0">
              <a:solidFill>
                <a:srgbClr val="FF0000"/>
              </a:solidFill>
              <a:effectLst/>
            </a:rPr>
            <a:t>(2)</a:t>
          </a:r>
          <a:r>
            <a:rPr lang="zh-TW" altLang="en-US" sz="1600" b="1" dirty="0" smtClean="0">
              <a:solidFill>
                <a:srgbClr val="002060"/>
              </a:solidFill>
              <a:effectLst/>
            </a:rPr>
            <a:t>上傳個人雲端硬碟。</a:t>
          </a:r>
          <a:endParaRPr lang="en-US" altLang="zh-TW" sz="1600" b="1" dirty="0" smtClean="0">
            <a:solidFill>
              <a:srgbClr val="002060"/>
            </a:solidFill>
            <a:effectLst/>
          </a:endParaRPr>
        </a:p>
        <a:p>
          <a:pPr marL="447675" marR="0" lvl="0" indent="-265113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1600" b="1" dirty="0" smtClean="0">
              <a:solidFill>
                <a:srgbClr val="FF0000"/>
              </a:solidFill>
              <a:effectLst/>
            </a:rPr>
            <a:t>(3)</a:t>
          </a:r>
          <a:r>
            <a:rPr lang="zh-TW" altLang="en-US" sz="1600" b="1" dirty="0" smtClean="0">
              <a:solidFill>
                <a:srgbClr val="002060"/>
              </a:solidFill>
              <a:effectLst/>
            </a:rPr>
            <a:t>燒錄成光碟連同實習報告寄送至系辦</a:t>
          </a:r>
          <a:r>
            <a:rPr lang="en-US" altLang="zh-TW" sz="1600" b="1" dirty="0" smtClean="0">
              <a:solidFill>
                <a:srgbClr val="002060"/>
              </a:solidFill>
              <a:effectLst/>
            </a:rPr>
            <a:t>(</a:t>
          </a:r>
          <a:r>
            <a:rPr lang="zh-TW" altLang="en-US" sz="1600" b="1" dirty="0" smtClean="0">
              <a:solidFill>
                <a:srgbClr val="002060"/>
              </a:solidFill>
              <a:effectLst/>
            </a:rPr>
            <a:t>亦</a:t>
          </a:r>
          <a:r>
            <a:rPr lang="zh-TW" altLang="en-US" sz="1600" b="1" smtClean="0">
              <a:solidFill>
                <a:srgbClr val="002060"/>
              </a:solidFill>
              <a:effectLst/>
            </a:rPr>
            <a:t>可親</a:t>
          </a:r>
          <a:r>
            <a:rPr lang="zh-TW" altLang="en-US" sz="1600" b="1" smtClean="0">
              <a:solidFill>
                <a:srgbClr val="002060"/>
              </a:solidFill>
              <a:effectLst/>
            </a:rPr>
            <a:t>送</a:t>
          </a:r>
          <a:r>
            <a:rPr lang="en-US" altLang="zh-TW" sz="1600" b="1" smtClean="0">
              <a:solidFill>
                <a:srgbClr val="002060"/>
              </a:solidFill>
              <a:effectLst/>
            </a:rPr>
            <a:t>)</a:t>
          </a:r>
          <a:r>
            <a:rPr lang="zh-TW" altLang="en-US" sz="1600" b="1" dirty="0" smtClean="0">
              <a:solidFill>
                <a:srgbClr val="002060"/>
              </a:solidFill>
              <a:effectLst/>
            </a:rPr>
            <a:t>。</a:t>
          </a:r>
          <a:endParaRPr lang="en-US" altLang="zh-TW" sz="1600" b="1" dirty="0" smtClean="0">
            <a:solidFill>
              <a:srgbClr val="002060"/>
            </a:solidFill>
            <a:effectLst/>
          </a:endParaRPr>
        </a:p>
        <a:p>
          <a:pPr marL="179388" lvl="0" indent="-179388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b="1" dirty="0" smtClean="0">
              <a:solidFill>
                <a:srgbClr val="FF0000"/>
              </a:solidFill>
              <a:effectLst/>
            </a:rPr>
            <a:t>5.</a:t>
          </a:r>
          <a:r>
            <a:rPr lang="zh-TW" altLang="zh-TW" sz="1600" b="1" dirty="0" smtClean="0">
              <a:solidFill>
                <a:srgbClr val="002060"/>
              </a:solidFill>
              <a:effectLst/>
            </a:rPr>
            <a:t>影片檔</a:t>
          </a:r>
          <a:r>
            <a:rPr lang="zh-TW" altLang="zh-TW" sz="1600" b="1" dirty="0" smtClean="0">
              <a:solidFill>
                <a:srgbClr val="FF0000"/>
              </a:solidFill>
              <a:effectLst/>
            </a:rPr>
            <a:t>上傳後需填寫</a:t>
          </a:r>
          <a:r>
            <a:rPr lang="en-US" altLang="zh-TW" sz="1600" b="1" dirty="0" smtClean="0">
              <a:solidFill>
                <a:srgbClr val="FF0000"/>
              </a:solidFill>
              <a:effectLst/>
            </a:rPr>
            <a:t>google</a:t>
          </a:r>
          <a:r>
            <a:rPr lang="zh-TW" altLang="zh-TW" sz="1600" b="1" dirty="0" smtClean="0">
              <a:solidFill>
                <a:srgbClr val="FF0000"/>
              </a:solidFill>
              <a:effectLst/>
            </a:rPr>
            <a:t>表單提供影片網址</a:t>
          </a:r>
          <a:r>
            <a:rPr lang="zh-TW" altLang="zh-TW" sz="1600" b="1" dirty="0" smtClean="0">
              <a:solidFill>
                <a:srgbClr val="002060"/>
              </a:solidFill>
              <a:effectLst/>
            </a:rPr>
            <a:t>，</a:t>
          </a:r>
          <a:r>
            <a:rPr lang="zh-TW" altLang="en-US" sz="1600" b="1" dirty="0" smtClean="0">
              <a:solidFill>
                <a:srgbClr val="002060"/>
              </a:solidFill>
              <a:effectLst/>
            </a:rPr>
            <a:t>表單位址 </a:t>
          </a:r>
          <a:r>
            <a:rPr lang="en-US" altLang="en-US" sz="1600" b="1" dirty="0" smtClean="0">
              <a:solidFill>
                <a:srgbClr val="002060"/>
              </a:solidFill>
              <a:effectLst/>
              <a:hlinkClick xmlns:r="http://schemas.openxmlformats.org/officeDocument/2006/relationships" r:id="rId1"/>
            </a:rPr>
            <a:t>https://forms.gle/rTMjhD3pwdHAALe99</a:t>
          </a:r>
          <a:r>
            <a:rPr lang="zh-TW" altLang="en-US" sz="1600" b="1" dirty="0" smtClean="0">
              <a:solidFill>
                <a:srgbClr val="002060"/>
              </a:solidFill>
              <a:effectLst/>
            </a:rPr>
            <a:t>。</a:t>
          </a:r>
          <a:endParaRPr lang="en-US" altLang="zh-TW" sz="1600" b="1" dirty="0" smtClean="0">
            <a:solidFill>
              <a:srgbClr val="002060"/>
            </a:solidFill>
            <a:effectLst/>
          </a:endParaRPr>
        </a:p>
        <a:p>
          <a:pPr marL="179388" lvl="0" indent="-179388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b="1" dirty="0" smtClean="0">
              <a:solidFill>
                <a:srgbClr val="002060"/>
              </a:solidFill>
              <a:effectLst/>
            </a:rPr>
            <a:t>※</a:t>
          </a:r>
          <a:r>
            <a:rPr lang="zh-TW" sz="1600" b="1" dirty="0" smtClean="0">
              <a:solidFill>
                <a:srgbClr val="002060"/>
              </a:solidFill>
              <a:effectLst/>
            </a:rPr>
            <a:t>影片拍攝內容：若機構內無法拍攝，同學可以機構外觀為背景，介紹實習機構及部門，分享實習心得</a:t>
          </a:r>
          <a:r>
            <a:rPr lang="zh-TW" altLang="en-US" sz="1600" b="1" dirty="0" smtClean="0">
              <a:solidFill>
                <a:srgbClr val="002060"/>
              </a:solidFill>
              <a:effectLst/>
            </a:rPr>
            <a:t>等。</a:t>
          </a:r>
          <a:endParaRPr lang="zh-TW" altLang="en-US" sz="1600" b="1" dirty="0">
            <a:solidFill>
              <a:srgbClr val="002060"/>
            </a:solidFill>
          </a:endParaRPr>
        </a:p>
      </dgm:t>
    </dgm:pt>
    <dgm:pt modelId="{9459F509-C845-4F1C-A5D4-44B16728E4BE}" type="parTrans" cxnId="{C325DD8C-55F3-43F4-A431-9E84EDE9A5F7}">
      <dgm:prSet/>
      <dgm:spPr/>
      <dgm:t>
        <a:bodyPr/>
        <a:lstStyle/>
        <a:p>
          <a:endParaRPr lang="zh-TW" altLang="en-US" b="1">
            <a:solidFill>
              <a:srgbClr val="002060"/>
            </a:solidFill>
          </a:endParaRPr>
        </a:p>
      </dgm:t>
    </dgm:pt>
    <dgm:pt modelId="{F0C064A6-4BEF-484A-AF3F-657F49A99F3D}" type="sibTrans" cxnId="{C325DD8C-55F3-43F4-A431-9E84EDE9A5F7}">
      <dgm:prSet/>
      <dgm:spPr/>
      <dgm:t>
        <a:bodyPr/>
        <a:lstStyle/>
        <a:p>
          <a:endParaRPr lang="zh-TW" altLang="en-US" b="1">
            <a:solidFill>
              <a:srgbClr val="002060"/>
            </a:solidFill>
          </a:endParaRPr>
        </a:p>
      </dgm:t>
    </dgm:pt>
    <dgm:pt modelId="{164880E5-ADB9-4F93-9851-9789BAD33A51}">
      <dgm:prSet phldrT="[文字]" custT="1"/>
      <dgm:spPr/>
      <dgm:t>
        <a:bodyPr vert="eaVert"/>
        <a:lstStyle/>
        <a:p>
          <a:pPr algn="ctr">
            <a:lnSpc>
              <a:spcPts val="2200"/>
            </a:lnSpc>
            <a:spcAft>
              <a:spcPts val="1200"/>
            </a:spcAft>
          </a:pPr>
          <a:endParaRPr lang="en-US" altLang="zh-TW" sz="3000" b="1" dirty="0" smtClean="0">
            <a:solidFill>
              <a:srgbClr val="002060"/>
            </a:solidFill>
          </a:endParaRPr>
        </a:p>
        <a:p>
          <a:pPr algn="ctr">
            <a:lnSpc>
              <a:spcPts val="2200"/>
            </a:lnSpc>
            <a:spcAft>
              <a:spcPts val="1200"/>
            </a:spcAft>
          </a:pPr>
          <a:r>
            <a:rPr lang="zh-TW" altLang="en-US" sz="3000" b="1" dirty="0" smtClean="0">
              <a:solidFill>
                <a:srgbClr val="002060"/>
              </a:solidFill>
            </a:rPr>
            <a:t>實習報告影片</a:t>
          </a:r>
          <a:endParaRPr lang="zh-TW" altLang="en-US" sz="3000" b="1" dirty="0">
            <a:solidFill>
              <a:srgbClr val="002060"/>
            </a:solidFill>
          </a:endParaRPr>
        </a:p>
      </dgm:t>
    </dgm:pt>
    <dgm:pt modelId="{A973BD68-D14F-44CF-A663-6C3899DEBAE4}" type="parTrans" cxnId="{7A0FFE5D-1059-464B-B3C5-79CD4495F2FF}">
      <dgm:prSet/>
      <dgm:spPr/>
      <dgm:t>
        <a:bodyPr/>
        <a:lstStyle/>
        <a:p>
          <a:endParaRPr lang="zh-TW" altLang="en-US" b="1">
            <a:solidFill>
              <a:srgbClr val="002060"/>
            </a:solidFill>
          </a:endParaRPr>
        </a:p>
      </dgm:t>
    </dgm:pt>
    <dgm:pt modelId="{454A2A5B-57AC-48F0-823D-F5F5F2D0CAF1}" type="sibTrans" cxnId="{7A0FFE5D-1059-464B-B3C5-79CD4495F2FF}">
      <dgm:prSet/>
      <dgm:spPr/>
      <dgm:t>
        <a:bodyPr/>
        <a:lstStyle/>
        <a:p>
          <a:endParaRPr lang="zh-TW" altLang="en-US" b="1">
            <a:solidFill>
              <a:srgbClr val="002060"/>
            </a:solidFill>
          </a:endParaRPr>
        </a:p>
      </dgm:t>
    </dgm:pt>
    <dgm:pt modelId="{8811A141-B264-4A63-B190-68D9BEE2C964}" type="pres">
      <dgm:prSet presAssocID="{D663B4B9-7830-48F7-8259-A223358B322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717E788D-9753-4705-BE62-328C46891763}" type="pres">
      <dgm:prSet presAssocID="{164880E5-ADB9-4F93-9851-9789BAD33A51}" presName="thickLine" presStyleLbl="alignNode1" presStyleIdx="0" presStyleCnt="1"/>
      <dgm:spPr/>
    </dgm:pt>
    <dgm:pt modelId="{858CC073-3DF9-45CF-969F-73FE3092656C}" type="pres">
      <dgm:prSet presAssocID="{164880E5-ADB9-4F93-9851-9789BAD33A51}" presName="horz1" presStyleCnt="0"/>
      <dgm:spPr/>
    </dgm:pt>
    <dgm:pt modelId="{1A5E6A44-5284-4077-A1C0-118428285CE5}" type="pres">
      <dgm:prSet presAssocID="{164880E5-ADB9-4F93-9851-9789BAD33A51}" presName="tx1" presStyleLbl="revTx" presStyleIdx="0" presStyleCnt="2" custLinFactNeighborX="2841"/>
      <dgm:spPr/>
      <dgm:t>
        <a:bodyPr/>
        <a:lstStyle/>
        <a:p>
          <a:endParaRPr lang="zh-TW" altLang="en-US"/>
        </a:p>
      </dgm:t>
    </dgm:pt>
    <dgm:pt modelId="{898AF17E-0D97-4051-886C-EE17FB084AC4}" type="pres">
      <dgm:prSet presAssocID="{164880E5-ADB9-4F93-9851-9789BAD33A51}" presName="vert1" presStyleCnt="0"/>
      <dgm:spPr/>
    </dgm:pt>
    <dgm:pt modelId="{02624545-5E98-4FA7-8D10-2D111C79A82C}" type="pres">
      <dgm:prSet presAssocID="{96C6E4BA-6F10-4EB4-B29E-D9D342E0E853}" presName="vertSpace2a" presStyleCnt="0"/>
      <dgm:spPr/>
    </dgm:pt>
    <dgm:pt modelId="{4E3CC1A0-4529-445A-95DE-0612F87F1309}" type="pres">
      <dgm:prSet presAssocID="{96C6E4BA-6F10-4EB4-B29E-D9D342E0E853}" presName="horz2" presStyleCnt="0"/>
      <dgm:spPr/>
    </dgm:pt>
    <dgm:pt modelId="{2025C59B-64C6-40B9-9209-FF91A4E9A2E5}" type="pres">
      <dgm:prSet presAssocID="{96C6E4BA-6F10-4EB4-B29E-D9D342E0E853}" presName="horzSpace2" presStyleCnt="0"/>
      <dgm:spPr/>
    </dgm:pt>
    <dgm:pt modelId="{729F2433-B998-4D45-AAF2-101C25873C8F}" type="pres">
      <dgm:prSet presAssocID="{96C6E4BA-6F10-4EB4-B29E-D9D342E0E853}" presName="tx2" presStyleLbl="revTx" presStyleIdx="1" presStyleCnt="2" custScaleX="120314" custLinFactNeighborX="-2497" custLinFactNeighborY="3106"/>
      <dgm:spPr/>
      <dgm:t>
        <a:bodyPr/>
        <a:lstStyle/>
        <a:p>
          <a:endParaRPr lang="zh-TW" altLang="en-US"/>
        </a:p>
      </dgm:t>
    </dgm:pt>
    <dgm:pt modelId="{A1B93480-840E-453F-B6CD-CE2AF1CD3471}" type="pres">
      <dgm:prSet presAssocID="{96C6E4BA-6F10-4EB4-B29E-D9D342E0E853}" presName="vert2" presStyleCnt="0"/>
      <dgm:spPr/>
    </dgm:pt>
    <dgm:pt modelId="{50712E41-ED3A-4949-9AB5-0F46E1D1D253}" type="pres">
      <dgm:prSet presAssocID="{96C6E4BA-6F10-4EB4-B29E-D9D342E0E853}" presName="thinLine2b" presStyleLbl="callout" presStyleIdx="0" presStyleCnt="1"/>
      <dgm:spPr/>
    </dgm:pt>
    <dgm:pt modelId="{618D6875-E0D8-45DF-AD65-AE72FC8E602B}" type="pres">
      <dgm:prSet presAssocID="{96C6E4BA-6F10-4EB4-B29E-D9D342E0E853}" presName="vertSpace2b" presStyleCnt="0"/>
      <dgm:spPr/>
    </dgm:pt>
  </dgm:ptLst>
  <dgm:cxnLst>
    <dgm:cxn modelId="{C325DD8C-55F3-43F4-A431-9E84EDE9A5F7}" srcId="{164880E5-ADB9-4F93-9851-9789BAD33A51}" destId="{96C6E4BA-6F10-4EB4-B29E-D9D342E0E853}" srcOrd="0" destOrd="0" parTransId="{9459F509-C845-4F1C-A5D4-44B16728E4BE}" sibTransId="{F0C064A6-4BEF-484A-AF3F-657F49A99F3D}"/>
    <dgm:cxn modelId="{7CBB4C69-90C5-47A8-BB66-1EFF816E15F2}" type="presOf" srcId="{164880E5-ADB9-4F93-9851-9789BAD33A51}" destId="{1A5E6A44-5284-4077-A1C0-118428285CE5}" srcOrd="0" destOrd="0" presId="urn:microsoft.com/office/officeart/2008/layout/LinedList"/>
    <dgm:cxn modelId="{D8EC4002-A62B-4D1F-A586-0F81E016059D}" type="presOf" srcId="{D663B4B9-7830-48F7-8259-A223358B3223}" destId="{8811A141-B264-4A63-B190-68D9BEE2C964}" srcOrd="0" destOrd="0" presId="urn:microsoft.com/office/officeart/2008/layout/LinedList"/>
    <dgm:cxn modelId="{7A0FFE5D-1059-464B-B3C5-79CD4495F2FF}" srcId="{D663B4B9-7830-48F7-8259-A223358B3223}" destId="{164880E5-ADB9-4F93-9851-9789BAD33A51}" srcOrd="0" destOrd="0" parTransId="{A973BD68-D14F-44CF-A663-6C3899DEBAE4}" sibTransId="{454A2A5B-57AC-48F0-823D-F5F5F2D0CAF1}"/>
    <dgm:cxn modelId="{C993E284-478C-4AAD-8C4F-C5005AEA82F0}" type="presOf" srcId="{96C6E4BA-6F10-4EB4-B29E-D9D342E0E853}" destId="{729F2433-B998-4D45-AAF2-101C25873C8F}" srcOrd="0" destOrd="0" presId="urn:microsoft.com/office/officeart/2008/layout/LinedList"/>
    <dgm:cxn modelId="{6B75D67D-C97D-43F7-AE6E-458032994CD6}" type="presParOf" srcId="{8811A141-B264-4A63-B190-68D9BEE2C964}" destId="{717E788D-9753-4705-BE62-328C46891763}" srcOrd="0" destOrd="0" presId="urn:microsoft.com/office/officeart/2008/layout/LinedList"/>
    <dgm:cxn modelId="{EF072D66-7DF8-4F42-B55E-4F6FCB8419E6}" type="presParOf" srcId="{8811A141-B264-4A63-B190-68D9BEE2C964}" destId="{858CC073-3DF9-45CF-969F-73FE3092656C}" srcOrd="1" destOrd="0" presId="urn:microsoft.com/office/officeart/2008/layout/LinedList"/>
    <dgm:cxn modelId="{CF3E53AF-0BB2-4C14-8A17-E9891E9AB164}" type="presParOf" srcId="{858CC073-3DF9-45CF-969F-73FE3092656C}" destId="{1A5E6A44-5284-4077-A1C0-118428285CE5}" srcOrd="0" destOrd="0" presId="urn:microsoft.com/office/officeart/2008/layout/LinedList"/>
    <dgm:cxn modelId="{E0AED893-F06E-420D-9D7E-D0D3372872B0}" type="presParOf" srcId="{858CC073-3DF9-45CF-969F-73FE3092656C}" destId="{898AF17E-0D97-4051-886C-EE17FB084AC4}" srcOrd="1" destOrd="0" presId="urn:microsoft.com/office/officeart/2008/layout/LinedList"/>
    <dgm:cxn modelId="{4081489A-E61B-4E26-B0B2-8CC7D96BD8FD}" type="presParOf" srcId="{898AF17E-0D97-4051-886C-EE17FB084AC4}" destId="{02624545-5E98-4FA7-8D10-2D111C79A82C}" srcOrd="0" destOrd="0" presId="urn:microsoft.com/office/officeart/2008/layout/LinedList"/>
    <dgm:cxn modelId="{E4DC2DBF-C705-45AB-B71F-E9EDF49877EB}" type="presParOf" srcId="{898AF17E-0D97-4051-886C-EE17FB084AC4}" destId="{4E3CC1A0-4529-445A-95DE-0612F87F1309}" srcOrd="1" destOrd="0" presId="urn:microsoft.com/office/officeart/2008/layout/LinedList"/>
    <dgm:cxn modelId="{50E1ACFB-9C3B-45F3-A005-418256F4E9BD}" type="presParOf" srcId="{4E3CC1A0-4529-445A-95DE-0612F87F1309}" destId="{2025C59B-64C6-40B9-9209-FF91A4E9A2E5}" srcOrd="0" destOrd="0" presId="urn:microsoft.com/office/officeart/2008/layout/LinedList"/>
    <dgm:cxn modelId="{EA037CA1-17E3-4D74-A405-A3A0FBD27256}" type="presParOf" srcId="{4E3CC1A0-4529-445A-95DE-0612F87F1309}" destId="{729F2433-B998-4D45-AAF2-101C25873C8F}" srcOrd="1" destOrd="0" presId="urn:microsoft.com/office/officeart/2008/layout/LinedList"/>
    <dgm:cxn modelId="{9A72CD63-DEF4-4BDF-88BE-47DE5D831889}" type="presParOf" srcId="{4E3CC1A0-4529-445A-95DE-0612F87F1309}" destId="{A1B93480-840E-453F-B6CD-CE2AF1CD3471}" srcOrd="2" destOrd="0" presId="urn:microsoft.com/office/officeart/2008/layout/LinedList"/>
    <dgm:cxn modelId="{04A54DEA-5E15-4B9D-9B2D-257983049994}" type="presParOf" srcId="{898AF17E-0D97-4051-886C-EE17FB084AC4}" destId="{50712E41-ED3A-4949-9AB5-0F46E1D1D253}" srcOrd="2" destOrd="0" presId="urn:microsoft.com/office/officeart/2008/layout/LinedList"/>
    <dgm:cxn modelId="{E8FDA371-A692-4721-B0FA-09447F14D740}" type="presParOf" srcId="{898AF17E-0D97-4051-886C-EE17FB084AC4}" destId="{618D6875-E0D8-45DF-AD65-AE72FC8E602B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87109A-969F-4D46-92E8-863B1B6AFB04}">
      <dsp:nvSpPr>
        <dsp:cNvPr id="0" name=""/>
        <dsp:cNvSpPr/>
      </dsp:nvSpPr>
      <dsp:spPr>
        <a:xfrm>
          <a:off x="0" y="0"/>
          <a:ext cx="62646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F40BAD-06F4-4F1B-A882-298642B91360}">
      <dsp:nvSpPr>
        <dsp:cNvPr id="0" name=""/>
        <dsp:cNvSpPr/>
      </dsp:nvSpPr>
      <dsp:spPr>
        <a:xfrm>
          <a:off x="0" y="0"/>
          <a:ext cx="6264695" cy="1269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實習報告可郵寄或上班日親送至系辦，</a:t>
          </a:r>
          <a:endParaRPr lang="en-US" altLang="zh-TW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/>
            <a:t>※</a:t>
          </a:r>
          <a:r>
            <a:rPr lang="zh-TW" altLang="en-US" sz="2000" kern="1200" dirty="0" smtClean="0"/>
            <a:t>系辦例假日及國定假日皆休假，請務必留意。</a:t>
          </a:r>
          <a:endParaRPr lang="zh-TW" altLang="en-US" sz="2000" kern="1200" dirty="0"/>
        </a:p>
      </dsp:txBody>
      <dsp:txXfrm>
        <a:off x="0" y="0"/>
        <a:ext cx="6264695" cy="1269024"/>
      </dsp:txXfrm>
    </dsp:sp>
    <dsp:sp modelId="{3E796AD3-58CB-4E16-AD9D-ECB9D395EC2A}">
      <dsp:nvSpPr>
        <dsp:cNvPr id="0" name=""/>
        <dsp:cNvSpPr/>
      </dsp:nvSpPr>
      <dsp:spPr>
        <a:xfrm>
          <a:off x="0" y="1269024"/>
          <a:ext cx="62646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6CAC98-E03A-4B28-B60D-5E14D52947B3}">
      <dsp:nvSpPr>
        <dsp:cNvPr id="0" name=""/>
        <dsp:cNvSpPr/>
      </dsp:nvSpPr>
      <dsp:spPr>
        <a:xfrm>
          <a:off x="0" y="1269024"/>
          <a:ext cx="6264695" cy="1269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1347788" lvl="0" indent="-1347788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收件地址：</a:t>
          </a:r>
          <a:r>
            <a:rPr lang="en-US" altLang="zh-TW" sz="2000" kern="1200" dirty="0" smtClean="0"/>
            <a:t>433304</a:t>
          </a:r>
          <a:r>
            <a:rPr lang="zh-TW" altLang="en-US" sz="2000" kern="1200" dirty="0" smtClean="0"/>
            <a:t>臺中市沙鹿區臺灣大道六段</a:t>
          </a:r>
          <a:r>
            <a:rPr lang="en-US" altLang="en-US" sz="2000" kern="1200" dirty="0" smtClean="0"/>
            <a:t>1018</a:t>
          </a:r>
          <a:r>
            <a:rPr lang="zh-TW" altLang="en-US" sz="2000" kern="1200" dirty="0" smtClean="0"/>
            <a:t>號</a:t>
          </a:r>
          <a:endParaRPr lang="en-US" altLang="zh-TW" sz="2000" kern="1200" dirty="0" smtClean="0"/>
        </a:p>
        <a:p>
          <a:pPr marL="1347788" lvl="0" indent="-1347788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收件人：弘光科技大學餐旅管理系  陳淑秋學姐收</a:t>
          </a:r>
          <a:endParaRPr lang="en-US" altLang="zh-TW" sz="2000" kern="1200" dirty="0" smtClean="0"/>
        </a:p>
        <a:p>
          <a:pPr marL="1347788" lvl="0" indent="-1347788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電話：</a:t>
          </a:r>
          <a:r>
            <a:rPr lang="en-US" altLang="zh-TW" sz="2000" kern="1200" smtClean="0"/>
            <a:t>04-26318652#5102</a:t>
          </a:r>
          <a:endParaRPr lang="zh-TW" altLang="en-US" sz="2000" kern="1200" dirty="0"/>
        </a:p>
      </dsp:txBody>
      <dsp:txXfrm>
        <a:off x="0" y="1269024"/>
        <a:ext cx="6264695" cy="12690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7E788D-9753-4705-BE62-328C46891763}">
      <dsp:nvSpPr>
        <dsp:cNvPr id="0" name=""/>
        <dsp:cNvSpPr/>
      </dsp:nvSpPr>
      <dsp:spPr>
        <a:xfrm>
          <a:off x="0" y="0"/>
          <a:ext cx="662473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5E6A44-5284-4077-A1C0-118428285CE5}">
      <dsp:nvSpPr>
        <dsp:cNvPr id="0" name=""/>
        <dsp:cNvSpPr/>
      </dsp:nvSpPr>
      <dsp:spPr>
        <a:xfrm>
          <a:off x="155714" y="0"/>
          <a:ext cx="1142508" cy="3960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eaVert" wrap="square" lIns="114300" tIns="114300" rIns="114300" bIns="114300" numCol="1" spcCol="1270" anchor="t" anchorCtr="0">
          <a:noAutofit/>
        </a:bodyPr>
        <a:lstStyle/>
        <a:p>
          <a:pPr lvl="0" algn="ctr" defTabSz="1333500">
            <a:lnSpc>
              <a:spcPts val="2200"/>
            </a:lnSpc>
            <a:spcBef>
              <a:spcPct val="0"/>
            </a:spcBef>
            <a:spcAft>
              <a:spcPts val="1200"/>
            </a:spcAft>
          </a:pPr>
          <a:endParaRPr lang="en-US" altLang="zh-TW" sz="3000" b="1" kern="1200" dirty="0" smtClean="0">
            <a:solidFill>
              <a:srgbClr val="002060"/>
            </a:solidFill>
          </a:endParaRPr>
        </a:p>
        <a:p>
          <a:pPr lvl="0" algn="ctr" defTabSz="1333500">
            <a:lnSpc>
              <a:spcPts val="2200"/>
            </a:lnSpc>
            <a:spcBef>
              <a:spcPct val="0"/>
            </a:spcBef>
            <a:spcAft>
              <a:spcPts val="1200"/>
            </a:spcAft>
          </a:pPr>
          <a:r>
            <a:rPr lang="zh-TW" altLang="en-US" sz="3000" b="1" kern="1200" dirty="0" smtClean="0">
              <a:solidFill>
                <a:srgbClr val="002060"/>
              </a:solidFill>
            </a:rPr>
            <a:t>實習報告影片</a:t>
          </a:r>
          <a:endParaRPr lang="zh-TW" altLang="en-US" sz="3000" b="1" kern="1200" dirty="0">
            <a:solidFill>
              <a:srgbClr val="002060"/>
            </a:solidFill>
          </a:endParaRPr>
        </a:p>
      </dsp:txBody>
      <dsp:txXfrm>
        <a:off x="155714" y="0"/>
        <a:ext cx="1142508" cy="3960440"/>
      </dsp:txXfrm>
    </dsp:sp>
    <dsp:sp modelId="{729F2433-B998-4D45-AAF2-101C25873C8F}">
      <dsp:nvSpPr>
        <dsp:cNvPr id="0" name=""/>
        <dsp:cNvSpPr/>
      </dsp:nvSpPr>
      <dsp:spPr>
        <a:xfrm>
          <a:off x="1116222" y="291563"/>
          <a:ext cx="5395294" cy="35968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marR="0" lvl="0" indent="0" algn="just" defTabSz="6667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altLang="zh-TW" sz="1600" b="1" kern="1200" dirty="0" smtClean="0">
              <a:solidFill>
                <a:srgbClr val="FF0000"/>
              </a:solidFill>
              <a:effectLst/>
            </a:rPr>
            <a:t>1.</a:t>
          </a:r>
          <a:r>
            <a:rPr lang="zh-TW" sz="1600" b="1" kern="1200" dirty="0" smtClean="0">
              <a:solidFill>
                <a:srgbClr val="002060"/>
              </a:solidFill>
              <a:effectLst/>
            </a:rPr>
            <a:t>請同學</a:t>
          </a:r>
          <a:r>
            <a:rPr lang="zh-TW" altLang="en-US" sz="1600" b="1" kern="1200" dirty="0" smtClean="0">
              <a:solidFill>
                <a:srgbClr val="002060"/>
              </a:solidFill>
              <a:effectLst/>
            </a:rPr>
            <a:t>完成片長</a:t>
          </a:r>
          <a:r>
            <a:rPr lang="zh-TW" altLang="en-US" sz="1600" b="1" kern="1200" dirty="0" smtClean="0">
              <a:solidFill>
                <a:srgbClr val="FF0000"/>
              </a:solidFill>
              <a:effectLst/>
            </a:rPr>
            <a:t>至少</a:t>
          </a:r>
          <a:r>
            <a:rPr lang="en-US" altLang="zh-TW" sz="1600" b="1" kern="1200" dirty="0" smtClean="0">
              <a:solidFill>
                <a:srgbClr val="FF0000"/>
              </a:solidFill>
              <a:effectLst/>
            </a:rPr>
            <a:t>90</a:t>
          </a:r>
          <a:r>
            <a:rPr lang="zh-TW" altLang="en-US" sz="1600" b="1" kern="1200" dirty="0" smtClean="0">
              <a:solidFill>
                <a:srgbClr val="FF0000"/>
              </a:solidFill>
              <a:effectLst/>
            </a:rPr>
            <a:t>秒</a:t>
          </a:r>
          <a:r>
            <a:rPr lang="zh-TW" altLang="en-US" sz="1600" b="1" kern="1200" dirty="0" smtClean="0">
              <a:solidFill>
                <a:srgbClr val="002060"/>
              </a:solidFill>
              <a:effectLst/>
            </a:rPr>
            <a:t>之實習</a:t>
          </a:r>
          <a:r>
            <a:rPr lang="zh-TW" sz="1600" b="1" kern="1200" dirty="0" smtClean="0">
              <a:solidFill>
                <a:srgbClr val="002060"/>
              </a:solidFill>
              <a:effectLst/>
            </a:rPr>
            <a:t>影片</a:t>
          </a:r>
          <a:r>
            <a:rPr lang="zh-TW" altLang="en-US" sz="1600" b="1" kern="1200" dirty="0" smtClean="0">
              <a:solidFill>
                <a:srgbClr val="002060"/>
              </a:solidFill>
              <a:effectLst/>
            </a:rPr>
            <a:t>。</a:t>
          </a:r>
          <a:endParaRPr lang="en-US" altLang="zh-TW" sz="1600" b="1" kern="1200" dirty="0" smtClean="0">
            <a:solidFill>
              <a:srgbClr val="002060"/>
            </a:solidFill>
            <a:effectLst/>
          </a:endParaRPr>
        </a:p>
        <a:p>
          <a:pPr marL="179388" marR="0" lvl="0" indent="-179388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1600" b="1" kern="1200" dirty="0" smtClean="0">
              <a:solidFill>
                <a:srgbClr val="FF0000"/>
              </a:solidFill>
              <a:effectLst/>
            </a:rPr>
            <a:t>2.</a:t>
          </a:r>
          <a:r>
            <a:rPr lang="zh-TW" altLang="zh-TW" sz="1600" b="1" kern="1200" dirty="0" smtClean="0">
              <a:solidFill>
                <a:srgbClr val="002060"/>
              </a:solidFill>
              <a:effectLst/>
            </a:rPr>
            <a:t>影片內容需包含</a:t>
          </a:r>
          <a:r>
            <a:rPr lang="zh-TW" altLang="en-US" sz="1600" b="1" kern="1200" dirty="0" smtClean="0">
              <a:solidFill>
                <a:srgbClr val="002060"/>
              </a:solidFill>
              <a:effectLst/>
            </a:rPr>
            <a:t>：</a:t>
          </a:r>
          <a:r>
            <a:rPr lang="zh-TW" altLang="zh-TW" sz="1600" b="1" kern="1200" dirty="0" smtClean="0">
              <a:solidFill>
                <a:srgbClr val="FF0000"/>
              </a:solidFill>
              <a:effectLst/>
            </a:rPr>
            <a:t>實習工作內容、實習後心得及未來展望</a:t>
          </a:r>
          <a:r>
            <a:rPr lang="zh-TW" altLang="en-US" sz="1600" b="1" kern="1200" dirty="0" smtClean="0">
              <a:solidFill>
                <a:srgbClr val="002060"/>
              </a:solidFill>
              <a:effectLst/>
            </a:rPr>
            <a:t>。</a:t>
          </a:r>
          <a:endParaRPr lang="en-US" altLang="zh-TW" sz="1600" b="1" kern="1200" dirty="0" smtClean="0">
            <a:solidFill>
              <a:srgbClr val="002060"/>
            </a:solidFill>
            <a:effectLst/>
          </a:endParaRPr>
        </a:p>
        <a:p>
          <a:pPr marL="179388" marR="0" lvl="0" indent="-179388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1600" b="1" kern="1200" dirty="0" smtClean="0">
              <a:solidFill>
                <a:srgbClr val="FF0000"/>
              </a:solidFill>
              <a:effectLst/>
            </a:rPr>
            <a:t>3.</a:t>
          </a:r>
          <a:r>
            <a:rPr lang="zh-TW" altLang="en-US" sz="1600" b="1" kern="1200" dirty="0" smtClean="0">
              <a:solidFill>
                <a:srgbClr val="002060"/>
              </a:solidFill>
              <a:effectLst/>
            </a:rPr>
            <a:t>影片</a:t>
          </a:r>
          <a:r>
            <a:rPr lang="zh-TW" altLang="zh-TW" sz="1600" b="1" kern="1200" dirty="0" smtClean="0">
              <a:solidFill>
                <a:srgbClr val="002060"/>
              </a:solidFill>
              <a:effectLst/>
            </a:rPr>
            <a:t>名稱設定為</a:t>
          </a:r>
          <a:r>
            <a:rPr lang="en-US" altLang="zh-TW" sz="1600" b="1" kern="1200" dirty="0" smtClean="0">
              <a:solidFill>
                <a:srgbClr val="FF0000"/>
              </a:solidFill>
              <a:effectLst/>
            </a:rPr>
            <a:t>110.1+</a:t>
          </a:r>
          <a:r>
            <a:rPr lang="zh-TW" altLang="zh-TW" sz="1600" b="1" kern="1200" dirty="0" smtClean="0">
              <a:solidFill>
                <a:srgbClr val="FF0000"/>
              </a:solidFill>
              <a:effectLst/>
            </a:rPr>
            <a:t>學號</a:t>
          </a:r>
          <a:r>
            <a:rPr lang="en-US" altLang="zh-TW" sz="1600" b="1" kern="1200" dirty="0" smtClean="0">
              <a:solidFill>
                <a:srgbClr val="FF0000"/>
              </a:solidFill>
              <a:effectLst/>
            </a:rPr>
            <a:t>+</a:t>
          </a:r>
          <a:r>
            <a:rPr lang="zh-TW" altLang="zh-TW" sz="1600" b="1" kern="1200" dirty="0" smtClean="0">
              <a:solidFill>
                <a:srgbClr val="FF0000"/>
              </a:solidFill>
              <a:effectLst/>
            </a:rPr>
            <a:t>姓名</a:t>
          </a:r>
          <a:r>
            <a:rPr lang="en-US" altLang="zh-TW" sz="1600" b="1" kern="1200" dirty="0" smtClean="0">
              <a:solidFill>
                <a:srgbClr val="FF0000"/>
              </a:solidFill>
              <a:effectLst/>
            </a:rPr>
            <a:t>+</a:t>
          </a:r>
          <a:r>
            <a:rPr lang="zh-TW" altLang="zh-TW" sz="1600" b="1" kern="1200" dirty="0" smtClean="0">
              <a:solidFill>
                <a:srgbClr val="FF0000"/>
              </a:solidFill>
              <a:effectLst/>
            </a:rPr>
            <a:t>機構名稱</a:t>
          </a:r>
          <a:r>
            <a:rPr lang="zh-TW" altLang="en-US" sz="1600" b="1" kern="1200" dirty="0" smtClean="0">
              <a:solidFill>
                <a:srgbClr val="002060"/>
              </a:solidFill>
              <a:effectLst/>
            </a:rPr>
            <a:t>。</a:t>
          </a:r>
          <a:endParaRPr lang="en-US" altLang="zh-TW" sz="1600" b="1" kern="1200" dirty="0" smtClean="0">
            <a:solidFill>
              <a:srgbClr val="002060"/>
            </a:solidFill>
            <a:effectLst/>
          </a:endParaRPr>
        </a:p>
        <a:p>
          <a:pPr marL="179388" marR="0" lvl="0" indent="-179388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1600" b="1" kern="1200" dirty="0" smtClean="0">
              <a:solidFill>
                <a:srgbClr val="FF0000"/>
              </a:solidFill>
              <a:effectLst/>
            </a:rPr>
            <a:t>4.</a:t>
          </a:r>
          <a:r>
            <a:rPr lang="zh-TW" altLang="en-US" sz="1600" b="1" kern="1200" dirty="0" smtClean="0">
              <a:solidFill>
                <a:srgbClr val="FF0000"/>
              </a:solidFill>
              <a:effectLst/>
            </a:rPr>
            <a:t>繳交方式：</a:t>
          </a:r>
          <a:endParaRPr lang="en-US" altLang="zh-TW" sz="1600" b="1" kern="1200" dirty="0" smtClean="0">
            <a:solidFill>
              <a:srgbClr val="FF0000"/>
            </a:solidFill>
            <a:effectLst/>
          </a:endParaRPr>
        </a:p>
        <a:p>
          <a:pPr marL="447675" marR="0" lvl="0" indent="-265113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1600" b="1" kern="1200" dirty="0" smtClean="0">
              <a:solidFill>
                <a:srgbClr val="FF0000"/>
              </a:solidFill>
              <a:effectLst/>
            </a:rPr>
            <a:t>(1)</a:t>
          </a:r>
          <a:r>
            <a:rPr lang="zh-TW" altLang="en-US" sz="1600" b="1" kern="1200" dirty="0" smtClean="0">
              <a:solidFill>
                <a:srgbClr val="002060"/>
              </a:solidFill>
              <a:effectLst/>
            </a:rPr>
            <a:t>於</a:t>
          </a:r>
          <a:r>
            <a:rPr lang="en-US" sz="1600" b="1" kern="1200" dirty="0" smtClean="0">
              <a:solidFill>
                <a:srgbClr val="002060"/>
              </a:solidFill>
              <a:effectLst/>
            </a:rPr>
            <a:t>YouTube</a:t>
          </a:r>
          <a:r>
            <a:rPr lang="zh-TW" altLang="en-US" sz="1600" b="0" i="0" kern="1200" dirty="0" smtClean="0"/>
            <a:t>、</a:t>
          </a:r>
          <a:r>
            <a:rPr lang="en-US" altLang="zh-TW" sz="1600" b="1" kern="1200" dirty="0" smtClean="0">
              <a:solidFill>
                <a:srgbClr val="002060"/>
              </a:solidFill>
              <a:effectLst/>
            </a:rPr>
            <a:t>FB</a:t>
          </a:r>
          <a:r>
            <a:rPr lang="zh-TW" altLang="en-US" sz="1600" b="1" kern="1200" dirty="0" smtClean="0">
              <a:solidFill>
                <a:srgbClr val="002060"/>
              </a:solidFill>
              <a:effectLst/>
            </a:rPr>
            <a:t>或</a:t>
          </a:r>
          <a:r>
            <a:rPr lang="en-US" altLang="zh-TW" sz="1600" b="1" kern="1200" dirty="0" smtClean="0">
              <a:solidFill>
                <a:srgbClr val="002060"/>
              </a:solidFill>
              <a:effectLst/>
            </a:rPr>
            <a:t>IG</a:t>
          </a:r>
          <a:r>
            <a:rPr lang="zh-TW" altLang="zh-TW" sz="1600" b="1" kern="1200" dirty="0" smtClean="0">
              <a:solidFill>
                <a:srgbClr val="FF0000"/>
              </a:solidFill>
              <a:effectLst/>
            </a:rPr>
            <a:t>上傳「實習成果影片檔」</a:t>
          </a:r>
          <a:r>
            <a:rPr lang="zh-TW" altLang="en-US" sz="1600" b="1" kern="1200" dirty="0" smtClean="0">
              <a:solidFill>
                <a:srgbClr val="002060"/>
              </a:solidFill>
              <a:effectLst/>
            </a:rPr>
            <a:t>，可</a:t>
          </a:r>
          <a:r>
            <a:rPr lang="en-US" altLang="zh-TW" sz="1600" b="1" kern="1200" dirty="0" smtClean="0">
              <a:solidFill>
                <a:srgbClr val="002060"/>
              </a:solidFill>
              <a:effectLst/>
            </a:rPr>
            <a:t>TAG</a:t>
          </a:r>
          <a:r>
            <a:rPr lang="zh-TW" altLang="en-US" sz="1600" b="1" kern="1200" dirty="0" smtClean="0">
              <a:solidFill>
                <a:srgbClr val="002060"/>
              </a:solidFill>
              <a:effectLst/>
            </a:rPr>
            <a:t> </a:t>
          </a:r>
          <a:r>
            <a:rPr lang="en-US" altLang="zh-TW" sz="1600" b="1" kern="1200" dirty="0" smtClean="0">
              <a:solidFill>
                <a:srgbClr val="002060"/>
              </a:solidFill>
              <a:effectLst/>
            </a:rPr>
            <a:t>@</a:t>
          </a:r>
          <a:r>
            <a:rPr lang="zh-TW" altLang="zh-TW" sz="1600" b="1" kern="1200" dirty="0" smtClean="0">
              <a:solidFill>
                <a:srgbClr val="002060"/>
              </a:solidFill>
              <a:effectLst/>
            </a:rPr>
            <a:t>弘光科大餐旅管理系</a:t>
          </a:r>
          <a:r>
            <a:rPr lang="zh-TW" altLang="en-US" sz="1600" b="1" kern="1200" dirty="0" smtClean="0">
              <a:solidFill>
                <a:srgbClr val="002060"/>
              </a:solidFill>
              <a:effectLst/>
            </a:rPr>
            <a:t>  或選擇不公開。</a:t>
          </a:r>
          <a:endParaRPr lang="en-US" altLang="zh-TW" sz="1600" b="1" kern="1200" dirty="0" smtClean="0">
            <a:solidFill>
              <a:srgbClr val="002060"/>
            </a:solidFill>
            <a:effectLst/>
          </a:endParaRPr>
        </a:p>
        <a:p>
          <a:pPr marL="447675" marR="0" lvl="0" indent="-265113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1600" b="1" kern="1200" dirty="0" smtClean="0">
              <a:solidFill>
                <a:srgbClr val="FF0000"/>
              </a:solidFill>
              <a:effectLst/>
            </a:rPr>
            <a:t>(2)</a:t>
          </a:r>
          <a:r>
            <a:rPr lang="zh-TW" altLang="en-US" sz="1600" b="1" kern="1200" dirty="0" smtClean="0">
              <a:solidFill>
                <a:srgbClr val="002060"/>
              </a:solidFill>
              <a:effectLst/>
            </a:rPr>
            <a:t>上傳個人雲端硬碟。</a:t>
          </a:r>
          <a:endParaRPr lang="en-US" altLang="zh-TW" sz="1600" b="1" kern="1200" dirty="0" smtClean="0">
            <a:solidFill>
              <a:srgbClr val="002060"/>
            </a:solidFill>
            <a:effectLst/>
          </a:endParaRPr>
        </a:p>
        <a:p>
          <a:pPr marL="447675" marR="0" lvl="0" indent="-265113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1600" b="1" kern="1200" dirty="0" smtClean="0">
              <a:solidFill>
                <a:srgbClr val="FF0000"/>
              </a:solidFill>
              <a:effectLst/>
            </a:rPr>
            <a:t>(3)</a:t>
          </a:r>
          <a:r>
            <a:rPr lang="zh-TW" altLang="en-US" sz="1600" b="1" kern="1200" dirty="0" smtClean="0">
              <a:solidFill>
                <a:srgbClr val="002060"/>
              </a:solidFill>
              <a:effectLst/>
            </a:rPr>
            <a:t>燒錄成光碟連同實習報告寄送至系辦</a:t>
          </a:r>
          <a:r>
            <a:rPr lang="en-US" altLang="zh-TW" sz="1600" b="1" kern="1200" dirty="0" smtClean="0">
              <a:solidFill>
                <a:srgbClr val="002060"/>
              </a:solidFill>
              <a:effectLst/>
            </a:rPr>
            <a:t>(</a:t>
          </a:r>
          <a:r>
            <a:rPr lang="zh-TW" altLang="en-US" sz="1600" b="1" kern="1200" dirty="0" smtClean="0">
              <a:solidFill>
                <a:srgbClr val="002060"/>
              </a:solidFill>
              <a:effectLst/>
            </a:rPr>
            <a:t>亦</a:t>
          </a:r>
          <a:r>
            <a:rPr lang="zh-TW" altLang="en-US" sz="1600" b="1" kern="1200" smtClean="0">
              <a:solidFill>
                <a:srgbClr val="002060"/>
              </a:solidFill>
              <a:effectLst/>
            </a:rPr>
            <a:t>可親</a:t>
          </a:r>
          <a:r>
            <a:rPr lang="zh-TW" altLang="en-US" sz="1600" b="1" kern="1200" smtClean="0">
              <a:solidFill>
                <a:srgbClr val="002060"/>
              </a:solidFill>
              <a:effectLst/>
            </a:rPr>
            <a:t>送</a:t>
          </a:r>
          <a:r>
            <a:rPr lang="en-US" altLang="zh-TW" sz="1600" b="1" kern="1200" smtClean="0">
              <a:solidFill>
                <a:srgbClr val="002060"/>
              </a:solidFill>
              <a:effectLst/>
            </a:rPr>
            <a:t>)</a:t>
          </a:r>
          <a:r>
            <a:rPr lang="zh-TW" altLang="en-US" sz="1600" b="1" kern="1200" dirty="0" smtClean="0">
              <a:solidFill>
                <a:srgbClr val="002060"/>
              </a:solidFill>
              <a:effectLst/>
            </a:rPr>
            <a:t>。</a:t>
          </a:r>
          <a:endParaRPr lang="en-US" altLang="zh-TW" sz="1600" b="1" kern="1200" dirty="0" smtClean="0">
            <a:solidFill>
              <a:srgbClr val="002060"/>
            </a:solidFill>
            <a:effectLst/>
          </a:endParaRPr>
        </a:p>
        <a:p>
          <a:pPr marL="179388" lvl="0" indent="-179388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b="1" kern="1200" dirty="0" smtClean="0">
              <a:solidFill>
                <a:srgbClr val="FF0000"/>
              </a:solidFill>
              <a:effectLst/>
            </a:rPr>
            <a:t>5.</a:t>
          </a:r>
          <a:r>
            <a:rPr lang="zh-TW" altLang="zh-TW" sz="1600" b="1" kern="1200" dirty="0" smtClean="0">
              <a:solidFill>
                <a:srgbClr val="002060"/>
              </a:solidFill>
              <a:effectLst/>
            </a:rPr>
            <a:t>影片檔</a:t>
          </a:r>
          <a:r>
            <a:rPr lang="zh-TW" altLang="zh-TW" sz="1600" b="1" kern="1200" dirty="0" smtClean="0">
              <a:solidFill>
                <a:srgbClr val="FF0000"/>
              </a:solidFill>
              <a:effectLst/>
            </a:rPr>
            <a:t>上傳後需填寫</a:t>
          </a:r>
          <a:r>
            <a:rPr lang="en-US" altLang="zh-TW" sz="1600" b="1" kern="1200" dirty="0" smtClean="0">
              <a:solidFill>
                <a:srgbClr val="FF0000"/>
              </a:solidFill>
              <a:effectLst/>
            </a:rPr>
            <a:t>google</a:t>
          </a:r>
          <a:r>
            <a:rPr lang="zh-TW" altLang="zh-TW" sz="1600" b="1" kern="1200" dirty="0" smtClean="0">
              <a:solidFill>
                <a:srgbClr val="FF0000"/>
              </a:solidFill>
              <a:effectLst/>
            </a:rPr>
            <a:t>表單提供影片網址</a:t>
          </a:r>
          <a:r>
            <a:rPr lang="zh-TW" altLang="zh-TW" sz="1600" b="1" kern="1200" dirty="0" smtClean="0">
              <a:solidFill>
                <a:srgbClr val="002060"/>
              </a:solidFill>
              <a:effectLst/>
            </a:rPr>
            <a:t>，</a:t>
          </a:r>
          <a:r>
            <a:rPr lang="zh-TW" altLang="en-US" sz="1600" b="1" kern="1200" dirty="0" smtClean="0">
              <a:solidFill>
                <a:srgbClr val="002060"/>
              </a:solidFill>
              <a:effectLst/>
            </a:rPr>
            <a:t>表單位址 </a:t>
          </a:r>
          <a:r>
            <a:rPr lang="en-US" altLang="en-US" sz="1600" b="1" kern="1200" dirty="0" smtClean="0">
              <a:solidFill>
                <a:srgbClr val="002060"/>
              </a:solidFill>
              <a:effectLst/>
              <a:hlinkClick xmlns:r="http://schemas.openxmlformats.org/officeDocument/2006/relationships" r:id="rId1"/>
            </a:rPr>
            <a:t>https://forms.gle/rTMjhD3pwdHAALe99</a:t>
          </a:r>
          <a:r>
            <a:rPr lang="zh-TW" altLang="en-US" sz="1600" b="1" kern="1200" dirty="0" smtClean="0">
              <a:solidFill>
                <a:srgbClr val="002060"/>
              </a:solidFill>
              <a:effectLst/>
            </a:rPr>
            <a:t>。</a:t>
          </a:r>
          <a:endParaRPr lang="en-US" altLang="zh-TW" sz="1600" b="1" kern="1200" dirty="0" smtClean="0">
            <a:solidFill>
              <a:srgbClr val="002060"/>
            </a:solidFill>
            <a:effectLst/>
          </a:endParaRPr>
        </a:p>
        <a:p>
          <a:pPr marL="179388" lvl="0" indent="-179388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b="1" kern="1200" dirty="0" smtClean="0">
              <a:solidFill>
                <a:srgbClr val="002060"/>
              </a:solidFill>
              <a:effectLst/>
            </a:rPr>
            <a:t>※</a:t>
          </a:r>
          <a:r>
            <a:rPr lang="zh-TW" sz="1600" b="1" kern="1200" dirty="0" smtClean="0">
              <a:solidFill>
                <a:srgbClr val="002060"/>
              </a:solidFill>
              <a:effectLst/>
            </a:rPr>
            <a:t>影片拍攝內容：若機構內無法拍攝，同學可以機構外觀為背景，介紹實習機構及部門，分享實習心得</a:t>
          </a:r>
          <a:r>
            <a:rPr lang="zh-TW" altLang="en-US" sz="1600" b="1" kern="1200" dirty="0" smtClean="0">
              <a:solidFill>
                <a:srgbClr val="002060"/>
              </a:solidFill>
              <a:effectLst/>
            </a:rPr>
            <a:t>等。</a:t>
          </a:r>
          <a:endParaRPr lang="zh-TW" altLang="en-US" sz="1600" b="1" kern="1200" dirty="0">
            <a:solidFill>
              <a:srgbClr val="002060"/>
            </a:solidFill>
          </a:endParaRPr>
        </a:p>
      </dsp:txBody>
      <dsp:txXfrm>
        <a:off x="1116222" y="291563"/>
        <a:ext cx="5395294" cy="3596883"/>
      </dsp:txXfrm>
    </dsp:sp>
    <dsp:sp modelId="{50712E41-ED3A-4949-9AB5-0F46E1D1D253}">
      <dsp:nvSpPr>
        <dsp:cNvPr id="0" name=""/>
        <dsp:cNvSpPr/>
      </dsp:nvSpPr>
      <dsp:spPr>
        <a:xfrm>
          <a:off x="1142508" y="3776728"/>
          <a:ext cx="457003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6" y="8"/>
            <a:ext cx="2944211" cy="495068"/>
          </a:xfrm>
          <a:prstGeom prst="rect">
            <a:avLst/>
          </a:prstGeom>
        </p:spPr>
        <p:txBody>
          <a:bodyPr vert="horz" lIns="90621" tIns="45309" rIns="90621" bIns="4530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8120" y="8"/>
            <a:ext cx="2945298" cy="495068"/>
          </a:xfrm>
          <a:prstGeom prst="rect">
            <a:avLst/>
          </a:prstGeom>
        </p:spPr>
        <p:txBody>
          <a:bodyPr vert="horz" lIns="90621" tIns="45309" rIns="90621" bIns="4530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26826AB-0206-4789-988B-174AD64912F2}" type="datetimeFigureOut">
              <a:rPr lang="zh-TW" altLang="en-US"/>
              <a:pPr>
                <a:defRPr/>
              </a:pPr>
              <a:t>2022/11/14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6" y="9408627"/>
            <a:ext cx="2944211" cy="495068"/>
          </a:xfrm>
          <a:prstGeom prst="rect">
            <a:avLst/>
          </a:prstGeom>
        </p:spPr>
        <p:txBody>
          <a:bodyPr vert="horz" lIns="90621" tIns="45309" rIns="90621" bIns="4530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8120" y="9408627"/>
            <a:ext cx="2945298" cy="495068"/>
          </a:xfrm>
          <a:prstGeom prst="rect">
            <a:avLst/>
          </a:prstGeom>
        </p:spPr>
        <p:txBody>
          <a:bodyPr vert="horz" lIns="90621" tIns="45309" rIns="90621" bIns="4530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AB4D6F5-B0EF-43B8-A0CA-F4B4D75B414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3128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6" y="6"/>
            <a:ext cx="2944211" cy="497383"/>
          </a:xfrm>
          <a:prstGeom prst="rect">
            <a:avLst/>
          </a:prstGeom>
        </p:spPr>
        <p:txBody>
          <a:bodyPr vert="horz" lIns="90612" tIns="45305" rIns="90612" bIns="4530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8120" y="6"/>
            <a:ext cx="2945298" cy="497383"/>
          </a:xfrm>
          <a:prstGeom prst="rect">
            <a:avLst/>
          </a:prstGeom>
        </p:spPr>
        <p:txBody>
          <a:bodyPr vert="horz" lIns="90612" tIns="45305" rIns="90612" bIns="4530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F12DB57-9996-42C1-B360-3E077DA16707}" type="datetimeFigureOut">
              <a:rPr lang="zh-TW" altLang="en-US"/>
              <a:pPr>
                <a:defRPr/>
              </a:pPr>
              <a:t>2022/11/14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1363"/>
            <a:ext cx="4956175" cy="3717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12" tIns="45305" rIns="90612" bIns="45305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019" y="4705474"/>
            <a:ext cx="5436469" cy="4457931"/>
          </a:xfrm>
          <a:prstGeom prst="rect">
            <a:avLst/>
          </a:prstGeom>
        </p:spPr>
        <p:txBody>
          <a:bodyPr vert="horz" lIns="90612" tIns="45305" rIns="90612" bIns="45305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6" y="9408627"/>
            <a:ext cx="2944211" cy="495068"/>
          </a:xfrm>
          <a:prstGeom prst="rect">
            <a:avLst/>
          </a:prstGeom>
        </p:spPr>
        <p:txBody>
          <a:bodyPr vert="horz" lIns="90612" tIns="45305" rIns="90612" bIns="4530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8120" y="9408627"/>
            <a:ext cx="2945298" cy="495068"/>
          </a:xfrm>
          <a:prstGeom prst="rect">
            <a:avLst/>
          </a:prstGeom>
        </p:spPr>
        <p:txBody>
          <a:bodyPr vert="horz" lIns="90612" tIns="45305" rIns="90612" bIns="4530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C07D8BD-40C8-407E-B1F1-4F9251E2EEC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2133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 noChangeArrowheads="1"/>
          </p:cNvSpPr>
          <p:nvPr/>
        </p:nvSpPr>
        <p:spPr bwMode="auto">
          <a:xfrm>
            <a:off x="4021140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103" tIns="47052" rIns="94103" bIns="47052"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CFBECBE-7DBC-44AE-88B7-393FA4E0AB89}" type="slidenum">
              <a:rPr lang="en-US" altLang="zh-TW"/>
              <a:pPr algn="r" eaLnBrk="1" hangingPunct="1">
                <a:spcBef>
                  <a:spcPct val="0"/>
                </a:spcBef>
              </a:pPr>
              <a:t>5</a:t>
            </a:fld>
            <a:endParaRPr lang="en-US" altLang="zh-TW"/>
          </a:p>
        </p:txBody>
      </p:sp>
      <p:sp>
        <p:nvSpPr>
          <p:cNvPr id="13315" name="Rectangle 7"/>
          <p:cNvSpPr txBox="1">
            <a:spLocks noGrp="1" noChangeArrowheads="1"/>
          </p:cNvSpPr>
          <p:nvPr/>
        </p:nvSpPr>
        <p:spPr bwMode="auto">
          <a:xfrm>
            <a:off x="4021140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103" tIns="47052" rIns="94103" bIns="47052"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E88CCC-0B5B-434A-925A-C620C466EB4C}" type="slidenum">
              <a:rPr kumimoji="0" lang="en-US" altLang="zh-CN">
                <a:ea typeface="SimSun" panose="02010600030101010101" pitchFamily="2" charset="-122"/>
              </a:rPr>
              <a:pPr algn="r" eaLnBrk="1" hangingPunct="1">
                <a:spcBef>
                  <a:spcPct val="0"/>
                </a:spcBef>
              </a:pPr>
              <a:t>5</a:t>
            </a:fld>
            <a:endParaRPr kumimoji="0" lang="en-US" altLang="zh-CN">
              <a:ea typeface="SimSun" panose="02010600030101010101" pitchFamily="2" charset="-122"/>
            </a:endParaRPr>
          </a:p>
        </p:txBody>
      </p:sp>
      <p:sp>
        <p:nvSpPr>
          <p:cNvPr id="1331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3775" y="768350"/>
            <a:ext cx="5113338" cy="3836988"/>
          </a:xfrm>
          <a:ln/>
        </p:spPr>
      </p:sp>
      <p:sp>
        <p:nvSpPr>
          <p:cNvPr id="13317" name="備忘稿版面配置區 2"/>
          <p:cNvSpPr>
            <a:spLocks noGrp="1"/>
          </p:cNvSpPr>
          <p:nvPr>
            <p:ph type="body" idx="1"/>
          </p:nvPr>
        </p:nvSpPr>
        <p:spPr>
          <a:xfrm>
            <a:off x="711200" y="4860925"/>
            <a:ext cx="56769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>
              <a:latin typeface="Arial" panose="020B0604020202020204" pitchFamily="34" charset="0"/>
            </a:endParaRPr>
          </a:p>
        </p:txBody>
      </p:sp>
      <p:sp>
        <p:nvSpPr>
          <p:cNvPr id="162821" name="投影片編號版面配置區 3"/>
          <p:cNvSpPr txBox="1">
            <a:spLocks noGrp="1"/>
          </p:cNvSpPr>
          <p:nvPr/>
        </p:nvSpPr>
        <p:spPr bwMode="auto">
          <a:xfrm>
            <a:off x="402114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103" tIns="47052" rIns="94103" bIns="47052"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>
              <a:defRPr/>
            </a:pPr>
            <a:fld id="{AE205B0C-05A6-4752-A4FD-2BAC57A89803}" type="slidenum">
              <a:rPr kumimoji="0" lang="en-US" altLang="zh-CN" sz="13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</a:rPr>
              <a:pPr algn="r">
                <a:defRPr/>
              </a:pPr>
              <a:t>5</a:t>
            </a:fld>
            <a:endParaRPr kumimoji="0" lang="en-US" altLang="zh-CN" sz="130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88061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 noChangeArrowheads="1"/>
          </p:cNvSpPr>
          <p:nvPr/>
        </p:nvSpPr>
        <p:spPr bwMode="auto">
          <a:xfrm>
            <a:off x="4021140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103" tIns="47052" rIns="94103" bIns="47052"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CFBECBE-7DBC-44AE-88B7-393FA4E0AB89}" type="slidenum">
              <a:rPr lang="en-US" altLang="zh-TW"/>
              <a:pPr algn="r" eaLnBrk="1" hangingPunct="1">
                <a:spcBef>
                  <a:spcPct val="0"/>
                </a:spcBef>
              </a:pPr>
              <a:t>11</a:t>
            </a:fld>
            <a:endParaRPr lang="en-US" altLang="zh-TW"/>
          </a:p>
        </p:txBody>
      </p:sp>
      <p:sp>
        <p:nvSpPr>
          <p:cNvPr id="13315" name="Rectangle 7"/>
          <p:cNvSpPr txBox="1">
            <a:spLocks noGrp="1" noChangeArrowheads="1"/>
          </p:cNvSpPr>
          <p:nvPr/>
        </p:nvSpPr>
        <p:spPr bwMode="auto">
          <a:xfrm>
            <a:off x="4021140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103" tIns="47052" rIns="94103" bIns="47052"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E88CCC-0B5B-434A-925A-C620C466EB4C}" type="slidenum">
              <a:rPr kumimoji="0" lang="en-US" altLang="zh-CN">
                <a:ea typeface="SimSun" panose="02010600030101010101" pitchFamily="2" charset="-122"/>
              </a:rPr>
              <a:pPr algn="r" eaLnBrk="1" hangingPunct="1">
                <a:spcBef>
                  <a:spcPct val="0"/>
                </a:spcBef>
              </a:pPr>
              <a:t>11</a:t>
            </a:fld>
            <a:endParaRPr kumimoji="0" lang="en-US" altLang="zh-CN">
              <a:ea typeface="SimSun" panose="02010600030101010101" pitchFamily="2" charset="-122"/>
            </a:endParaRPr>
          </a:p>
        </p:txBody>
      </p:sp>
      <p:sp>
        <p:nvSpPr>
          <p:cNvPr id="1331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3775" y="768350"/>
            <a:ext cx="5113338" cy="3836988"/>
          </a:xfrm>
          <a:ln/>
        </p:spPr>
      </p:sp>
      <p:sp>
        <p:nvSpPr>
          <p:cNvPr id="13317" name="備忘稿版面配置區 2"/>
          <p:cNvSpPr>
            <a:spLocks noGrp="1"/>
          </p:cNvSpPr>
          <p:nvPr>
            <p:ph type="body" idx="1"/>
          </p:nvPr>
        </p:nvSpPr>
        <p:spPr>
          <a:xfrm>
            <a:off x="711200" y="4860925"/>
            <a:ext cx="56769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 smtClean="0">
              <a:latin typeface="Arial" panose="020B0604020202020204" pitchFamily="34" charset="0"/>
            </a:endParaRPr>
          </a:p>
        </p:txBody>
      </p:sp>
      <p:sp>
        <p:nvSpPr>
          <p:cNvPr id="162821" name="投影片編號版面配置區 3"/>
          <p:cNvSpPr txBox="1">
            <a:spLocks noGrp="1"/>
          </p:cNvSpPr>
          <p:nvPr/>
        </p:nvSpPr>
        <p:spPr bwMode="auto">
          <a:xfrm>
            <a:off x="402114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103" tIns="47052" rIns="94103" bIns="47052"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>
              <a:defRPr/>
            </a:pPr>
            <a:fld id="{AE205B0C-05A6-4752-A4FD-2BAC57A89803}" type="slidenum">
              <a:rPr kumimoji="0" lang="en-US" altLang="zh-CN" sz="130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SimSun" panose="02010600030101010101" pitchFamily="2" charset="-122"/>
              </a:rPr>
              <a:pPr algn="r">
                <a:defRPr/>
              </a:pPr>
              <a:t>11</a:t>
            </a:fld>
            <a:endParaRPr kumimoji="0" lang="en-US" altLang="zh-CN" sz="130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5250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1597828"/>
            <a:ext cx="5829300" cy="11025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892" indent="0" algn="ctr">
              <a:buNone/>
              <a:defRPr/>
            </a:lvl2pPr>
            <a:lvl3pPr marL="685783" indent="0" algn="ctr">
              <a:buNone/>
              <a:defRPr/>
            </a:lvl3pPr>
            <a:lvl4pPr marL="1028675" indent="0" algn="ctr">
              <a:buNone/>
              <a:defRPr/>
            </a:lvl4pPr>
            <a:lvl5pPr marL="1371566" indent="0" algn="ctr">
              <a:buNone/>
              <a:defRPr/>
            </a:lvl5pPr>
            <a:lvl6pPr marL="1714457" indent="0" algn="ctr">
              <a:buNone/>
              <a:defRPr/>
            </a:lvl6pPr>
            <a:lvl7pPr marL="2057348" indent="0" algn="ctr">
              <a:buNone/>
              <a:defRPr/>
            </a:lvl7pPr>
            <a:lvl8pPr marL="2400240" indent="0" algn="ctr">
              <a:buNone/>
              <a:defRPr/>
            </a:lvl8pPr>
            <a:lvl9pPr marL="2743132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1B6B0-293E-416A-BB76-41C1B30BE33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9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9" y="204797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9" y="1076328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14182-1125-4367-9460-15737404FCE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3600451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4025512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ADB34-8BF2-4C43-A057-CF8D590E7C6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220EE-A731-42AA-97D7-A406507A01C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205980"/>
            <a:ext cx="1543050" cy="43886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205980"/>
            <a:ext cx="4514850" cy="43886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A915A-5710-4007-A35C-328B988254E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-5_學生成就與職涯發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群組 22"/>
          <p:cNvGrpSpPr>
            <a:grpSpLocks/>
          </p:cNvGrpSpPr>
          <p:nvPr userDrawn="1"/>
        </p:nvGrpSpPr>
        <p:grpSpPr bwMode="auto">
          <a:xfrm>
            <a:off x="5250663" y="4554147"/>
            <a:ext cx="1607344" cy="492058"/>
            <a:chOff x="-167427" y="-64395"/>
            <a:chExt cx="2143140" cy="655710"/>
          </a:xfrm>
        </p:grpSpPr>
        <p:grpSp>
          <p:nvGrpSpPr>
            <p:cNvPr id="4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10"/>
              <a:chOff x="1696972" y="6143644"/>
              <a:chExt cx="2143140" cy="655710"/>
            </a:xfrm>
          </p:grpSpPr>
          <p:sp>
            <p:nvSpPr>
              <p:cNvPr id="6" name="矩形 15"/>
              <p:cNvSpPr/>
              <p:nvPr userDrawn="1"/>
            </p:nvSpPr>
            <p:spPr>
              <a:xfrm>
                <a:off x="1696972" y="6460989"/>
                <a:ext cx="2143140" cy="33836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0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+mj-lt"/>
                    <a:ea typeface="新細明體" pitchFamily="18" charset="-120"/>
                  </a:rPr>
                  <a:t>Hospitality Management </a:t>
                </a:r>
                <a:endParaRPr lang="zh-TW" altLang="en-US" sz="105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+mj-lt"/>
                  <a:ea typeface="新細明體" pitchFamily="18" charset="-120"/>
                </a:endParaRPr>
              </a:p>
            </p:txBody>
          </p:sp>
          <p:sp>
            <p:nvSpPr>
              <p:cNvPr id="7" name="矩形 16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5" name="直線接點 21"/>
            <p:cNvCxnSpPr/>
            <p:nvPr userDrawn="1"/>
          </p:nvCxnSpPr>
          <p:spPr>
            <a:xfrm>
              <a:off x="-738" y="500437"/>
              <a:ext cx="1857388" cy="158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字方塊 12"/>
          <p:cNvSpPr txBox="1"/>
          <p:nvPr userDrawn="1"/>
        </p:nvSpPr>
        <p:spPr>
          <a:xfrm>
            <a:off x="2786072" y="4768454"/>
            <a:ext cx="117871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76429A73-7E2E-49ED-A8A4-EF494083BC13}" type="slidenum">
              <a:rPr lang="zh-TW" altLang="en-US">
                <a:latin typeface="Arial" pitchFamily="34" charset="0"/>
                <a:ea typeface="新細明體" pitchFamily="18" charset="-120"/>
              </a:rPr>
              <a:pPr algn="ctr">
                <a:defRPr/>
              </a:pPr>
              <a:t>‹#›</a:t>
            </a:fld>
            <a:endParaRPr lang="zh-TW" altLang="en-US" dirty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5258514" y="11430"/>
            <a:ext cx="1566000" cy="51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zh-TW" altLang="en-US" sz="1500" b="1" spc="38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學生成就與</a:t>
            </a:r>
            <a:endParaRPr lang="en-US" altLang="zh-TW" sz="1500" b="1" spc="38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>
              <a:defRPr/>
            </a:pPr>
            <a:r>
              <a:rPr lang="zh-TW" altLang="en-US" sz="1500" b="1" spc="450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職涯發展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評鑑隔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7" descr="DSC_1027.JPG"/>
          <p:cNvPicPr>
            <a:picLocks/>
          </p:cNvPicPr>
          <p:nvPr userDrawn="1"/>
        </p:nvPicPr>
        <p:blipFill>
          <a:blip r:embed="rId2" cstate="print">
            <a:lum bright="57000" contrast="-70000"/>
          </a:blip>
          <a:stretch>
            <a:fillRect/>
          </a:stretch>
        </p:blipFill>
        <p:spPr>
          <a:xfrm>
            <a:off x="2973066" y="1789032"/>
            <a:ext cx="3750300" cy="3321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 descr="hk1114(透明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" y="4607728"/>
            <a:ext cx="1627585" cy="535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圖片 10" descr="DSC08851.JPG"/>
          <p:cNvPicPr>
            <a:picLocks noChangeAspect="1"/>
          </p:cNvPicPr>
          <p:nvPr userDrawn="1"/>
        </p:nvPicPr>
        <p:blipFill>
          <a:blip r:embed="rId4" cstate="print">
            <a:lum bright="70000" contrast="-70000"/>
          </a:blip>
          <a:stretch>
            <a:fillRect/>
          </a:stretch>
        </p:blipFill>
        <p:spPr>
          <a:xfrm>
            <a:off x="0" y="7"/>
            <a:ext cx="3643314" cy="349460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4968478" y="4612488"/>
            <a:ext cx="1889522" cy="468302"/>
            <a:chOff x="-167427" y="-12300"/>
            <a:chExt cx="2143140" cy="455183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12300"/>
              <a:ext cx="2143140" cy="455183"/>
              <a:chOff x="1696972" y="6195739"/>
              <a:chExt cx="2143140" cy="455183"/>
            </a:xfrm>
          </p:grpSpPr>
          <p:sp>
            <p:nvSpPr>
              <p:cNvPr id="8" name="矩形 16"/>
              <p:cNvSpPr/>
              <p:nvPr userDrawn="1"/>
            </p:nvSpPr>
            <p:spPr>
              <a:xfrm>
                <a:off x="2082062" y="6195739"/>
                <a:ext cx="1191261" cy="35898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lang="zh-TW" altLang="en-US" sz="10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  <p:sp>
            <p:nvSpPr>
              <p:cNvPr id="9" name="矩形 15"/>
              <p:cNvSpPr/>
              <p:nvPr userDrawn="1"/>
            </p:nvSpPr>
            <p:spPr>
              <a:xfrm>
                <a:off x="1696972" y="6404119"/>
                <a:ext cx="2143140" cy="24680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0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+mj-lt"/>
                    <a:ea typeface="新細明體" pitchFamily="18" charset="-120"/>
                  </a:rPr>
                  <a:t>Hospitality Management </a:t>
                </a:r>
                <a:endParaRPr lang="zh-TW" altLang="en-US" sz="105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+mj-lt"/>
                  <a:ea typeface="新細明體" pitchFamily="18" charset="-120"/>
                </a:endParaRPr>
              </a:p>
            </p:txBody>
          </p:sp>
        </p:grpSp>
        <p:cxnSp>
          <p:nvCxnSpPr>
            <p:cNvPr id="7" name="直線接點 21"/>
            <p:cNvCxnSpPr/>
            <p:nvPr userDrawn="1"/>
          </p:nvCxnSpPr>
          <p:spPr>
            <a:xfrm>
              <a:off x="58095" y="384646"/>
              <a:ext cx="1856849" cy="115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文字方塊 11"/>
          <p:cNvSpPr txBox="1"/>
          <p:nvPr userDrawn="1"/>
        </p:nvSpPr>
        <p:spPr>
          <a:xfrm>
            <a:off x="2786072" y="4768454"/>
            <a:ext cx="117871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B3E3B23C-395E-4624-A5D4-3B632A321389}" type="slidenum">
              <a:rPr lang="zh-TW" altLang="en-US">
                <a:latin typeface="Arial" pitchFamily="34" charset="0"/>
                <a:ea typeface="新細明體" pitchFamily="18" charset="-120"/>
              </a:rPr>
              <a:pPr algn="ctr">
                <a:defRPr/>
              </a:pPr>
              <a:t>‹#›</a:t>
            </a:fld>
            <a:endParaRPr lang="zh-TW" altLang="en-US" dirty="0">
              <a:latin typeface="Arial" pitchFamily="34" charset="0"/>
              <a:ea typeface="新細明體" pitchFamily="18" charset="-120"/>
            </a:endParaRPr>
          </a:p>
        </p:txBody>
      </p:sp>
      <p:pic>
        <p:nvPicPr>
          <p:cNvPr id="11" name="Picture 5" descr="title_04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7"/>
            <a:ext cx="6858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-2_課程規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群組 22"/>
          <p:cNvGrpSpPr>
            <a:grpSpLocks/>
          </p:cNvGrpSpPr>
          <p:nvPr userDrawn="1"/>
        </p:nvGrpSpPr>
        <p:grpSpPr bwMode="auto">
          <a:xfrm>
            <a:off x="5250663" y="4554147"/>
            <a:ext cx="1607344" cy="492058"/>
            <a:chOff x="-167427" y="-64395"/>
            <a:chExt cx="2143140" cy="655710"/>
          </a:xfrm>
        </p:grpSpPr>
        <p:grpSp>
          <p:nvGrpSpPr>
            <p:cNvPr id="4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10"/>
              <a:chOff x="1696972" y="6143644"/>
              <a:chExt cx="2143140" cy="655710"/>
            </a:xfrm>
          </p:grpSpPr>
          <p:sp>
            <p:nvSpPr>
              <p:cNvPr id="6" name="矩形 15"/>
              <p:cNvSpPr/>
              <p:nvPr userDrawn="1"/>
            </p:nvSpPr>
            <p:spPr>
              <a:xfrm>
                <a:off x="1696972" y="6460989"/>
                <a:ext cx="2143140" cy="33836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0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+mj-lt"/>
                    <a:ea typeface="新細明體" pitchFamily="18" charset="-120"/>
                  </a:rPr>
                  <a:t>Hospitality Management </a:t>
                </a:r>
                <a:endParaRPr lang="zh-TW" altLang="en-US" sz="105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+mj-lt"/>
                  <a:ea typeface="新細明體" pitchFamily="18" charset="-120"/>
                </a:endParaRPr>
              </a:p>
            </p:txBody>
          </p:sp>
          <p:sp>
            <p:nvSpPr>
              <p:cNvPr id="7" name="矩形 16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5" name="直線接點 21"/>
            <p:cNvCxnSpPr/>
            <p:nvPr userDrawn="1"/>
          </p:nvCxnSpPr>
          <p:spPr>
            <a:xfrm>
              <a:off x="-738" y="500437"/>
              <a:ext cx="1857388" cy="158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字方塊 12"/>
          <p:cNvSpPr txBox="1"/>
          <p:nvPr userDrawn="1"/>
        </p:nvSpPr>
        <p:spPr>
          <a:xfrm>
            <a:off x="2786072" y="4768454"/>
            <a:ext cx="117871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9438E87D-DCA8-4AAC-93C7-522A6DAE5DFB}" type="slidenum">
              <a:rPr lang="zh-TW" altLang="en-US">
                <a:latin typeface="Arial" pitchFamily="34" charset="0"/>
                <a:ea typeface="新細明體" pitchFamily="18" charset="-120"/>
              </a:rPr>
              <a:pPr algn="ctr">
                <a:defRPr/>
              </a:pPr>
              <a:t>‹#›</a:t>
            </a:fld>
            <a:endParaRPr lang="zh-TW" altLang="en-US" dirty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5258514" y="11430"/>
            <a:ext cx="1566000" cy="51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zh-TW" altLang="en-US" sz="1500" b="1" spc="38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課程規劃、師資</a:t>
            </a:r>
            <a:endParaRPr lang="en-US" altLang="zh-TW" sz="1500" b="1" spc="38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>
              <a:defRPr/>
            </a:pPr>
            <a:r>
              <a:rPr lang="zh-TW" altLang="en-US" sz="1500" b="1" spc="38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結構與教師教學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-3_教學品保與學生輔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群組 22"/>
          <p:cNvGrpSpPr>
            <a:grpSpLocks/>
          </p:cNvGrpSpPr>
          <p:nvPr userDrawn="1"/>
        </p:nvGrpSpPr>
        <p:grpSpPr bwMode="auto">
          <a:xfrm>
            <a:off x="5250663" y="4554147"/>
            <a:ext cx="1607344" cy="492058"/>
            <a:chOff x="-167427" y="-64395"/>
            <a:chExt cx="2143140" cy="655710"/>
          </a:xfrm>
        </p:grpSpPr>
        <p:grpSp>
          <p:nvGrpSpPr>
            <p:cNvPr id="4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10"/>
              <a:chOff x="1696972" y="6143644"/>
              <a:chExt cx="2143140" cy="655710"/>
            </a:xfrm>
          </p:grpSpPr>
          <p:sp>
            <p:nvSpPr>
              <p:cNvPr id="6" name="矩形 15"/>
              <p:cNvSpPr/>
              <p:nvPr userDrawn="1"/>
            </p:nvSpPr>
            <p:spPr>
              <a:xfrm>
                <a:off x="1696972" y="6460989"/>
                <a:ext cx="2143140" cy="33836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0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+mj-lt"/>
                    <a:ea typeface="新細明體" pitchFamily="18" charset="-120"/>
                  </a:rPr>
                  <a:t>Hospitality Management </a:t>
                </a:r>
                <a:endParaRPr lang="zh-TW" altLang="en-US" sz="105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+mj-lt"/>
                  <a:ea typeface="新細明體" pitchFamily="18" charset="-120"/>
                </a:endParaRPr>
              </a:p>
            </p:txBody>
          </p:sp>
          <p:sp>
            <p:nvSpPr>
              <p:cNvPr id="7" name="矩形 16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5" name="直線接點 21"/>
            <p:cNvCxnSpPr/>
            <p:nvPr userDrawn="1"/>
          </p:nvCxnSpPr>
          <p:spPr>
            <a:xfrm>
              <a:off x="-738" y="500437"/>
              <a:ext cx="1857388" cy="158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字方塊 12"/>
          <p:cNvSpPr txBox="1"/>
          <p:nvPr userDrawn="1"/>
        </p:nvSpPr>
        <p:spPr>
          <a:xfrm>
            <a:off x="2786072" y="4768454"/>
            <a:ext cx="117871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5C64D677-5A22-4DEE-B846-9BD16E1F4C27}" type="slidenum">
              <a:rPr lang="zh-TW" altLang="en-US">
                <a:latin typeface="Arial" pitchFamily="34" charset="0"/>
                <a:ea typeface="新細明體" pitchFamily="18" charset="-120"/>
              </a:rPr>
              <a:pPr algn="ctr">
                <a:defRPr/>
              </a:pPr>
              <a:t>‹#›</a:t>
            </a:fld>
            <a:endParaRPr lang="zh-TW" altLang="en-US" dirty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5258514" y="11430"/>
            <a:ext cx="1566000" cy="51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zh-TW" altLang="en-US" sz="1500" b="1" spc="38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教學品保與</a:t>
            </a:r>
            <a:endParaRPr lang="en-US" altLang="zh-TW" sz="1500" b="1" spc="38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>
              <a:defRPr/>
            </a:pPr>
            <a:r>
              <a:rPr lang="zh-TW" altLang="en-US" sz="1500" b="1" spc="450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學生輔導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-4_專業發展與產學合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群組 22"/>
          <p:cNvGrpSpPr>
            <a:grpSpLocks/>
          </p:cNvGrpSpPr>
          <p:nvPr userDrawn="1"/>
        </p:nvGrpSpPr>
        <p:grpSpPr bwMode="auto">
          <a:xfrm>
            <a:off x="5250663" y="4554147"/>
            <a:ext cx="1607344" cy="492058"/>
            <a:chOff x="-167427" y="-64395"/>
            <a:chExt cx="2143140" cy="655710"/>
          </a:xfrm>
        </p:grpSpPr>
        <p:grpSp>
          <p:nvGrpSpPr>
            <p:cNvPr id="4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10"/>
              <a:chOff x="1696972" y="6143644"/>
              <a:chExt cx="2143140" cy="655710"/>
            </a:xfrm>
          </p:grpSpPr>
          <p:sp>
            <p:nvSpPr>
              <p:cNvPr id="6" name="矩形 15"/>
              <p:cNvSpPr/>
              <p:nvPr userDrawn="1"/>
            </p:nvSpPr>
            <p:spPr>
              <a:xfrm>
                <a:off x="1696972" y="6460989"/>
                <a:ext cx="2143140" cy="33836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050" dirty="0" err="1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+mj-lt"/>
                    <a:ea typeface="新細明體" pitchFamily="18" charset="-120"/>
                  </a:rPr>
                  <a:t>HospitalityManagement</a:t>
                </a:r>
                <a:endParaRPr lang="zh-TW" altLang="en-US" sz="105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+mj-lt"/>
                  <a:ea typeface="新細明體" pitchFamily="18" charset="-120"/>
                </a:endParaRPr>
              </a:p>
            </p:txBody>
          </p:sp>
          <p:sp>
            <p:nvSpPr>
              <p:cNvPr id="7" name="矩形 16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5" name="直線接點 21"/>
            <p:cNvCxnSpPr/>
            <p:nvPr userDrawn="1"/>
          </p:nvCxnSpPr>
          <p:spPr>
            <a:xfrm>
              <a:off x="-738" y="500437"/>
              <a:ext cx="1857388" cy="158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字方塊 12"/>
          <p:cNvSpPr txBox="1"/>
          <p:nvPr userDrawn="1"/>
        </p:nvSpPr>
        <p:spPr>
          <a:xfrm>
            <a:off x="2786072" y="4768454"/>
            <a:ext cx="117871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0F00DBE5-486E-4D3D-9855-757F3CFAB587}" type="slidenum">
              <a:rPr lang="zh-TW" altLang="en-US">
                <a:latin typeface="Arial" pitchFamily="34" charset="0"/>
                <a:ea typeface="新細明體" pitchFamily="18" charset="-120"/>
              </a:rPr>
              <a:pPr algn="ctr">
                <a:defRPr/>
              </a:pPr>
              <a:t>‹#›</a:t>
            </a:fld>
            <a:endParaRPr lang="zh-TW" altLang="en-US" dirty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5258514" y="11430"/>
            <a:ext cx="1566000" cy="51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zh-TW" altLang="en-US" sz="1500" b="1" spc="38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專業發展與</a:t>
            </a:r>
            <a:endParaRPr lang="en-US" altLang="zh-TW" sz="1500" b="1" spc="38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>
              <a:defRPr/>
            </a:pPr>
            <a:r>
              <a:rPr lang="zh-TW" altLang="en-US" sz="1500" b="1" spc="450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產學合作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-1_目標、 特色與系務發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群組 22"/>
          <p:cNvGrpSpPr>
            <a:grpSpLocks/>
          </p:cNvGrpSpPr>
          <p:nvPr userDrawn="1"/>
        </p:nvGrpSpPr>
        <p:grpSpPr bwMode="auto">
          <a:xfrm>
            <a:off x="5250663" y="4554147"/>
            <a:ext cx="1607344" cy="492058"/>
            <a:chOff x="-167427" y="-64395"/>
            <a:chExt cx="2143140" cy="655710"/>
          </a:xfrm>
        </p:grpSpPr>
        <p:grpSp>
          <p:nvGrpSpPr>
            <p:cNvPr id="4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10"/>
              <a:chOff x="1696972" y="6143644"/>
              <a:chExt cx="2143140" cy="655710"/>
            </a:xfrm>
          </p:grpSpPr>
          <p:sp>
            <p:nvSpPr>
              <p:cNvPr id="6" name="矩形 15"/>
              <p:cNvSpPr/>
              <p:nvPr userDrawn="1"/>
            </p:nvSpPr>
            <p:spPr>
              <a:xfrm>
                <a:off x="1696972" y="6460989"/>
                <a:ext cx="2143140" cy="33836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0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+mj-lt"/>
                    <a:ea typeface="新細明體" pitchFamily="18" charset="-120"/>
                  </a:rPr>
                  <a:t>Hospitality Management </a:t>
                </a:r>
                <a:endParaRPr lang="zh-TW" altLang="en-US" sz="105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+mj-lt"/>
                  <a:ea typeface="新細明體" pitchFamily="18" charset="-120"/>
                </a:endParaRPr>
              </a:p>
            </p:txBody>
          </p:sp>
          <p:sp>
            <p:nvSpPr>
              <p:cNvPr id="7" name="矩形 16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5" name="直線接點 21"/>
            <p:cNvCxnSpPr/>
            <p:nvPr userDrawn="1"/>
          </p:nvCxnSpPr>
          <p:spPr>
            <a:xfrm>
              <a:off x="-738" y="500437"/>
              <a:ext cx="1857388" cy="158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字方塊 12"/>
          <p:cNvSpPr txBox="1"/>
          <p:nvPr userDrawn="1"/>
        </p:nvSpPr>
        <p:spPr>
          <a:xfrm>
            <a:off x="2786072" y="4768454"/>
            <a:ext cx="117871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16CDBB35-012A-4697-A185-06EC9F9E01C5}" type="slidenum">
              <a:rPr lang="zh-TW" altLang="en-US">
                <a:latin typeface="Arial" pitchFamily="34" charset="0"/>
                <a:ea typeface="新細明體" pitchFamily="18" charset="-120"/>
              </a:rPr>
              <a:pPr algn="ctr">
                <a:defRPr/>
              </a:pPr>
              <a:t>‹#›</a:t>
            </a:fld>
            <a:endParaRPr lang="zh-TW" altLang="en-US" dirty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5276634" y="0"/>
            <a:ext cx="1566000" cy="51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ts val="1650"/>
              </a:lnSpc>
              <a:spcBef>
                <a:spcPts val="0"/>
              </a:spcBef>
              <a:defRPr/>
            </a:pPr>
            <a:r>
              <a:rPr lang="zh-TW" altLang="en-US" sz="1500" b="1" spc="38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目標、 特色</a:t>
            </a:r>
            <a:endParaRPr lang="en-US" altLang="zh-TW" sz="1500" b="1" spc="38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>
              <a:lnSpc>
                <a:spcPts val="1650"/>
              </a:lnSpc>
              <a:spcBef>
                <a:spcPts val="0"/>
              </a:spcBef>
              <a:defRPr/>
            </a:pPr>
            <a:r>
              <a:rPr lang="zh-TW" altLang="en-US" sz="1500" b="1" spc="38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與系務發展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F3A51-8E27-4F03-BC92-C8AE1216A44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系之歷史沿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群組 22"/>
          <p:cNvGrpSpPr>
            <a:grpSpLocks/>
          </p:cNvGrpSpPr>
          <p:nvPr userDrawn="1"/>
        </p:nvGrpSpPr>
        <p:grpSpPr bwMode="auto">
          <a:xfrm>
            <a:off x="5250663" y="4554147"/>
            <a:ext cx="1607344" cy="492058"/>
            <a:chOff x="-167427" y="-64395"/>
            <a:chExt cx="2143140" cy="655710"/>
          </a:xfrm>
        </p:grpSpPr>
        <p:grpSp>
          <p:nvGrpSpPr>
            <p:cNvPr id="4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10"/>
              <a:chOff x="1696972" y="6143644"/>
              <a:chExt cx="2143140" cy="655710"/>
            </a:xfrm>
          </p:grpSpPr>
          <p:sp>
            <p:nvSpPr>
              <p:cNvPr id="6" name="矩形 15"/>
              <p:cNvSpPr/>
              <p:nvPr userDrawn="1"/>
            </p:nvSpPr>
            <p:spPr>
              <a:xfrm>
                <a:off x="1696972" y="6460989"/>
                <a:ext cx="2143140" cy="33836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0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+mj-lt"/>
                    <a:ea typeface="新細明體" pitchFamily="18" charset="-120"/>
                  </a:rPr>
                  <a:t>Hospitality Management </a:t>
                </a:r>
                <a:endParaRPr lang="zh-TW" altLang="en-US" sz="105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+mj-lt"/>
                  <a:ea typeface="新細明體" pitchFamily="18" charset="-120"/>
                </a:endParaRPr>
              </a:p>
            </p:txBody>
          </p:sp>
          <p:sp>
            <p:nvSpPr>
              <p:cNvPr id="7" name="矩形 16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5" name="直線接點 21"/>
            <p:cNvCxnSpPr/>
            <p:nvPr userDrawn="1"/>
          </p:nvCxnSpPr>
          <p:spPr>
            <a:xfrm>
              <a:off x="-738" y="500437"/>
              <a:ext cx="1857388" cy="158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字方塊 12"/>
          <p:cNvSpPr txBox="1"/>
          <p:nvPr userDrawn="1"/>
        </p:nvSpPr>
        <p:spPr>
          <a:xfrm>
            <a:off x="2786072" y="4768454"/>
            <a:ext cx="1178719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fld id="{D9C1C36E-5C4F-4C23-92B2-098240A247EC}" type="slidenum">
              <a:rPr lang="zh-TW" altLang="en-US">
                <a:latin typeface="Arial" pitchFamily="34" charset="0"/>
                <a:ea typeface="新細明體" pitchFamily="18" charset="-120"/>
              </a:rPr>
              <a:pPr algn="ctr">
                <a:defRPr/>
              </a:pPr>
              <a:t>‹#›</a:t>
            </a:fld>
            <a:endParaRPr lang="zh-TW" altLang="en-US" dirty="0"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5276634" y="0"/>
            <a:ext cx="1566000" cy="51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ts val="1650"/>
              </a:lnSpc>
              <a:spcBef>
                <a:spcPts val="0"/>
              </a:spcBef>
              <a:defRPr/>
            </a:pPr>
            <a:r>
              <a:rPr lang="zh-TW" altLang="en-US" sz="1500" b="1" spc="38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系歷史沿革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>
          <a:xfrm>
            <a:off x="0" y="4869657"/>
            <a:ext cx="21717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>
          <a:xfrm>
            <a:off x="5049441" y="4839891"/>
            <a:ext cx="16002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B4587-DD75-4607-B56B-F04454E477E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7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9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9" y="5"/>
            <a:ext cx="1607344" cy="653640"/>
            <a:chOff x="-167427" y="-64395"/>
            <a:chExt cx="2143140" cy="871032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871032"/>
              <a:chOff x="1696972" y="6143644"/>
              <a:chExt cx="2143140" cy="871032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9"/>
                <a:ext cx="2143140" cy="55368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Fancy" pitchFamily="2" charset="2"/>
                    <a:ea typeface="+mn-ea"/>
                  </a:rPr>
                  <a:t>Hospitality Management </a:t>
                </a:r>
                <a:endParaRPr kumimoji="0" lang="zh-TW" altLang="en-US" sz="105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Fancy" pitchFamily="2" charset="2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A42B40-5D95-4748-B188-E7ABAC83FAA8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FC4B3-CFFE-430A-B2A2-C5A22BE83D0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-6_自我改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" y="4714890"/>
            <a:ext cx="1301753" cy="428610"/>
          </a:xfrm>
          <a:prstGeom prst="rect">
            <a:avLst/>
          </a:prstGeom>
          <a:noFill/>
        </p:spPr>
      </p:pic>
      <p:grpSp>
        <p:nvGrpSpPr>
          <p:cNvPr id="2" name="群組 22"/>
          <p:cNvGrpSpPr/>
          <p:nvPr userDrawn="1"/>
        </p:nvGrpSpPr>
        <p:grpSpPr>
          <a:xfrm>
            <a:off x="5250647" y="4554161"/>
            <a:ext cx="1607355" cy="491926"/>
            <a:chOff x="-167427" y="-64395"/>
            <a:chExt cx="2143140" cy="655900"/>
          </a:xfrm>
        </p:grpSpPr>
        <p:grpSp>
          <p:nvGrpSpPr>
            <p:cNvPr id="3" name="群組 14"/>
            <p:cNvGrpSpPr/>
            <p:nvPr userDrawn="1"/>
          </p:nvGrpSpPr>
          <p:grpSpPr>
            <a:xfrm>
              <a:off x="-167427" y="-64395"/>
              <a:ext cx="2143140" cy="655900"/>
              <a:chOff x="1696972" y="6143644"/>
              <a:chExt cx="2143140" cy="655900"/>
            </a:xfrm>
          </p:grpSpPr>
          <p:sp>
            <p:nvSpPr>
              <p:cNvPr id="16" name="矩形 15"/>
              <p:cNvSpPr/>
              <p:nvPr userDrawn="1"/>
            </p:nvSpPr>
            <p:spPr>
              <a:xfrm>
                <a:off x="1696972" y="6460990"/>
                <a:ext cx="2143140" cy="338554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sz="1050" b="0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tx1"/>
                    </a:solidFill>
                    <a:effectLst/>
                    <a:latin typeface="+mj-lt"/>
                  </a:rPr>
                  <a:t>Hospitality Management </a:t>
                </a:r>
                <a:endParaRPr lang="zh-TW" altLang="en-US" sz="1050" b="0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  <p:sp>
            <p:nvSpPr>
              <p:cNvPr id="17" name="矩形 16"/>
              <p:cNvSpPr/>
              <p:nvPr userDrawn="1"/>
            </p:nvSpPr>
            <p:spPr>
              <a:xfrm>
                <a:off x="1977844" y="6143644"/>
                <a:ext cx="1246496" cy="492442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zh-TW" altLang="en-US" sz="1800" b="0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tx1"/>
                    </a:solidFill>
                    <a:effectLst/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lang="zh-TW" altLang="en-US" sz="750" b="0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tx1"/>
                    </a:solidFill>
                    <a:effectLst/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  <a:endParaRPr lang="zh-TW" altLang="en-US" sz="750" b="0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tx1"/>
                  </a:solidFill>
                  <a:effectLst/>
                  <a:latin typeface="華康仿宋體W2" pitchFamily="49" charset="-120"/>
                  <a:ea typeface="華康仿宋體W2" pitchFamily="49" charset="-120"/>
                </a:endParaRPr>
              </a:p>
            </p:txBody>
          </p:sp>
        </p:grpSp>
        <p:cxnSp>
          <p:nvCxnSpPr>
            <p:cNvPr id="22" name="直線接點 21"/>
            <p:cNvCxnSpPr/>
            <p:nvPr userDrawn="1"/>
          </p:nvCxnSpPr>
          <p:spPr>
            <a:xfrm>
              <a:off x="0" y="500042"/>
              <a:ext cx="1857388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文字方塊 12"/>
          <p:cNvSpPr txBox="1"/>
          <p:nvPr userDrawn="1"/>
        </p:nvSpPr>
        <p:spPr>
          <a:xfrm>
            <a:off x="2786060" y="4768469"/>
            <a:ext cx="1178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16147B35-C0F8-4686-A4A7-C146D1DE59F4}" type="slidenum">
              <a:rPr lang="zh-TW" altLang="en-US" smtClean="0"/>
              <a:pPr algn="ctr"/>
              <a:t>‹#›</a:t>
            </a:fld>
            <a:endParaRPr lang="zh-TW" altLang="en-US" dirty="0"/>
          </a:p>
        </p:txBody>
      </p:sp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5258514" y="11430"/>
            <a:ext cx="1566000" cy="51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zh-TW" altLang="en-US" sz="1500" b="1" spc="38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自我改善</a:t>
            </a:r>
            <a:endParaRPr lang="zh-TW" altLang="en-US" sz="1500" b="1" spc="450" dirty="0" smtClean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" y="4714890"/>
            <a:ext cx="1301753" cy="428610"/>
          </a:xfrm>
          <a:prstGeom prst="rect">
            <a:avLst/>
          </a:prstGeom>
          <a:noFill/>
        </p:spPr>
      </p:pic>
      <p:grpSp>
        <p:nvGrpSpPr>
          <p:cNvPr id="2" name="群組 22"/>
          <p:cNvGrpSpPr/>
          <p:nvPr userDrawn="1"/>
        </p:nvGrpSpPr>
        <p:grpSpPr>
          <a:xfrm>
            <a:off x="5250647" y="4554161"/>
            <a:ext cx="1607355" cy="491926"/>
            <a:chOff x="-167427" y="-64395"/>
            <a:chExt cx="2143140" cy="655900"/>
          </a:xfrm>
        </p:grpSpPr>
        <p:grpSp>
          <p:nvGrpSpPr>
            <p:cNvPr id="3" name="群組 14"/>
            <p:cNvGrpSpPr/>
            <p:nvPr userDrawn="1"/>
          </p:nvGrpSpPr>
          <p:grpSpPr>
            <a:xfrm>
              <a:off x="-167427" y="-64395"/>
              <a:ext cx="2143140" cy="655900"/>
              <a:chOff x="1696972" y="6143644"/>
              <a:chExt cx="2143140" cy="655900"/>
            </a:xfrm>
          </p:grpSpPr>
          <p:sp>
            <p:nvSpPr>
              <p:cNvPr id="16" name="矩形 15"/>
              <p:cNvSpPr/>
              <p:nvPr userDrawn="1"/>
            </p:nvSpPr>
            <p:spPr>
              <a:xfrm>
                <a:off x="1696972" y="6460990"/>
                <a:ext cx="2143140" cy="338554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sz="1050" b="0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tx1"/>
                    </a:solidFill>
                    <a:effectLst/>
                    <a:latin typeface="+mj-lt"/>
                  </a:rPr>
                  <a:t>Hospitality Management </a:t>
                </a:r>
                <a:endParaRPr lang="zh-TW" altLang="en-US" sz="1050" b="0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  <p:sp>
            <p:nvSpPr>
              <p:cNvPr id="17" name="矩形 16"/>
              <p:cNvSpPr/>
              <p:nvPr userDrawn="1"/>
            </p:nvSpPr>
            <p:spPr>
              <a:xfrm>
                <a:off x="1977844" y="6143644"/>
                <a:ext cx="1246496" cy="492442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zh-TW" altLang="en-US" sz="1800" b="0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tx1"/>
                    </a:solidFill>
                    <a:effectLst/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lang="zh-TW" altLang="en-US" sz="750" b="0" cap="none" spc="0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tx1"/>
                    </a:solidFill>
                    <a:effectLst/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  <a:endParaRPr lang="zh-TW" altLang="en-US" sz="750" b="0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tx1"/>
                  </a:solidFill>
                  <a:effectLst/>
                  <a:latin typeface="華康仿宋體W2" pitchFamily="49" charset="-120"/>
                  <a:ea typeface="華康仿宋體W2" pitchFamily="49" charset="-120"/>
                </a:endParaRPr>
              </a:p>
            </p:txBody>
          </p:sp>
        </p:grpSp>
        <p:cxnSp>
          <p:nvCxnSpPr>
            <p:cNvPr id="22" name="直線接點 21"/>
            <p:cNvCxnSpPr/>
            <p:nvPr userDrawn="1"/>
          </p:nvCxnSpPr>
          <p:spPr>
            <a:xfrm>
              <a:off x="0" y="500042"/>
              <a:ext cx="1857388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文字方塊 12"/>
          <p:cNvSpPr txBox="1"/>
          <p:nvPr userDrawn="1"/>
        </p:nvSpPr>
        <p:spPr>
          <a:xfrm>
            <a:off x="2786060" y="4768469"/>
            <a:ext cx="1178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16147B35-C0F8-4686-A4A7-C146D1DE59F4}" type="slidenum">
              <a:rPr lang="zh-TW" altLang="en-US" smtClean="0"/>
              <a:pPr algn="ctr"/>
              <a:t>‹#›</a:t>
            </a:fld>
            <a:endParaRPr lang="zh-TW" altLang="en-US" dirty="0"/>
          </a:p>
        </p:txBody>
      </p:sp>
      <p:sp>
        <p:nvSpPr>
          <p:cNvPr id="9" name="文字方塊 8"/>
          <p:cNvSpPr txBox="1"/>
          <p:nvPr userDrawn="1"/>
        </p:nvSpPr>
        <p:spPr>
          <a:xfrm>
            <a:off x="0" y="0"/>
            <a:ext cx="6858000" cy="41549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algn="l" defTabSz="685783" rtl="0" eaLnBrk="1" latinLnBrk="0" hangingPunct="1"/>
            <a:r>
              <a:rPr lang="en-US" altLang="zh-TW" sz="2100" b="1" kern="1200" cap="none" spc="38" dirty="0" smtClean="0">
                <a:ln w="11430"/>
                <a:solidFill>
                  <a:srgbClr val="1115A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+mn-cs"/>
              </a:rPr>
              <a:t>6-2</a:t>
            </a:r>
            <a:r>
              <a:rPr lang="zh-TW" altLang="en-US" sz="2100" b="1" kern="1200" cap="none" spc="38" dirty="0" smtClean="0">
                <a:ln w="11430"/>
                <a:solidFill>
                  <a:srgbClr val="1115A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+mn-cs"/>
              </a:rPr>
              <a:t> </a:t>
            </a:r>
            <a:r>
              <a:rPr lang="zh-TW" altLang="zh-TW" sz="2100" b="1" kern="1200" cap="none" spc="38" dirty="0" smtClean="0">
                <a:ln w="11430"/>
                <a:solidFill>
                  <a:srgbClr val="1115A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  <a:cs typeface="+mn-cs"/>
              </a:rPr>
              <a:t>系持續改善及提升品質之作法</a:t>
            </a:r>
            <a:endParaRPr lang="zh-TW" altLang="en-US" sz="2100" b="1" kern="1200" cap="none" spc="38" dirty="0" smtClean="0">
              <a:ln w="11430"/>
              <a:solidFill>
                <a:srgbClr val="1115A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1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" y="4714882"/>
            <a:ext cx="1301354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22"/>
          <p:cNvGrpSpPr>
            <a:grpSpLocks/>
          </p:cNvGrpSpPr>
          <p:nvPr userDrawn="1"/>
        </p:nvGrpSpPr>
        <p:grpSpPr bwMode="auto">
          <a:xfrm>
            <a:off x="5250663" y="4554146"/>
            <a:ext cx="1607344" cy="492060"/>
            <a:chOff x="-167427" y="-64395"/>
            <a:chExt cx="2143140" cy="655709"/>
          </a:xfrm>
        </p:grpSpPr>
        <p:grpSp>
          <p:nvGrpSpPr>
            <p:cNvPr id="4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9"/>
              <a:chOff x="1696972" y="6143644"/>
              <a:chExt cx="2143140" cy="655709"/>
            </a:xfrm>
          </p:grpSpPr>
          <p:sp>
            <p:nvSpPr>
              <p:cNvPr id="6" name="矩形 5"/>
              <p:cNvSpPr/>
              <p:nvPr userDrawn="1"/>
            </p:nvSpPr>
            <p:spPr>
              <a:xfrm>
                <a:off x="1696972" y="6460990"/>
                <a:ext cx="2143140" cy="33836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+mj-lt"/>
                    <a:ea typeface="+mn-ea"/>
                  </a:rPr>
                  <a:t>Hospitality Management </a:t>
                </a:r>
                <a:endParaRPr kumimoji="0" lang="zh-TW" altLang="en-US" sz="105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+mj-lt"/>
                  <a:ea typeface="+mn-ea"/>
                </a:endParaRPr>
              </a:p>
            </p:txBody>
          </p:sp>
          <p:sp>
            <p:nvSpPr>
              <p:cNvPr id="7" name="矩形 6"/>
              <p:cNvSpPr/>
              <p:nvPr userDrawn="1"/>
            </p:nvSpPr>
            <p:spPr>
              <a:xfrm>
                <a:off x="1977838" y="6143644"/>
                <a:ext cx="1246505" cy="492164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5" name="直線接點 4"/>
            <p:cNvCxnSpPr/>
            <p:nvPr userDrawn="1"/>
          </p:nvCxnSpPr>
          <p:spPr>
            <a:xfrm>
              <a:off x="-738" y="500437"/>
              <a:ext cx="1857388" cy="158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字方塊 7"/>
          <p:cNvSpPr txBox="1">
            <a:spLocks noChangeArrowheads="1"/>
          </p:cNvSpPr>
          <p:nvPr userDrawn="1"/>
        </p:nvSpPr>
        <p:spPr bwMode="auto">
          <a:xfrm>
            <a:off x="2786073" y="4768454"/>
            <a:ext cx="11787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fld id="{40BC7F11-BEE7-432B-8C03-2451E5D14B65}" type="slidenum">
              <a:rPr kumimoji="0" lang="zh-TW" altLang="en-US" smtClean="0">
                <a:latin typeface="Times New Roman" pitchFamily="18" charset="0"/>
                <a:ea typeface="標楷體" pitchFamily="65" charset="-120"/>
              </a:rPr>
              <a:pPr algn="ctr" eaLnBrk="1" hangingPunct="1">
                <a:defRPr/>
              </a:pPr>
              <a:t>‹#›</a:t>
            </a:fld>
            <a:endParaRPr kumimoji="0" lang="zh-TW" altLang="en-US" smtClean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9" name="文字方塊 8"/>
          <p:cNvSpPr txBox="1">
            <a:spLocks noChangeArrowheads="1"/>
          </p:cNvSpPr>
          <p:nvPr userDrawn="1"/>
        </p:nvSpPr>
        <p:spPr bwMode="auto">
          <a:xfrm>
            <a:off x="0" y="2"/>
            <a:ext cx="68580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0" lang="en-US" altLang="zh-TW" sz="2100" b="1" cap="none" spc="38" dirty="0" smtClean="0">
                <a:ln w="11430"/>
                <a:solidFill>
                  <a:srgbClr val="1115A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5-1</a:t>
            </a:r>
            <a:r>
              <a:rPr kumimoji="0" lang="zh-TW" altLang="zh-TW" sz="2100" b="1" cap="none" spc="38" dirty="0" smtClean="0">
                <a:ln w="11430"/>
                <a:solidFill>
                  <a:srgbClr val="1115A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學生學習成效與發展符合系所教育目標與特色</a:t>
            </a:r>
            <a:endParaRPr kumimoji="0" lang="zh-TW" altLang="en-US" sz="2100" b="1" cap="none" spc="38" dirty="0" smtClean="0">
              <a:ln w="11430"/>
              <a:solidFill>
                <a:srgbClr val="1115A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158037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" y="4714882"/>
            <a:ext cx="1301354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22"/>
          <p:cNvGrpSpPr>
            <a:grpSpLocks/>
          </p:cNvGrpSpPr>
          <p:nvPr userDrawn="1"/>
        </p:nvGrpSpPr>
        <p:grpSpPr bwMode="auto">
          <a:xfrm>
            <a:off x="5250663" y="4554146"/>
            <a:ext cx="1607344" cy="492060"/>
            <a:chOff x="-167427" y="-64395"/>
            <a:chExt cx="2143140" cy="655709"/>
          </a:xfrm>
        </p:grpSpPr>
        <p:grpSp>
          <p:nvGrpSpPr>
            <p:cNvPr id="4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9"/>
              <a:chOff x="1696972" y="6143644"/>
              <a:chExt cx="2143140" cy="655709"/>
            </a:xfrm>
          </p:grpSpPr>
          <p:sp>
            <p:nvSpPr>
              <p:cNvPr id="6" name="矩形 5"/>
              <p:cNvSpPr/>
              <p:nvPr userDrawn="1"/>
            </p:nvSpPr>
            <p:spPr>
              <a:xfrm>
                <a:off x="1696972" y="6460990"/>
                <a:ext cx="2143140" cy="33836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+mj-lt"/>
                    <a:ea typeface="+mn-ea"/>
                  </a:rPr>
                  <a:t>Hospitality Management </a:t>
                </a:r>
                <a:endParaRPr kumimoji="0" lang="zh-TW" altLang="en-US" sz="105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+mj-lt"/>
                  <a:ea typeface="+mn-ea"/>
                </a:endParaRPr>
              </a:p>
            </p:txBody>
          </p:sp>
          <p:sp>
            <p:nvSpPr>
              <p:cNvPr id="7" name="矩形 6"/>
              <p:cNvSpPr/>
              <p:nvPr userDrawn="1"/>
            </p:nvSpPr>
            <p:spPr>
              <a:xfrm>
                <a:off x="1977838" y="6143644"/>
                <a:ext cx="1246505" cy="492164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5" name="直線接點 4"/>
            <p:cNvCxnSpPr/>
            <p:nvPr userDrawn="1"/>
          </p:nvCxnSpPr>
          <p:spPr>
            <a:xfrm>
              <a:off x="-738" y="500437"/>
              <a:ext cx="1857388" cy="158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字方塊 7"/>
          <p:cNvSpPr txBox="1">
            <a:spLocks noChangeArrowheads="1"/>
          </p:cNvSpPr>
          <p:nvPr userDrawn="1"/>
        </p:nvSpPr>
        <p:spPr bwMode="auto">
          <a:xfrm>
            <a:off x="2786073" y="4768454"/>
            <a:ext cx="11787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fld id="{D2D7F595-D5E8-4482-863E-758530EF20C9}" type="slidenum">
              <a:rPr kumimoji="0" lang="zh-TW" altLang="en-US" smtClean="0">
                <a:latin typeface="Times New Roman" pitchFamily="18" charset="0"/>
                <a:ea typeface="標楷體" pitchFamily="65" charset="-120"/>
              </a:rPr>
              <a:pPr algn="ctr" eaLnBrk="1" hangingPunct="1">
                <a:defRPr/>
              </a:pPr>
              <a:t>‹#›</a:t>
            </a:fld>
            <a:endParaRPr kumimoji="0" lang="zh-TW" altLang="en-US" smtClean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9" name="文字方塊 8"/>
          <p:cNvSpPr txBox="1">
            <a:spLocks noChangeArrowheads="1"/>
          </p:cNvSpPr>
          <p:nvPr userDrawn="1"/>
        </p:nvSpPr>
        <p:spPr bwMode="auto">
          <a:xfrm>
            <a:off x="0" y="1"/>
            <a:ext cx="68580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0" lang="en-US" altLang="zh-TW" sz="2100" b="1" cap="none" spc="38" dirty="0" smtClean="0">
                <a:ln w="11430"/>
                <a:solidFill>
                  <a:srgbClr val="1115A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5-2</a:t>
            </a:r>
            <a:r>
              <a:rPr kumimoji="0" lang="zh-TW" altLang="zh-TW" sz="2100" b="1" cap="none" spc="38" dirty="0" smtClean="0">
                <a:ln w="11430"/>
                <a:solidFill>
                  <a:srgbClr val="1115A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提升學生就業力之規劃措施</a:t>
            </a:r>
            <a:endParaRPr kumimoji="0" lang="zh-TW" altLang="en-US" sz="2100" b="1" cap="none" spc="38" dirty="0" smtClean="0">
              <a:ln w="11430"/>
              <a:solidFill>
                <a:srgbClr val="1115A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71414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DDF36-AF3F-4EE9-B724-0183BDF2259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8596748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7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6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9" y="5"/>
            <a:ext cx="1607344" cy="653640"/>
            <a:chOff x="-167427" y="-64395"/>
            <a:chExt cx="2143140" cy="871032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871032"/>
              <a:chOff x="1696972" y="6143644"/>
              <a:chExt cx="2143140" cy="871032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9"/>
                <a:ext cx="2143140" cy="55368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Fancy" pitchFamily="2" charset="2"/>
                    <a:ea typeface="標楷體"/>
                  </a:rPr>
                  <a:t>Hospitality Management </a:t>
                </a:r>
                <a:endParaRPr kumimoji="0" lang="zh-TW" altLang="en-US" sz="1050" b="1" dirty="0">
                  <a:ln w="12700">
                    <a:solidFill>
                      <a:srgbClr val="B13F9A">
                        <a:satMod val="155000"/>
                      </a:srgbClr>
                    </a:solidFill>
                    <a:prstDash val="solid"/>
                  </a:ln>
                  <a:solidFill>
                    <a:prstClr val="black"/>
                  </a:solidFill>
                  <a:latin typeface="Fancy" pitchFamily="2" charset="2"/>
                  <a:ea typeface="標楷體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 sz="3300" b="1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>
                <a:defRPr/>
              </a:pPr>
              <a:t>‹#›</a:t>
            </a:fld>
            <a:endParaRPr lang="zh-TW" altLang="en-US" sz="3300" b="1" dirty="0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 sz="3300" b="1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>
                <a:defRPr/>
              </a:pPr>
              <a:t>‹#›</a:t>
            </a:fld>
            <a:endParaRPr lang="zh-TW" altLang="en-US" sz="3300" b="1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97458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7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6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9" y="7"/>
            <a:ext cx="1607344" cy="492058"/>
            <a:chOff x="-167427" y="-64395"/>
            <a:chExt cx="2143140" cy="655710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10"/>
              <a:chOff x="1696972" y="6143644"/>
              <a:chExt cx="2143140" cy="655710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9"/>
                <a:ext cx="2143140" cy="33836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DilleniaUPC" panose="02020603050405020304" pitchFamily="18" charset="-34"/>
                    <a:ea typeface="標楷體"/>
                  </a:rPr>
                  <a:t>Hospitality Management </a:t>
                </a:r>
                <a:endParaRPr kumimoji="0" lang="zh-TW" altLang="en-US" sz="1050" b="1" dirty="0">
                  <a:ln w="12700">
                    <a:solidFill>
                      <a:srgbClr val="B13F9A">
                        <a:satMod val="155000"/>
                      </a:srgbClr>
                    </a:solidFill>
                    <a:prstDash val="solid"/>
                  </a:ln>
                  <a:solidFill>
                    <a:prstClr val="black"/>
                  </a:solidFill>
                  <a:latin typeface="DilleniaUPC" panose="02020603050405020304" pitchFamily="18" charset="-34"/>
                  <a:ea typeface="標楷體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 sz="3300" b="1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>
                <a:defRPr/>
              </a:pPr>
              <a:t>‹#›</a:t>
            </a:fld>
            <a:endParaRPr lang="zh-TW" altLang="en-US" sz="3300" b="1" dirty="0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 sz="3300" b="1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>
                <a:defRPr/>
              </a:pPr>
              <a:t>‹#›</a:t>
            </a:fld>
            <a:endParaRPr lang="zh-TW" altLang="en-US" sz="3300" b="1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01428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892" indent="0">
              <a:buNone/>
              <a:defRPr sz="1350"/>
            </a:lvl2pPr>
            <a:lvl3pPr marL="685783" indent="0">
              <a:buNone/>
              <a:defRPr sz="1200"/>
            </a:lvl3pPr>
            <a:lvl4pPr marL="1028675" indent="0">
              <a:buNone/>
              <a:defRPr sz="1050"/>
            </a:lvl4pPr>
            <a:lvl5pPr marL="1371566" indent="0">
              <a:buNone/>
              <a:defRPr sz="1050"/>
            </a:lvl5pPr>
            <a:lvl6pPr marL="1714457" indent="0">
              <a:buNone/>
              <a:defRPr sz="1050"/>
            </a:lvl6pPr>
            <a:lvl7pPr marL="2057348" indent="0">
              <a:buNone/>
              <a:defRPr sz="1050"/>
            </a:lvl7pPr>
            <a:lvl8pPr marL="2400240" indent="0">
              <a:buNone/>
              <a:defRPr sz="1050"/>
            </a:lvl8pPr>
            <a:lvl9pPr marL="2743132" indent="0">
              <a:buNone/>
              <a:defRPr sz="10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E467-0FD1-4093-A344-9F64F17432C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7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6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9" y="7"/>
            <a:ext cx="1607344" cy="492058"/>
            <a:chOff x="-167427" y="-64395"/>
            <a:chExt cx="2143140" cy="655710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10"/>
              <a:chOff x="1696972" y="6143644"/>
              <a:chExt cx="2143140" cy="655710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9"/>
                <a:ext cx="2143140" cy="33836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DilleniaUPC" panose="02020603050405020304" pitchFamily="18" charset="-34"/>
                    <a:ea typeface="標楷體"/>
                  </a:rPr>
                  <a:t>Hospitality Management </a:t>
                </a:r>
                <a:endParaRPr kumimoji="0" lang="zh-TW" altLang="en-US" sz="1050" b="1" dirty="0">
                  <a:ln w="12700">
                    <a:solidFill>
                      <a:srgbClr val="B13F9A">
                        <a:satMod val="155000"/>
                      </a:srgbClr>
                    </a:solidFill>
                    <a:prstDash val="solid"/>
                  </a:ln>
                  <a:solidFill>
                    <a:prstClr val="black"/>
                  </a:solidFill>
                  <a:latin typeface="DilleniaUPC" panose="02020603050405020304" pitchFamily="18" charset="-34"/>
                  <a:ea typeface="標楷體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 sz="3300" b="1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>
                <a:defRPr/>
              </a:pPr>
              <a:t>‹#›</a:t>
            </a:fld>
            <a:endParaRPr lang="zh-TW" altLang="en-US" sz="3300" b="1" dirty="0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 sz="3300" b="1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>
                <a:defRPr/>
              </a:pPr>
              <a:t>‹#›</a:t>
            </a:fld>
            <a:endParaRPr lang="zh-TW" altLang="en-US" sz="3300" b="1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03672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7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6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9" y="7"/>
            <a:ext cx="1607344" cy="492058"/>
            <a:chOff x="-167427" y="-64395"/>
            <a:chExt cx="2143140" cy="655710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10"/>
              <a:chOff x="1696972" y="6143644"/>
              <a:chExt cx="2143140" cy="655710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9"/>
                <a:ext cx="2143140" cy="33836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DilleniaUPC" panose="02020603050405020304" pitchFamily="18" charset="-34"/>
                    <a:ea typeface="標楷體"/>
                  </a:rPr>
                  <a:t>Hospitality Management </a:t>
                </a:r>
                <a:endParaRPr kumimoji="0" lang="zh-TW" altLang="en-US" sz="1050" b="1" dirty="0">
                  <a:ln w="12700">
                    <a:solidFill>
                      <a:srgbClr val="B13F9A">
                        <a:satMod val="155000"/>
                      </a:srgbClr>
                    </a:solidFill>
                    <a:prstDash val="solid"/>
                  </a:ln>
                  <a:solidFill>
                    <a:prstClr val="black"/>
                  </a:solidFill>
                  <a:latin typeface="DilleniaUPC" panose="02020603050405020304" pitchFamily="18" charset="-34"/>
                  <a:ea typeface="標楷體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 sz="3300" b="1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>
                <a:defRPr/>
              </a:pPr>
              <a:t>‹#›</a:t>
            </a:fld>
            <a:endParaRPr lang="zh-TW" altLang="en-US" sz="3300" b="1" dirty="0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 sz="3300" b="1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>
                <a:defRPr/>
              </a:pPr>
              <a:t>‹#›</a:t>
            </a:fld>
            <a:endParaRPr lang="zh-TW" altLang="en-US" sz="3300" b="1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52360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2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7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6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9" y="7"/>
            <a:ext cx="1607344" cy="492058"/>
            <a:chOff x="-167427" y="-64395"/>
            <a:chExt cx="2143140" cy="655710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10"/>
              <a:chOff x="1696972" y="6143644"/>
              <a:chExt cx="2143140" cy="655710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9"/>
                <a:ext cx="2143140" cy="33836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DilleniaUPC" panose="02020603050405020304" pitchFamily="18" charset="-34"/>
                    <a:ea typeface="標楷體"/>
                  </a:rPr>
                  <a:t>Hospitality Management </a:t>
                </a:r>
                <a:endParaRPr kumimoji="0" lang="zh-TW" altLang="en-US" sz="1050" b="1" dirty="0">
                  <a:ln w="12700">
                    <a:solidFill>
                      <a:srgbClr val="B13F9A">
                        <a:satMod val="155000"/>
                      </a:srgbClr>
                    </a:solidFill>
                    <a:prstDash val="solid"/>
                  </a:ln>
                  <a:solidFill>
                    <a:prstClr val="black"/>
                  </a:solidFill>
                  <a:latin typeface="DilleniaUPC" panose="02020603050405020304" pitchFamily="18" charset="-34"/>
                  <a:ea typeface="標楷體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b="1" dirty="0">
                    <a:ln w="12700">
                      <a:solidFill>
                        <a:srgbClr val="B13F9A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 sz="3300" b="1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>
                <a:defRPr/>
              </a:pPr>
              <a:t>‹#›</a:t>
            </a:fld>
            <a:endParaRPr lang="zh-TW" altLang="en-US" sz="3300" b="1" dirty="0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 sz="3300" b="1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>
                <a:defRPr/>
              </a:pPr>
              <a:t>‹#›</a:t>
            </a:fld>
            <a:endParaRPr lang="zh-TW" altLang="en-US" sz="3300" b="1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28280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4"/>
            <a:ext cx="1607344" cy="653641"/>
            <a:chOff x="-167427" y="-64395"/>
            <a:chExt cx="2143140" cy="871032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871032"/>
              <a:chOff x="1696972" y="6143644"/>
              <a:chExt cx="2143140" cy="871032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90"/>
                <a:ext cx="2143140" cy="5536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dirty="0">
                    <a:ln w="12700">
                      <a:solidFill>
                        <a:srgbClr val="1F497D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Fancy" pitchFamily="2" charset="2"/>
                    <a:ea typeface="標楷體"/>
                  </a:rPr>
                  <a:t>Hospitality Management </a:t>
                </a:r>
                <a:endParaRPr kumimoji="0" lang="zh-TW" altLang="en-US" sz="1050" dirty="0">
                  <a:ln w="12700">
                    <a:solidFill>
                      <a:srgbClr val="1F497D">
                        <a:satMod val="155000"/>
                      </a:srgbClr>
                    </a:solidFill>
                    <a:prstDash val="solid"/>
                  </a:ln>
                  <a:solidFill>
                    <a:prstClr val="black"/>
                  </a:solidFill>
                  <a:latin typeface="Fancy" pitchFamily="2" charset="2"/>
                  <a:ea typeface="標楷體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rgbClr val="1F497D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rgbClr val="1F497D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A1CF2-8815-4405-A852-39BEC5D48A72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92A30-A744-4FD0-9002-A1DAECE89894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7639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4"/>
            <a:ext cx="1607344" cy="653641"/>
            <a:chOff x="-167427" y="-64395"/>
            <a:chExt cx="2143140" cy="871032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871032"/>
              <a:chOff x="1696972" y="6143644"/>
              <a:chExt cx="2143140" cy="871032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90"/>
                <a:ext cx="2143140" cy="5536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dirty="0">
                    <a:ln w="12700">
                      <a:solidFill>
                        <a:srgbClr val="1F497D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Fancy" pitchFamily="2" charset="2"/>
                    <a:ea typeface="標楷體"/>
                  </a:rPr>
                  <a:t>Hospitality Management </a:t>
                </a:r>
                <a:endParaRPr kumimoji="0" lang="zh-TW" altLang="en-US" sz="1050" dirty="0">
                  <a:ln w="12700">
                    <a:solidFill>
                      <a:srgbClr val="1F497D">
                        <a:satMod val="155000"/>
                      </a:srgbClr>
                    </a:solidFill>
                    <a:prstDash val="solid"/>
                  </a:ln>
                  <a:solidFill>
                    <a:prstClr val="black"/>
                  </a:solidFill>
                  <a:latin typeface="Fancy" pitchFamily="2" charset="2"/>
                  <a:ea typeface="標楷體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rgbClr val="1F497D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rgbClr val="1F497D">
                          <a:satMod val="155000"/>
                        </a:srgbClr>
                      </a:solidFill>
                      <a:prstDash val="solid"/>
                    </a:ln>
                    <a:solidFill>
                      <a:prstClr val="black"/>
                    </a:solidFill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A1CF2-8815-4405-A852-39BEC5D48A72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92A30-A744-4FD0-9002-A1DAECE89894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3372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FDD7F-963F-4812-9F96-0D4D19907B4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2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2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77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77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498F0-5707-4B7E-A137-AD9905B2550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39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236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236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8159C-2516-45E7-874C-A9549D233E5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236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236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236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236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0130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48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48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48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48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48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5069681" y="4836321"/>
            <a:ext cx="16002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E9B5A-79EE-4332-B058-D48B0917BF4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48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48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48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48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48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k1114(透明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0"/>
            <a:ext cx="1301354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 descr="DSC0885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5"/>
            <a:ext cx="1228886" cy="117872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圖片 3" descr="DSC_1027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525143" y="3963600"/>
            <a:ext cx="1332860" cy="11799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群組 22"/>
          <p:cNvGrpSpPr>
            <a:grpSpLocks/>
          </p:cNvGrpSpPr>
          <p:nvPr userDrawn="1"/>
        </p:nvGrpSpPr>
        <p:grpSpPr bwMode="auto">
          <a:xfrm>
            <a:off x="5318523" y="5"/>
            <a:ext cx="1607344" cy="492057"/>
            <a:chOff x="-167427" y="-64395"/>
            <a:chExt cx="2143140" cy="655708"/>
          </a:xfrm>
        </p:grpSpPr>
        <p:grpSp>
          <p:nvGrpSpPr>
            <p:cNvPr id="6" name="群組 14"/>
            <p:cNvGrpSpPr>
              <a:grpSpLocks/>
            </p:cNvGrpSpPr>
            <p:nvPr userDrawn="1"/>
          </p:nvGrpSpPr>
          <p:grpSpPr bwMode="auto">
            <a:xfrm>
              <a:off x="-167427" y="-64395"/>
              <a:ext cx="2143140" cy="655708"/>
              <a:chOff x="1696972" y="6143644"/>
              <a:chExt cx="2143140" cy="655708"/>
            </a:xfrm>
          </p:grpSpPr>
          <p:sp>
            <p:nvSpPr>
              <p:cNvPr id="8" name="矩形 7"/>
              <p:cNvSpPr/>
              <p:nvPr userDrawn="1"/>
            </p:nvSpPr>
            <p:spPr>
              <a:xfrm>
                <a:off x="1696972" y="6460988"/>
                <a:ext cx="2143140" cy="33836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1050" baseline="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DilleniaUPC" panose="02020603050405020304" pitchFamily="18" charset="-34"/>
                    <a:ea typeface="+mn-ea"/>
                  </a:rPr>
                  <a:t>Hospitality Management </a:t>
                </a:r>
                <a:endParaRPr kumimoji="0" lang="zh-TW" altLang="en-US" sz="1050" baseline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DilleniaUPC" panose="02020603050405020304" pitchFamily="18" charset="-34"/>
                  <a:ea typeface="+mn-ea"/>
                </a:endParaRPr>
              </a:p>
            </p:txBody>
          </p:sp>
          <p:sp>
            <p:nvSpPr>
              <p:cNvPr id="9" name="矩形 8"/>
              <p:cNvSpPr/>
              <p:nvPr userDrawn="1"/>
            </p:nvSpPr>
            <p:spPr>
              <a:xfrm>
                <a:off x="1977838" y="6143644"/>
                <a:ext cx="1246505" cy="4921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zh-TW" altLang="en-US" sz="180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餐旅</a:t>
                </a:r>
                <a:r>
                  <a:rPr kumimoji="0" lang="zh-TW" altLang="en-US" sz="750" dirty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latin typeface="華康仿宋體W2" pitchFamily="49" charset="-120"/>
                    <a:ea typeface="華康仿宋體W2" pitchFamily="49" charset="-120"/>
                  </a:rPr>
                  <a:t>管理系</a:t>
                </a:r>
              </a:p>
            </p:txBody>
          </p:sp>
        </p:grpSp>
        <p:cxnSp>
          <p:nvCxnSpPr>
            <p:cNvPr id="7" name="直線接點 6"/>
            <p:cNvCxnSpPr/>
            <p:nvPr userDrawn="1"/>
          </p:nvCxnSpPr>
          <p:spPr>
            <a:xfrm>
              <a:off x="-739" y="500437"/>
              <a:ext cx="1857388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BCD3-6BA0-4429-81B0-796205F79F1F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C6B99-D5C8-4823-AEA7-25AF0C6D75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485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18F2E-F61F-4D15-BFE3-35081BD9212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DDF36-AF3F-4EE9-B724-0183BDF2259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1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image" Target="../media/image1.jpeg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30" name="圖片 16" descr="(圖2)簡報底圖.jpg"/>
          <p:cNvPicPr>
            <a:picLocks/>
          </p:cNvPicPr>
          <p:nvPr userDrawn="1"/>
        </p:nvPicPr>
        <p:blipFill>
          <a:blip r:embed="rId77" cstate="print"/>
          <a:srcRect/>
          <a:stretch>
            <a:fillRect/>
          </a:stretch>
        </p:blipFill>
        <p:spPr bwMode="auto">
          <a:xfrm>
            <a:off x="9" y="1"/>
            <a:ext cx="6836569" cy="513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0532" name="標題版面配置區 1"/>
          <p:cNvSpPr>
            <a:spLocks noGrp="1"/>
          </p:cNvSpPr>
          <p:nvPr>
            <p:ph type="title"/>
          </p:nvPr>
        </p:nvSpPr>
        <p:spPr bwMode="auto">
          <a:xfrm>
            <a:off x="342900" y="346348"/>
            <a:ext cx="61722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按一下以編輯母片標題樣式</a:t>
            </a:r>
          </a:p>
        </p:txBody>
      </p:sp>
      <p:sp>
        <p:nvSpPr>
          <p:cNvPr id="150533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342900" y="1200151"/>
            <a:ext cx="61722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</a:p>
        </p:txBody>
      </p:sp>
      <p:sp>
        <p:nvSpPr>
          <p:cNvPr id="1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0" y="4869657"/>
            <a:ext cx="21717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900" dirty="0">
                <a:solidFill>
                  <a:srgbClr val="898989"/>
                </a:solidFill>
                <a:latin typeface="Calibri" pitchFamily="34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5049441" y="4839891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rgbClr val="FFFF0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20607BC-5A22-4E35-A58E-B693956FE09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grpSp>
        <p:nvGrpSpPr>
          <p:cNvPr id="17" name="群組 22"/>
          <p:cNvGrpSpPr>
            <a:grpSpLocks/>
          </p:cNvGrpSpPr>
          <p:nvPr userDrawn="1"/>
        </p:nvGrpSpPr>
        <p:grpSpPr bwMode="auto">
          <a:xfrm>
            <a:off x="5369628" y="6"/>
            <a:ext cx="1431000" cy="406391"/>
            <a:chOff x="-99286" y="-64395"/>
            <a:chExt cx="1908013" cy="541550"/>
          </a:xfrm>
        </p:grpSpPr>
        <p:sp>
          <p:nvSpPr>
            <p:cNvPr id="18" name="矩形 17"/>
            <p:cNvSpPr/>
            <p:nvPr userDrawn="1"/>
          </p:nvSpPr>
          <p:spPr bwMode="auto">
            <a:xfrm>
              <a:off x="113442" y="-64395"/>
              <a:ext cx="1246504" cy="49216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180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華康仿宋體W2" pitchFamily="49" charset="-120"/>
                  <a:ea typeface="華康仿宋體W2" pitchFamily="49" charset="-120"/>
                </a:rPr>
                <a:t>餐旅</a:t>
              </a:r>
              <a:r>
                <a:rPr kumimoji="0" lang="zh-TW" altLang="en-US" sz="75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latin typeface="華康仿宋體W2" pitchFamily="49" charset="-120"/>
                  <a:ea typeface="華康仿宋體W2" pitchFamily="49" charset="-120"/>
                </a:rPr>
                <a:t>管理系</a:t>
              </a:r>
            </a:p>
          </p:txBody>
        </p:sp>
        <p:cxnSp>
          <p:nvCxnSpPr>
            <p:cNvPr id="19" name="直線接點 18"/>
            <p:cNvCxnSpPr/>
            <p:nvPr userDrawn="1"/>
          </p:nvCxnSpPr>
          <p:spPr>
            <a:xfrm>
              <a:off x="-99286" y="475568"/>
              <a:ext cx="1908013" cy="1587"/>
            </a:xfrm>
            <a:prstGeom prst="lin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矩形 19"/>
          <p:cNvSpPr/>
          <p:nvPr userDrawn="1"/>
        </p:nvSpPr>
        <p:spPr>
          <a:xfrm>
            <a:off x="5273788" y="365930"/>
            <a:ext cx="1670650" cy="2077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TW" sz="75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charset="-120"/>
                <a:cs typeface="+mn-cs"/>
              </a:rPr>
              <a:t> </a:t>
            </a:r>
            <a:r>
              <a:rPr kumimoji="0" lang="en-US" altLang="zh-TW" sz="750" kern="1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Culinary Arts and Hotel Management</a:t>
            </a:r>
            <a:r>
              <a:rPr kumimoji="1" lang="en-US" altLang="zh-TW" sz="75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charset="-120"/>
                <a:cs typeface="+mn-cs"/>
              </a:rPr>
              <a:t>​</a:t>
            </a:r>
            <a:endParaRPr lang="zh-TW" altLang="en-US" sz="7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1" r:id="rId2"/>
    <p:sldLayoutId id="2147483700" r:id="rId3"/>
    <p:sldLayoutId id="2147483699" r:id="rId4"/>
    <p:sldLayoutId id="2147483698" r:id="rId5"/>
    <p:sldLayoutId id="2147483697" r:id="rId6"/>
    <p:sldLayoutId id="2147483704" r:id="rId7"/>
    <p:sldLayoutId id="2147483696" r:id="rId8"/>
    <p:sldLayoutId id="2147483695" r:id="rId9"/>
    <p:sldLayoutId id="2147483694" r:id="rId10"/>
    <p:sldLayoutId id="2147483693" r:id="rId11"/>
    <p:sldLayoutId id="2147483692" r:id="rId12"/>
    <p:sldLayoutId id="2147483691" r:id="rId13"/>
    <p:sldLayoutId id="2147483705" r:id="rId14"/>
    <p:sldLayoutId id="2147483706" r:id="rId15"/>
    <p:sldLayoutId id="2147483707" r:id="rId16"/>
    <p:sldLayoutId id="2147483708" r:id="rId17"/>
    <p:sldLayoutId id="2147483709" r:id="rId18"/>
    <p:sldLayoutId id="2147483710" r:id="rId19"/>
    <p:sldLayoutId id="2147483711" r:id="rId20"/>
    <p:sldLayoutId id="2147483703" r:id="rId21"/>
    <p:sldLayoutId id="2147483712" r:id="rId22"/>
    <p:sldLayoutId id="2147483713" r:id="rId23"/>
    <p:sldLayoutId id="2147483718" r:id="rId24"/>
    <p:sldLayoutId id="2147483720" r:id="rId25"/>
    <p:sldLayoutId id="2147483723" r:id="rId26"/>
    <p:sldLayoutId id="2147483737" r:id="rId27"/>
    <p:sldLayoutId id="2147483750" r:id="rId28"/>
    <p:sldLayoutId id="2147483754" r:id="rId29"/>
    <p:sldLayoutId id="2147483755" r:id="rId30"/>
    <p:sldLayoutId id="2147483756" r:id="rId31"/>
    <p:sldLayoutId id="2147483757" r:id="rId32"/>
    <p:sldLayoutId id="2147483758" r:id="rId33"/>
    <p:sldLayoutId id="2147483759" r:id="rId34"/>
    <p:sldLayoutId id="2147483760" r:id="rId35"/>
    <p:sldLayoutId id="2147483761" r:id="rId36"/>
    <p:sldLayoutId id="2147483762" r:id="rId37"/>
    <p:sldLayoutId id="2147483763" r:id="rId38"/>
    <p:sldLayoutId id="2147483764" r:id="rId39"/>
    <p:sldLayoutId id="2147483765" r:id="rId40"/>
    <p:sldLayoutId id="2147483766" r:id="rId41"/>
    <p:sldLayoutId id="2147483767" r:id="rId42"/>
    <p:sldLayoutId id="2147483768" r:id="rId43"/>
    <p:sldLayoutId id="2147483769" r:id="rId44"/>
    <p:sldLayoutId id="2147483770" r:id="rId45"/>
    <p:sldLayoutId id="2147483771" r:id="rId46"/>
    <p:sldLayoutId id="2147483772" r:id="rId47"/>
    <p:sldLayoutId id="2147483773" r:id="rId48"/>
    <p:sldLayoutId id="2147483774" r:id="rId49"/>
    <p:sldLayoutId id="2147483775" r:id="rId50"/>
    <p:sldLayoutId id="2147483776" r:id="rId51"/>
    <p:sldLayoutId id="2147483777" r:id="rId52"/>
    <p:sldLayoutId id="2147483778" r:id="rId53"/>
    <p:sldLayoutId id="2147483779" r:id="rId54"/>
    <p:sldLayoutId id="2147483780" r:id="rId55"/>
    <p:sldLayoutId id="2147483781" r:id="rId56"/>
    <p:sldLayoutId id="2147483782" r:id="rId57"/>
    <p:sldLayoutId id="2147483783" r:id="rId58"/>
    <p:sldLayoutId id="2147483784" r:id="rId59"/>
    <p:sldLayoutId id="2147483785" r:id="rId60"/>
    <p:sldLayoutId id="2147483786" r:id="rId61"/>
    <p:sldLayoutId id="2147483787" r:id="rId62"/>
    <p:sldLayoutId id="2147483788" r:id="rId63"/>
    <p:sldLayoutId id="2147483789" r:id="rId64"/>
    <p:sldLayoutId id="2147483790" r:id="rId65"/>
    <p:sldLayoutId id="2147483791" r:id="rId66"/>
    <p:sldLayoutId id="2147483792" r:id="rId67"/>
    <p:sldLayoutId id="2147483793" r:id="rId68"/>
    <p:sldLayoutId id="2147483794" r:id="rId69"/>
    <p:sldLayoutId id="2147483795" r:id="rId70"/>
    <p:sldLayoutId id="2147483796" r:id="rId71"/>
    <p:sldLayoutId id="2147483797" r:id="rId72"/>
    <p:sldLayoutId id="2147483798" r:id="rId73"/>
    <p:sldLayoutId id="2147483799" r:id="rId74"/>
    <p:sldLayoutId id="2147483800" r:id="rId75"/>
  </p:sldLayoutIdLst>
  <p:transition advClick="0" advTm="1000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342892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685783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028675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371566" algn="ctr" rtl="0" fontAlgn="base"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257168" indent="-25716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100">
          <a:solidFill>
            <a:schemeClr val="tx1"/>
          </a:solidFill>
          <a:latin typeface="+mn-lt"/>
          <a:ea typeface="+mn-ea"/>
        </a:defRPr>
      </a:lvl2pPr>
      <a:lvl3pPr marL="857228" indent="-17144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800">
          <a:solidFill>
            <a:schemeClr val="tx1"/>
          </a:solidFill>
          <a:latin typeface="+mn-lt"/>
          <a:ea typeface="+mn-ea"/>
        </a:defRPr>
      </a:lvl3pPr>
      <a:lvl4pPr marL="1200120" indent="-17144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1500">
          <a:solidFill>
            <a:schemeClr val="tx1"/>
          </a:solidFill>
          <a:latin typeface="+mn-lt"/>
          <a:ea typeface="+mn-ea"/>
        </a:defRPr>
      </a:lvl4pPr>
      <a:lvl5pPr marL="1543012" indent="-17144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1500">
          <a:solidFill>
            <a:schemeClr val="tx1"/>
          </a:solidFill>
          <a:latin typeface="+mn-lt"/>
          <a:ea typeface="+mn-ea"/>
        </a:defRPr>
      </a:lvl5pPr>
      <a:lvl6pPr marL="1885903" indent="-171446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795" indent="-171446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686" indent="-171446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577" indent="-171446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120.107.138.125/rule/pdfviewer.aspx?param=x+8QeDpzO7ZcgbYT+reNMwJURvhwFjUQjpPvGVPzyhU=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151209945748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299" y="0"/>
            <a:ext cx="2635701" cy="1715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招生摺頁\1-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8301" b="71380" l="10565" r="8895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679" t="22389" r="3187" b="40975"/>
          <a:stretch/>
        </p:blipFill>
        <p:spPr bwMode="auto">
          <a:xfrm>
            <a:off x="116513" y="0"/>
            <a:ext cx="1281627" cy="508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1235322" y="70751"/>
            <a:ext cx="4137894" cy="852169"/>
          </a:xfrm>
          <a:prstGeom prst="rect">
            <a:avLst/>
          </a:prstGeom>
          <a:noFill/>
        </p:spPr>
        <p:txBody>
          <a:bodyPr wrap="square" lIns="20967" tIns="10484" rIns="20967" bIns="10484" rtlCol="0">
            <a:spAutoFit/>
          </a:bodyPr>
          <a:lstStyle/>
          <a:p>
            <a:r>
              <a:rPr lang="zh-TW" altLang="en-US" sz="1800" dirty="0" smtClean="0">
                <a:latin typeface="華康香港標準楷書(P)" panose="03000500000000000000" pitchFamily="66" charset="-120"/>
                <a:ea typeface="華康香港標準楷書(P)" panose="03000500000000000000" pitchFamily="66" charset="-120"/>
              </a:rPr>
              <a:t>餐旅管理系</a:t>
            </a:r>
            <a:endParaRPr lang="en-US" altLang="zh-TW" sz="1800" dirty="0" smtClean="0">
              <a:latin typeface="華康香港標準楷書(P)" panose="03000500000000000000" pitchFamily="66" charset="-120"/>
              <a:ea typeface="華康香港標準楷書(P)" panose="03000500000000000000" pitchFamily="66" charset="-120"/>
            </a:endParaRPr>
          </a:p>
          <a:p>
            <a:r>
              <a:rPr lang="en-US" altLang="zh-TW" sz="1800" dirty="0" smtClean="0">
                <a:latin typeface="華康香港標準楷書(P)" panose="03000500000000000000" pitchFamily="66" charset="-120"/>
                <a:ea typeface="華康香港標準楷書(P)" panose="03000500000000000000" pitchFamily="66" charset="-120"/>
              </a:rPr>
              <a:t>Department </a:t>
            </a:r>
            <a:r>
              <a:rPr lang="en-US" altLang="zh-TW" sz="1800" dirty="0">
                <a:latin typeface="華康香港標準楷書(P)" panose="03000500000000000000" pitchFamily="66" charset="-120"/>
                <a:ea typeface="華康香港標準楷書(P)" panose="03000500000000000000" pitchFamily="66" charset="-120"/>
              </a:rPr>
              <a:t>of Culinary </a:t>
            </a:r>
            <a:r>
              <a:rPr lang="en-US" altLang="zh-TW" sz="1800" dirty="0" smtClean="0">
                <a:latin typeface="華康香港標準楷書(P)" panose="03000500000000000000" pitchFamily="66" charset="-120"/>
                <a:ea typeface="華康香港標準楷書(P)" panose="03000500000000000000" pitchFamily="66" charset="-120"/>
              </a:rPr>
              <a:t>Arts</a:t>
            </a:r>
          </a:p>
          <a:p>
            <a:r>
              <a:rPr lang="en-US" altLang="zh-TW" sz="1800" dirty="0" smtClean="0">
                <a:latin typeface="華康香港標準楷書(P)" panose="03000500000000000000" pitchFamily="66" charset="-120"/>
                <a:ea typeface="華康香港標準楷書(P)" panose="03000500000000000000" pitchFamily="66" charset="-120"/>
              </a:rPr>
              <a:t>and </a:t>
            </a:r>
            <a:r>
              <a:rPr lang="en-US" altLang="zh-TW" sz="1800" dirty="0">
                <a:latin typeface="華康香港標準楷書(P)" panose="03000500000000000000" pitchFamily="66" charset="-120"/>
                <a:ea typeface="華康香港標準楷書(P)" panose="03000500000000000000" pitchFamily="66" charset="-120"/>
              </a:rPr>
              <a:t>Hotel Management​</a:t>
            </a:r>
            <a:endParaRPr lang="zh-TW" altLang="en-US" sz="1800" dirty="0">
              <a:latin typeface="華康香港標準楷書(P)" panose="03000500000000000000" pitchFamily="66" charset="-120"/>
              <a:ea typeface="華康香港標準楷書(P)" panose="03000500000000000000" pitchFamily="66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-2" y="1419622"/>
            <a:ext cx="6586153" cy="390505"/>
          </a:xfrm>
          <a:prstGeom prst="rect">
            <a:avLst/>
          </a:prstGeom>
          <a:noFill/>
        </p:spPr>
        <p:txBody>
          <a:bodyPr wrap="square" lIns="20967" tIns="10484" rIns="20967" bIns="10484" rtlCol="0">
            <a:spAutoFit/>
          </a:bodyPr>
          <a:lstStyle/>
          <a:p>
            <a:pPr lvl="1" algn="ctr">
              <a:spcBef>
                <a:spcPts val="600"/>
              </a:spcBef>
              <a:spcAft>
                <a:spcPts val="600"/>
              </a:spcAft>
            </a:pPr>
            <a:r>
              <a:rPr lang="zh-TW" altLang="en-US" sz="2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流程</a:t>
            </a:r>
            <a:r>
              <a:rPr lang="zh-TW" altLang="en-US" sz="2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endParaRPr lang="en-US" altLang="zh-TW" sz="2400" b="1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0" y="837603"/>
            <a:ext cx="6858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000" b="1" dirty="0">
                <a:solidFill>
                  <a:srgbClr val="FF0000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餐旅管理系</a:t>
            </a:r>
            <a:r>
              <a:rPr lang="zh-TW" altLang="en-US" sz="3000" b="1" dirty="0" smtClean="0">
                <a:solidFill>
                  <a:srgbClr val="FF0000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第</a:t>
            </a:r>
            <a:r>
              <a:rPr lang="en-US" altLang="zh-TW" sz="3000" b="1" dirty="0" smtClean="0">
                <a:solidFill>
                  <a:srgbClr val="FF0000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21</a:t>
            </a:r>
            <a:r>
              <a:rPr lang="zh-TW" altLang="en-US" sz="3000" b="1" dirty="0" smtClean="0">
                <a:solidFill>
                  <a:srgbClr val="FF0000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屆校外實習返校</a:t>
            </a:r>
            <a:r>
              <a:rPr lang="zh-TW" altLang="en-US" sz="3000" b="1" dirty="0">
                <a:solidFill>
                  <a:srgbClr val="FF0000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座談會</a:t>
            </a: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251137"/>
              </p:ext>
            </p:extLst>
          </p:nvPr>
        </p:nvGraphicFramePr>
        <p:xfrm>
          <a:off x="116512" y="1929848"/>
          <a:ext cx="6533160" cy="28323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7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2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3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31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081" marR="6408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活動流程</a:t>
                      </a:r>
                      <a:endParaRPr lang="zh-TW" sz="11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081" marR="6408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地點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081" marR="6408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12:30~12:50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081" marR="64081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簽到</a:t>
                      </a:r>
                      <a:r>
                        <a:rPr lang="en-US" sz="14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14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就座完畢</a:t>
                      </a:r>
                      <a:endParaRPr lang="zh-TW" sz="1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081" marR="64081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</a:t>
                      </a:r>
                      <a:r>
                        <a:rPr lang="zh-TW" sz="14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會議廳</a:t>
                      </a:r>
                      <a:endParaRPr lang="zh-TW" sz="1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081" marR="64081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9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12:50~13:10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081" marR="64081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主任與老師對同學的叮嚀</a:t>
                      </a:r>
                      <a:endParaRPr lang="zh-TW" sz="1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081" marR="64081" marT="0" marB="0" anchor="ctr"/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TW" alt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081" marR="64081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1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13:10~14:00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081" marR="6408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zh-TW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畢業專題製作</a:t>
                      </a:r>
                      <a:endParaRPr lang="zh-TW" altLang="zh-TW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zh-TW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吳胤瑱主任</a:t>
                      </a:r>
                      <a:endParaRPr lang="zh-TW" sz="1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081" marR="64081" marT="0" marB="0" anchor="ctr"/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081" marR="64081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4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14:00~15:00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081" marR="6408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各班班會時間</a:t>
                      </a:r>
                      <a:endParaRPr lang="zh-TW" sz="1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4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傾聽</a:t>
                      </a:r>
                      <a:r>
                        <a:rPr lang="zh-TW" sz="14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與</a:t>
                      </a:r>
                      <a:r>
                        <a:rPr lang="zh-TW" sz="14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交流</a:t>
                      </a:r>
                      <a:endParaRPr lang="zh-TW" sz="1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081" marR="6408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甲：</a:t>
                      </a:r>
                      <a:r>
                        <a:rPr lang="en-US" sz="14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</a:t>
                      </a:r>
                      <a:r>
                        <a:rPr lang="en-US" altLang="zh-TW" sz="14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</a:t>
                      </a:r>
                      <a:r>
                        <a:rPr lang="en-US" sz="14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sz="14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sz="14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乙：</a:t>
                      </a:r>
                      <a:r>
                        <a:rPr lang="en-US" sz="14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</a:t>
                      </a:r>
                      <a:r>
                        <a:rPr lang="en-US" altLang="zh-TW" sz="14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203</a:t>
                      </a:r>
                      <a:r>
                        <a:rPr lang="en-US" sz="14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sz="14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sz="14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丙：</a:t>
                      </a:r>
                      <a:r>
                        <a:rPr lang="en-US" sz="14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</a:t>
                      </a:r>
                      <a:r>
                        <a:rPr lang="en-US" altLang="zh-TW" sz="1400" kern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204</a:t>
                      </a:r>
                      <a:endParaRPr lang="zh-TW" sz="1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081" marR="64081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32966" y="1563638"/>
            <a:ext cx="33960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1638" lvl="1" indent="-319088">
              <a:spcBef>
                <a:spcPts val="600"/>
              </a:spcBef>
              <a:spcAft>
                <a:spcPts val="600"/>
              </a:spcAft>
            </a:pP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6941634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B1F3A51-8E27-4F03-BC92-C8AE1216A44A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188640" y="132244"/>
            <a:ext cx="53012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/>
            <a:r>
              <a:rPr lang="zh-TW" altLang="en-US" b="1" dirty="0" smtClean="0"/>
              <a:t>實習影片上傳</a:t>
            </a:r>
            <a:endParaRPr lang="zh-TW" altLang="en-US" b="1" dirty="0"/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378114992"/>
              </p:ext>
            </p:extLst>
          </p:nvPr>
        </p:nvGraphicFramePr>
        <p:xfrm>
          <a:off x="116632" y="627534"/>
          <a:ext cx="6624736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3443374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AutoShape 2"/>
          <p:cNvSpPr>
            <a:spLocks noChangeArrowheads="1"/>
          </p:cNvSpPr>
          <p:nvPr/>
        </p:nvSpPr>
        <p:spPr bwMode="auto">
          <a:xfrm>
            <a:off x="578644" y="1357312"/>
            <a:ext cx="5778104" cy="22145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>
              <a:defRPr/>
            </a:pPr>
            <a:endParaRPr kumimoji="0" lang="zh-TW" altLang="zh-TW" b="1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2293" name="Text Box 2"/>
          <p:cNvSpPr txBox="1">
            <a:spLocks noChangeArrowheads="1"/>
          </p:cNvSpPr>
          <p:nvPr/>
        </p:nvSpPr>
        <p:spPr bwMode="auto">
          <a:xfrm>
            <a:off x="944166" y="1924050"/>
            <a:ext cx="4875609" cy="910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kumimoji="0" lang="zh-TW" altLang="en-US" sz="4050" b="1" dirty="0" smtClean="0">
                <a:solidFill>
                  <a:srgbClr val="3333CC"/>
                </a:solidFill>
                <a:latin typeface="SimHei" panose="02010609060101010101" pitchFamily="49" charset="-122"/>
                <a:ea typeface="標楷體" panose="03000509000000000000" pitchFamily="65" charset="-120"/>
              </a:rPr>
              <a:t>畢業門檻</a:t>
            </a:r>
            <a:endParaRPr kumimoji="0" lang="en-US" altLang="zh-CN" sz="4050" b="1" dirty="0">
              <a:solidFill>
                <a:srgbClr val="3333CC"/>
              </a:solidFill>
              <a:latin typeface="SimHei" panose="02010609060101010101" pitchFamily="49" charset="-122"/>
              <a:ea typeface="標楷體" panose="03000509000000000000" pitchFamily="65" charset="-120"/>
            </a:endParaRPr>
          </a:p>
        </p:txBody>
      </p:sp>
      <p:sp>
        <p:nvSpPr>
          <p:cNvPr id="18441" name="AutoShape 7"/>
          <p:cNvSpPr>
            <a:spLocks noChangeArrowheads="1"/>
          </p:cNvSpPr>
          <p:nvPr/>
        </p:nvSpPr>
        <p:spPr bwMode="auto">
          <a:xfrm>
            <a:off x="2295525" y="1113235"/>
            <a:ext cx="540544" cy="609600"/>
          </a:xfrm>
          <a:prstGeom prst="roundRect">
            <a:avLst>
              <a:gd name="adj" fmla="val 16667"/>
            </a:avLst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rgbClr val="3366FF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>
              <a:defRPr/>
            </a:pPr>
            <a:endParaRPr kumimoji="0" lang="zh-TW" altLang="zh-TW" b="1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8442" name="AutoShape 8"/>
          <p:cNvSpPr>
            <a:spLocks noChangeArrowheads="1"/>
          </p:cNvSpPr>
          <p:nvPr/>
        </p:nvSpPr>
        <p:spPr bwMode="auto">
          <a:xfrm>
            <a:off x="998935" y="1113235"/>
            <a:ext cx="540544" cy="609600"/>
          </a:xfrm>
          <a:prstGeom prst="roundRect">
            <a:avLst>
              <a:gd name="adj" fmla="val 16667"/>
            </a:avLst>
          </a:prstGeom>
          <a:blipFill dpi="0" rotWithShape="0">
            <a:blip r:embed="rId4" cstate="print"/>
            <a:srcRect/>
            <a:stretch>
              <a:fillRect/>
            </a:stretch>
          </a:blipFill>
          <a:ln w="28575">
            <a:solidFill>
              <a:srgbClr val="3366FF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>
              <a:defRPr/>
            </a:pPr>
            <a:endParaRPr kumimoji="0" lang="zh-TW" altLang="zh-TW" b="1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8443" name="AutoShape 9"/>
          <p:cNvSpPr>
            <a:spLocks noChangeArrowheads="1"/>
          </p:cNvSpPr>
          <p:nvPr/>
        </p:nvSpPr>
        <p:spPr bwMode="auto">
          <a:xfrm>
            <a:off x="1647825" y="1113235"/>
            <a:ext cx="540544" cy="609600"/>
          </a:xfrm>
          <a:prstGeom prst="roundRect">
            <a:avLst>
              <a:gd name="adj" fmla="val 16667"/>
            </a:avLst>
          </a:prstGeom>
          <a:blipFill dpi="0" rotWithShape="0">
            <a:blip r:embed="rId5" cstate="print"/>
            <a:srcRect/>
            <a:stretch>
              <a:fillRect/>
            </a:stretch>
          </a:blipFill>
          <a:ln w="28575">
            <a:solidFill>
              <a:srgbClr val="3366FF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>
              <a:defRPr/>
            </a:pPr>
            <a:endParaRPr kumimoji="0" lang="zh-TW" altLang="zh-TW" b="1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3940158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06400" y="1329664"/>
            <a:ext cx="606282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A.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修滿系核定的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128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學分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B.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修畢至少一跨系學分學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程或至少跨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系學分學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程二門課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C.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完成校定的英文基本能力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D.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完成校定的資訊基本能力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E.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完成服務學習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時數</a:t>
            </a:r>
          </a:p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F.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完成勞作教育時數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G.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外籍生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中五生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加修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學分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華語文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學分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+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專業選修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學分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以上英文與資訊證照，最遲必須於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</a:t>
            </a:r>
            <a:r>
              <a:rPr lang="zh-TW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月底前取得，否則延畢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標題 1"/>
          <p:cNvSpPr txBox="1">
            <a:spLocks/>
          </p:cNvSpPr>
          <p:nvPr/>
        </p:nvSpPr>
        <p:spPr>
          <a:xfrm>
            <a:off x="620805" y="627615"/>
            <a:ext cx="5832531" cy="560785"/>
          </a:xfrm>
          <a:prstGeom prst="rect">
            <a:avLst/>
          </a:prstGeom>
        </p:spPr>
        <p:txBody>
          <a:bodyPr vert="horz" lIns="0" rIns="0" bIns="0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1514475" indent="-1514475" fontAlgn="auto">
              <a:spcAft>
                <a:spcPts val="0"/>
              </a:spcAft>
            </a:pPr>
            <a:r>
              <a:rPr lang="zh-TW" altLang="en-US" sz="3000" b="1" dirty="0">
                <a:latin typeface="標楷體" pitchFamily="65" charset="-120"/>
                <a:ea typeface="標楷體" pitchFamily="65" charset="-120"/>
              </a:rPr>
              <a:t>弘光</a:t>
            </a:r>
            <a:r>
              <a:rPr lang="zh-TW" altLang="en-US" sz="3000" b="1" dirty="0" smtClean="0">
                <a:latin typeface="標楷體" pitchFamily="65" charset="-120"/>
                <a:ea typeface="標楷體" pitchFamily="65" charset="-120"/>
              </a:rPr>
              <a:t>科技大學餐</a:t>
            </a:r>
            <a:r>
              <a:rPr lang="zh-TW" altLang="en-US" sz="3000" b="1" dirty="0">
                <a:latin typeface="標楷體" pitchFamily="65" charset="-120"/>
                <a:ea typeface="標楷體" pitchFamily="65" charset="-120"/>
              </a:rPr>
              <a:t>旅系畢業門檻概述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92D96FE0-67C1-41B8-A640-2225BD8585B8}" type="slidenum">
              <a:rPr lang="zh-TW" altLang="en-US" smtClean="0"/>
              <a:pPr/>
              <a:t>12</a:t>
            </a:fld>
            <a:endParaRPr lang="en-US" altLang="zh-TW" sz="135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876719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1"/>
          <p:cNvSpPr>
            <a:spLocks noGrp="1"/>
          </p:cNvSpPr>
          <p:nvPr>
            <p:ph type="title" idx="4294967295"/>
          </p:nvPr>
        </p:nvSpPr>
        <p:spPr>
          <a:xfrm>
            <a:off x="305643" y="554482"/>
            <a:ext cx="6048420" cy="560785"/>
          </a:xfrm>
        </p:spPr>
        <p:txBody>
          <a:bodyPr anchor="t">
            <a:normAutofit fontScale="90000"/>
          </a:bodyPr>
          <a:lstStyle/>
          <a:p>
            <a:pPr marL="1514475" indent="-1514475"/>
            <a:r>
              <a:rPr lang="en-US" altLang="zh-TW" sz="3000" b="1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A.</a:t>
            </a:r>
            <a:r>
              <a:rPr lang="zh-TW" altLang="en-US" sz="3000" b="1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修滿系核定的</a:t>
            </a:r>
            <a:r>
              <a:rPr lang="en-US" altLang="zh-TW" sz="3000" b="1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128</a:t>
            </a:r>
            <a:r>
              <a:rPr lang="zh-TW" altLang="en-US" sz="3000" b="1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個學分</a:t>
            </a:r>
            <a:r>
              <a:rPr lang="en-US" altLang="zh-TW" sz="3000" b="1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sz="3000" b="1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108</a:t>
            </a:r>
            <a:r>
              <a:rPr lang="zh-TW" altLang="en-US" sz="3000" b="1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入學</a:t>
            </a:r>
            <a:r>
              <a:rPr lang="en-US" altLang="zh-TW" sz="3000" b="1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)</a:t>
            </a:r>
            <a:endParaRPr lang="zh-TW" altLang="en-US" sz="3000" b="1" dirty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733260"/>
              </p:ext>
            </p:extLst>
          </p:nvPr>
        </p:nvGraphicFramePr>
        <p:xfrm>
          <a:off x="548679" y="988949"/>
          <a:ext cx="5688638" cy="331099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32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4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8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8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4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4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77432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課程類別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組別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/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通識</a:t>
                      </a:r>
                      <a:r>
                        <a:rPr lang="zh-TW" altLang="en-US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課程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專業必修</a:t>
                      </a:r>
                    </a:p>
                  </a:txBody>
                  <a:tcPr marL="26386" marR="26386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選修</a:t>
                      </a:r>
                      <a:endParaRPr lang="en-US" altLang="zh-TW" sz="1500" kern="100" dirty="0" smtClean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含專業選修</a:t>
                      </a:r>
                      <a:r>
                        <a:rPr lang="en-US" alt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合計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61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學分</a:t>
                      </a: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時數</a:t>
                      </a: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學分</a:t>
                      </a: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時數</a:t>
                      </a: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學分</a:t>
                      </a: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時數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學分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時數</a:t>
                      </a:r>
                    </a:p>
                  </a:txBody>
                  <a:tcPr marL="26386" marR="26386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4315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西</a:t>
                      </a:r>
                      <a:r>
                        <a:rPr lang="zh-TW" altLang="en-US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餐</a:t>
                      </a:r>
                      <a:r>
                        <a:rPr lang="zh-TW" alt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廚</a:t>
                      </a:r>
                      <a:r>
                        <a:rPr lang="zh-TW" altLang="en-US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藝</a:t>
                      </a:r>
                      <a:r>
                        <a:rPr lang="zh-TW" alt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組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1" kern="1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TW" sz="1500" b="1" kern="1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5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500" b="1" kern="1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5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67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500" b="1" kern="1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36</a:t>
                      </a:r>
                      <a:endParaRPr lang="zh-TW" sz="15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36</a:t>
                      </a:r>
                      <a:r>
                        <a:rPr lang="zh-TW" altLang="en-US" sz="1500" kern="100" baseline="300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*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1" u="sng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128</a:t>
                      </a:r>
                      <a:endParaRPr lang="zh-TW" sz="1500" b="1" u="sng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137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4315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亞</a:t>
                      </a:r>
                      <a:r>
                        <a:rPr lang="zh-TW" altLang="en-US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洲</a:t>
                      </a:r>
                      <a:r>
                        <a:rPr 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廚</a:t>
                      </a:r>
                      <a:r>
                        <a:rPr lang="zh-TW" altLang="en-US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藝</a:t>
                      </a:r>
                      <a:r>
                        <a:rPr 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組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1" kern="1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TW" sz="1500" b="1" kern="1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5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500" b="1" kern="1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5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67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500" b="1" kern="1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36</a:t>
                      </a:r>
                      <a:endParaRPr lang="zh-TW" sz="15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36</a:t>
                      </a:r>
                      <a:r>
                        <a:rPr lang="zh-TW" altLang="en-US" sz="1500" kern="100" baseline="300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*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1" u="sng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128</a:t>
                      </a:r>
                      <a:endParaRPr lang="zh-TW" sz="1500" b="1" u="sng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137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4315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餐旅</a:t>
                      </a:r>
                      <a:r>
                        <a:rPr lang="zh-TW" altLang="en-US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服務</a:t>
                      </a:r>
                      <a:r>
                        <a:rPr lang="zh-TW" alt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組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1" kern="1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TW" sz="1500" b="1" kern="1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5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500" b="1" kern="1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58</a:t>
                      </a:r>
                      <a:endParaRPr lang="zh-TW" sz="15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63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500" b="1" kern="1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38</a:t>
                      </a:r>
                      <a:endParaRPr lang="zh-TW" sz="1500" b="1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38</a:t>
                      </a:r>
                      <a:r>
                        <a:rPr lang="zh-TW" altLang="en-US" sz="1500" kern="100" baseline="300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*</a:t>
                      </a:r>
                      <a:endParaRPr lang="zh-TW" sz="1500" kern="100" baseline="300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1" u="sng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128</a:t>
                      </a:r>
                      <a:endParaRPr lang="zh-TW" sz="1500" b="1" u="sng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5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135</a:t>
                      </a:r>
                      <a:endParaRPr lang="zh-TW" sz="15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6386" marR="2638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92D96FE0-67C1-41B8-A640-2225BD8585B8}" type="slidenum">
              <a:rPr lang="zh-TW" altLang="en-US" smtClean="0"/>
              <a:pPr/>
              <a:t>13</a:t>
            </a:fld>
            <a:endParaRPr lang="en-US" altLang="zh-TW" sz="1350">
              <a:ea typeface="SimSun" pitchFamily="2" charset="-122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20688" y="4308831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*授課時數依實際開課時數為準</a:t>
            </a:r>
            <a:endPara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325234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350786" y="627615"/>
            <a:ext cx="6507214" cy="560785"/>
          </a:xfrm>
          <a:prstGeom prst="rect">
            <a:avLst/>
          </a:prstGeom>
        </p:spPr>
        <p:txBody>
          <a:bodyPr vert="horz" lIns="0" rIns="0" bIns="0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1514475" indent="-1514475" fontAlgn="auto">
              <a:spcAft>
                <a:spcPts val="0"/>
              </a:spcAft>
            </a:pPr>
            <a:r>
              <a:rPr lang="en-US" altLang="zh-TW" sz="3000" b="1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A.</a:t>
            </a:r>
            <a:r>
              <a:rPr lang="zh-TW" altLang="en-US" sz="3000" b="1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修滿系核定的</a:t>
            </a:r>
            <a:r>
              <a:rPr lang="en-US" altLang="zh-TW" sz="3000" b="1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128</a:t>
            </a:r>
            <a:r>
              <a:rPr lang="zh-TW" altLang="en-US" sz="3000" b="1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個學分</a:t>
            </a:r>
            <a:r>
              <a:rPr lang="en-US" altLang="zh-TW" sz="3000" b="1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000" b="1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專業選修</a:t>
            </a:r>
            <a:r>
              <a:rPr lang="en-US" altLang="zh-TW" sz="3000" b="1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)</a:t>
            </a:r>
            <a:endParaRPr lang="zh-TW" altLang="en-US" sz="3000" b="1" dirty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12135" y="2895942"/>
            <a:ext cx="5914196" cy="1823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SimSun" panose="02010600030101010101" pitchFamily="2" charset="-122"/>
              </a:defRPr>
            </a:lvl9pPr>
          </a:lstStyle>
          <a:p>
            <a:pPr marL="255985" indent="-255985">
              <a:lnSpc>
                <a:spcPct val="150000"/>
              </a:lnSpc>
              <a:defRPr/>
            </a:pPr>
            <a:r>
              <a:rPr lang="zh-TW" altLang="en-US" sz="21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多元選修課程：</a:t>
            </a:r>
            <a:endParaRPr lang="en-US" altLang="zh-TW" sz="21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55985" indent="-255985">
              <a:lnSpc>
                <a:spcPct val="150000"/>
              </a:lnSpc>
              <a:defRPr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系專業選修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55985" indent="-255985">
              <a:lnSpc>
                <a:spcPct val="150000"/>
              </a:lnSpc>
              <a:defRPr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外系選修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學分學程選修、跨系選修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marL="203597" indent="-203597">
              <a:lnSpc>
                <a:spcPct val="150000"/>
              </a:lnSpc>
              <a:defRPr/>
            </a:pP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通識選修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限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學分，含體育選修上限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學分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92D96FE0-67C1-41B8-A640-2225BD8585B8}" type="slidenum">
              <a:rPr lang="zh-TW" altLang="en-US" smtClean="0"/>
              <a:pPr/>
              <a:t>14</a:t>
            </a:fld>
            <a:endParaRPr lang="en-US" altLang="zh-TW" sz="1350">
              <a:ea typeface="SimSun" pitchFamily="2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/>
          </p:nvPr>
        </p:nvGraphicFramePr>
        <p:xfrm>
          <a:off x="672795" y="1275660"/>
          <a:ext cx="5622671" cy="1654099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1124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5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60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6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5000">
                <a:tc gridSpan="5">
                  <a:txBody>
                    <a:bodyPr/>
                    <a:lstStyle/>
                    <a:p>
                      <a:pPr algn="ctr"/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多元選修課程</a:t>
                      </a:r>
                      <a:endParaRPr lang="zh-TW" altLang="en-US" sz="15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系專業選修</a:t>
                      </a:r>
                      <a:endParaRPr lang="zh-TW" altLang="en-US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外系選修</a:t>
                      </a:r>
                      <a:endParaRPr lang="zh-TW" altLang="en-US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通識選修</a:t>
                      </a:r>
                      <a:endParaRPr lang="en-US" altLang="zh-TW" sz="15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TW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上限</a:t>
                      </a:r>
                      <a:r>
                        <a:rPr lang="en-US" altLang="zh-TW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zh-TW" altLang="en-US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學分</a:t>
                      </a:r>
                      <a:r>
                        <a:rPr lang="en-US" altLang="zh-TW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85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系專業選修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學分學程選修</a:t>
                      </a:r>
                      <a:endParaRPr lang="zh-TW" altLang="en-US" sz="15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跨系選修</a:t>
                      </a:r>
                      <a:endParaRPr lang="zh-TW" altLang="en-US" sz="15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通識選修</a:t>
                      </a:r>
                      <a:endParaRPr lang="zh-TW" altLang="en-US" sz="15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5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體育選修</a:t>
                      </a:r>
                      <a:endParaRPr lang="en-US" altLang="zh-TW" sz="15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TW" sz="14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4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上限</a:t>
                      </a:r>
                      <a:r>
                        <a:rPr lang="en-US" altLang="zh-TW" sz="14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TW" altLang="en-US" sz="14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學分</a:t>
                      </a:r>
                      <a:r>
                        <a:rPr lang="en-US" altLang="zh-TW" sz="14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1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679075" y="1700812"/>
            <a:ext cx="1134079" cy="124208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1867158" y="1700811"/>
            <a:ext cx="2322161" cy="124208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4243323" y="1697857"/>
            <a:ext cx="2052143" cy="124504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83282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內容版面配置區 2"/>
          <p:cNvSpPr>
            <a:spLocks noGrp="1" noChangeArrowheads="1"/>
          </p:cNvSpPr>
          <p:nvPr/>
        </p:nvSpPr>
        <p:spPr bwMode="auto">
          <a:xfrm>
            <a:off x="513160" y="1276351"/>
            <a:ext cx="5915025" cy="362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defTabSz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  <a:ea typeface="新細明體" charset="-120"/>
                <a:sym typeface="Verdana" pitchFamily="34" charset="0"/>
              </a:defRPr>
            </a:lvl1pPr>
            <a:lvl2pPr marL="742950" indent="-285750" defTabSz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  <a:ea typeface="新細明體" charset="-120"/>
                <a:sym typeface="Verdana" pitchFamily="34" charset="0"/>
              </a:defRPr>
            </a:lvl2pPr>
            <a:lvl3pPr marL="1143000" indent="-228600" defTabSz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  <a:ea typeface="新細明體" charset="-120"/>
                <a:sym typeface="Verdana" pitchFamily="34" charset="0"/>
              </a:defRPr>
            </a:lvl3pPr>
            <a:lvl4pPr marL="1600200" indent="-228600" defTabSz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  <a:ea typeface="新細明體" charset="-120"/>
                <a:sym typeface="Verdana" pitchFamily="34" charset="0"/>
              </a:defRPr>
            </a:lvl4pPr>
            <a:lvl5pPr marL="2057400" indent="-228600" defTabSz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ea typeface="新細明體" charset="-120"/>
                <a:sym typeface="Verdana" pitchFamily="34" charset="0"/>
              </a:defRPr>
            </a:lvl5pPr>
            <a:lvl6pPr marL="2514600" indent="-228600" defTabSz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ea typeface="新細明體" charset="-120"/>
                <a:sym typeface="Verdana" pitchFamily="34" charset="0"/>
              </a:defRPr>
            </a:lvl6pPr>
            <a:lvl7pPr marL="2971800" indent="-228600" defTabSz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ea typeface="新細明體" charset="-120"/>
                <a:sym typeface="Verdana" pitchFamily="34" charset="0"/>
              </a:defRPr>
            </a:lvl7pPr>
            <a:lvl8pPr marL="3429000" indent="-228600" defTabSz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ea typeface="新細明體" charset="-120"/>
                <a:sym typeface="Verdana" pitchFamily="34" charset="0"/>
              </a:defRPr>
            </a:lvl8pPr>
            <a:lvl9pPr marL="3886200" indent="-228600" defTabSz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ea typeface="新細明體" charset="-120"/>
                <a:sym typeface="Verdana" pitchFamily="34" charset="0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zh-TW" altLang="zh-TW" sz="15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66737" y="1113649"/>
            <a:ext cx="5861447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1313" indent="-341313">
              <a:defRPr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9pPr>
          </a:lstStyle>
          <a:p>
            <a:pPr>
              <a:spcBef>
                <a:spcPts val="450"/>
              </a:spcBef>
              <a:defRPr/>
            </a:pPr>
            <a:r>
              <a:rPr lang="zh-TW" altLang="en-US" sz="1500" dirty="0">
                <a:latin typeface="標楷體" pitchFamily="65" charset="-120"/>
                <a:ea typeface="標楷體" pitchFamily="65" charset="-120"/>
              </a:rPr>
              <a:t>辦法依據「</a:t>
            </a:r>
            <a:r>
              <a:rPr lang="zh-TW" altLang="en-US" sz="1500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  <a:hlinkClick r:id="rId2"/>
              </a:rPr>
              <a:t>弘光科技大學學分學程畢業資格審核要點</a:t>
            </a:r>
            <a:r>
              <a:rPr lang="zh-TW" altLang="en-US" sz="1500" dirty="0">
                <a:latin typeface="標楷體" pitchFamily="65" charset="-120"/>
                <a:ea typeface="標楷體" pitchFamily="65" charset="-120"/>
              </a:rPr>
              <a:t>」</a:t>
            </a:r>
            <a:endParaRPr lang="en-US" altLang="zh-CN" sz="1500" dirty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900"/>
              </a:spcBef>
              <a:defRPr/>
            </a:pPr>
            <a:r>
              <a:rPr lang="zh-TW" altLang="en-US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</a:rPr>
              <a:t>畢業資格審定之依據：</a:t>
            </a:r>
          </a:p>
          <a:p>
            <a:pPr marL="0" indent="0">
              <a:spcBef>
                <a:spcPts val="450"/>
              </a:spcBef>
              <a:defRPr/>
            </a:pPr>
            <a:r>
              <a:rPr lang="zh-TW" altLang="en-US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</a:rPr>
              <a:t>學生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畢業前</a:t>
            </a:r>
            <a:r>
              <a:rPr lang="zh-TW" altLang="en-US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</a:rPr>
              <a:t>需取得一個跨系學分學</a:t>
            </a:r>
            <a:r>
              <a:rPr lang="zh-TW" altLang="en-US" dirty="0" smtClean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</a:rPr>
              <a:t>程，或至少修習跨系</a:t>
            </a:r>
            <a:r>
              <a:rPr lang="zh-TW" altLang="en-US" dirty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</a:rPr>
              <a:t>學分學</a:t>
            </a:r>
            <a:r>
              <a:rPr lang="zh-TW" altLang="en-US" dirty="0" smtClean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</a:rPr>
              <a:t>程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二門課</a:t>
            </a:r>
            <a:r>
              <a:rPr lang="zh-TW" altLang="en-US" dirty="0" smtClean="0">
                <a:solidFill>
                  <a:srgbClr val="3333FF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>
              <a:solidFill>
                <a:srgbClr val="3333FF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450"/>
              </a:spcBef>
              <a:defRPr/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包含下列之一：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marL="251222" indent="15479">
              <a:spcBef>
                <a:spcPts val="450"/>
              </a:spcBef>
              <a:defRPr/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) 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跨系學分學程。</a:t>
            </a:r>
          </a:p>
          <a:p>
            <a:pPr marL="251222" indent="15479">
              <a:spcBef>
                <a:spcPts val="450"/>
              </a:spcBef>
              <a:defRPr/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) 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輔系。</a:t>
            </a:r>
          </a:p>
          <a:p>
            <a:pPr marL="251222" indent="15479">
              <a:spcBef>
                <a:spcPts val="450"/>
              </a:spcBef>
              <a:defRPr/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) 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雙主修。</a:t>
            </a:r>
          </a:p>
          <a:p>
            <a:pPr marL="914400" indent="-647700">
              <a:spcBef>
                <a:spcPts val="450"/>
              </a:spcBef>
              <a:defRPr/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四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) 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教育部產業學院學分學程及設備更新學分學程。</a:t>
            </a:r>
          </a:p>
          <a:p>
            <a:pPr marL="251222" indent="15479">
              <a:spcBef>
                <a:spcPts val="450"/>
              </a:spcBef>
              <a:defRPr/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五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) 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就業學程。</a:t>
            </a:r>
          </a:p>
          <a:p>
            <a:pPr marL="251222" indent="15479">
              <a:spcBef>
                <a:spcPts val="450"/>
              </a:spcBef>
              <a:defRPr/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六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) 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第二專長課程。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marL="251222" indent="15479">
              <a:spcBef>
                <a:spcPts val="450"/>
              </a:spcBef>
              <a:defRPr/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七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) 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本校校課程委員會審查通過之微學程課程。</a:t>
            </a:r>
            <a:endParaRPr lang="en-US" altLang="zh-CN" sz="1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92D96FE0-67C1-41B8-A640-2225BD8585B8}" type="slidenum">
              <a:rPr lang="zh-TW" altLang="en-US" smtClean="0"/>
              <a:pPr/>
              <a:t>15</a:t>
            </a:fld>
            <a:endParaRPr lang="en-US" altLang="zh-TW" sz="1350">
              <a:ea typeface="SimSun" pitchFamily="2" charset="-122"/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620805" y="519607"/>
            <a:ext cx="5292368" cy="507023"/>
          </a:xfrm>
          <a:prstGeom prst="rect">
            <a:avLst/>
          </a:prstGeom>
        </p:spPr>
        <p:txBody>
          <a:bodyPr vert="horz" lIns="0" rIns="0" bIns="0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1514475" indent="-1514475" fontAlgn="auto">
              <a:spcAft>
                <a:spcPts val="0"/>
              </a:spcAft>
            </a:pPr>
            <a:r>
              <a:rPr lang="en-US" altLang="zh-TW" sz="3000" b="1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B.</a:t>
            </a:r>
            <a:r>
              <a:rPr lang="zh-TW" altLang="en-US" sz="3000" b="1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修畢至少一跨系學分</a:t>
            </a:r>
            <a:r>
              <a:rPr lang="zh-TW" altLang="en-US" sz="3000" b="1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學</a:t>
            </a:r>
            <a:r>
              <a:rPr lang="zh-TW" altLang="en-US" sz="3000" b="1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程</a:t>
            </a:r>
            <a:endParaRPr lang="zh-TW" altLang="en-US" sz="2100" b="1" dirty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149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內容版面配置區 2"/>
          <p:cNvSpPr>
            <a:spLocks noGrp="1" noChangeArrowheads="1"/>
          </p:cNvSpPr>
          <p:nvPr/>
        </p:nvSpPr>
        <p:spPr bwMode="auto">
          <a:xfrm>
            <a:off x="513160" y="1276351"/>
            <a:ext cx="5915025" cy="362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defTabSz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  <a:ea typeface="新細明體" charset="-120"/>
                <a:sym typeface="Verdana" pitchFamily="34" charset="0"/>
              </a:defRPr>
            </a:lvl1pPr>
            <a:lvl2pPr marL="742950" indent="-285750" defTabSz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  <a:ea typeface="新細明體" charset="-120"/>
                <a:sym typeface="Verdana" pitchFamily="34" charset="0"/>
              </a:defRPr>
            </a:lvl2pPr>
            <a:lvl3pPr marL="1143000" indent="-228600" defTabSz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  <a:ea typeface="新細明體" charset="-120"/>
                <a:sym typeface="Verdana" pitchFamily="34" charset="0"/>
              </a:defRPr>
            </a:lvl3pPr>
            <a:lvl4pPr marL="1600200" indent="-228600" defTabSz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  <a:ea typeface="新細明體" charset="-120"/>
                <a:sym typeface="Verdana" pitchFamily="34" charset="0"/>
              </a:defRPr>
            </a:lvl4pPr>
            <a:lvl5pPr marL="2057400" indent="-228600" defTabSz="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ea typeface="新細明體" charset="-120"/>
                <a:sym typeface="Verdana" pitchFamily="34" charset="0"/>
              </a:defRPr>
            </a:lvl5pPr>
            <a:lvl6pPr marL="2514600" indent="-228600" defTabSz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ea typeface="新細明體" charset="-120"/>
                <a:sym typeface="Verdana" pitchFamily="34" charset="0"/>
              </a:defRPr>
            </a:lvl6pPr>
            <a:lvl7pPr marL="2971800" indent="-228600" defTabSz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ea typeface="新細明體" charset="-120"/>
                <a:sym typeface="Verdana" pitchFamily="34" charset="0"/>
              </a:defRPr>
            </a:lvl7pPr>
            <a:lvl8pPr marL="3429000" indent="-228600" defTabSz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ea typeface="新細明體" charset="-120"/>
                <a:sym typeface="Verdana" pitchFamily="34" charset="0"/>
              </a:defRPr>
            </a:lvl8pPr>
            <a:lvl9pPr marL="3886200" indent="-228600" defTabSz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ea typeface="新細明體" charset="-120"/>
                <a:sym typeface="Verdana" pitchFamily="34" charset="0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zh-TW" altLang="zh-TW" sz="15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66737" y="1113649"/>
            <a:ext cx="5861447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1313" indent="-341313">
              <a:defRPr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9pPr>
          </a:lstStyle>
          <a:p>
            <a:pPr marL="342900" lvl="0" indent="-34290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111.2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學期日間部大四畢業班級，將辦理畢業餐會，依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111.09.29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米其林大師廚藝課程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餐會籌備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會議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之決議，為達教學成果及最大效益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，故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將學生成果發表會定為課程主軸，課程架構分成四個階段，由三位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主廚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分別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授課，第四階段</a:t>
            </a:r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整合</a:t>
            </a:r>
            <a:r>
              <a:rPr lang="zh-TW" altLang="zh-TW" smtClean="0">
                <a:latin typeface="標楷體" panose="03000509000000000000" pitchFamily="65" charset="-120"/>
                <a:ea typeface="標楷體" panose="03000509000000000000" pitchFamily="65" charset="-120"/>
              </a:rPr>
              <a:t>由</a:t>
            </a:r>
            <a:r>
              <a:rPr lang="zh-TW" altLang="en-US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zh-TW" smtClean="0">
                <a:latin typeface="標楷體" panose="03000509000000000000" pitchFamily="65" charset="-120"/>
                <a:ea typeface="標楷體" panose="03000509000000000000" pitchFamily="65" charset="-120"/>
              </a:rPr>
              <a:t>位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主廚共同指導，以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利成果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展能具體展現學生學習成果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由四位米其林二星餐廳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主廚與侍酒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師共同指導：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黃以倫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(Alain Huang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主廚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林恬耀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(Jimmy Lim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主廚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田原諒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悟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Ryogo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Tahara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主廚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張鴻亮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(Johnny)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侍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酒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師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92D96FE0-67C1-41B8-A640-2225BD8585B8}" type="slidenum">
              <a:rPr lang="zh-TW" altLang="en-US" smtClean="0"/>
              <a:pPr/>
              <a:t>16</a:t>
            </a:fld>
            <a:endParaRPr lang="en-US" altLang="zh-TW" sz="1350">
              <a:ea typeface="SimSun" pitchFamily="2" charset="-122"/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620805" y="519607"/>
            <a:ext cx="5292368" cy="507023"/>
          </a:xfrm>
          <a:prstGeom prst="rect">
            <a:avLst/>
          </a:prstGeom>
        </p:spPr>
        <p:txBody>
          <a:bodyPr vert="horz" lIns="0" rIns="0" bIns="0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1514475" indent="-1514475" fontAlgn="auto">
              <a:spcAft>
                <a:spcPts val="0"/>
              </a:spcAft>
            </a:pPr>
            <a:r>
              <a:rPr lang="en-US" altLang="zh-TW" sz="3000" b="1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C.</a:t>
            </a:r>
            <a:r>
              <a:rPr lang="zh-TW" altLang="en-US" sz="3000" b="1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畢業專題</a:t>
            </a:r>
            <a:r>
              <a:rPr lang="en-US" altLang="zh-TW" sz="3000" b="1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000" b="1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餐會實施方式</a:t>
            </a:r>
            <a:r>
              <a:rPr lang="en-US" altLang="zh-TW" sz="3000" b="1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)</a:t>
            </a:r>
            <a:endParaRPr lang="zh-TW" altLang="en-US" sz="2100" b="1" dirty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6672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>
          <a:xfrm>
            <a:off x="351235" y="1869877"/>
            <a:ext cx="6103144" cy="1403747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zh-TW" sz="7200" b="1">
                <a:latin typeface="Monotype Corsiva" panose="03010101010201010101" pitchFamily="66" charset="0"/>
                <a:ea typeface="標楷體" panose="03000509000000000000" pitchFamily="65" charset="-120"/>
              </a:rPr>
              <a:t>Q &amp; A  </a:t>
            </a:r>
            <a:r>
              <a:rPr lang="zh-TW" altLang="en-US" sz="7200" b="1">
                <a:latin typeface="Monotype Corsiva" panose="03010101010201010101" pitchFamily="66" charset="0"/>
                <a:ea typeface="標楷體" panose="03000509000000000000" pitchFamily="65" charset="-120"/>
              </a:rPr>
              <a:t>時間</a:t>
            </a:r>
          </a:p>
        </p:txBody>
      </p:sp>
      <p:grpSp>
        <p:nvGrpSpPr>
          <p:cNvPr id="67587" name="Group 4"/>
          <p:cNvGrpSpPr>
            <a:grpSpLocks/>
          </p:cNvGrpSpPr>
          <p:nvPr/>
        </p:nvGrpSpPr>
        <p:grpSpPr bwMode="auto">
          <a:xfrm>
            <a:off x="91220" y="3651870"/>
            <a:ext cx="6609371" cy="1079897"/>
            <a:chOff x="-90" y="3320"/>
            <a:chExt cx="5747" cy="1017"/>
          </a:xfrm>
        </p:grpSpPr>
        <p:pic>
          <p:nvPicPr>
            <p:cNvPr id="67588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484" r="5109"/>
            <a:stretch>
              <a:fillRect/>
            </a:stretch>
          </p:blipFill>
          <p:spPr bwMode="auto">
            <a:xfrm>
              <a:off x="3564" y="3322"/>
              <a:ext cx="1013" cy="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7589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66" r="18604"/>
            <a:stretch>
              <a:fillRect/>
            </a:stretch>
          </p:blipFill>
          <p:spPr bwMode="auto">
            <a:xfrm>
              <a:off x="2381" y="3322"/>
              <a:ext cx="1225" cy="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7590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7" y="3322"/>
              <a:ext cx="915" cy="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7591" name="Picture 8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46" r="21407" b="2625"/>
            <a:stretch>
              <a:fillRect/>
            </a:stretch>
          </p:blipFill>
          <p:spPr bwMode="auto">
            <a:xfrm>
              <a:off x="4565" y="3322"/>
              <a:ext cx="1092" cy="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7592" name="Picture 9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0" y="3320"/>
              <a:ext cx="1587" cy="10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4405523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DSC08851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134635" y="671628"/>
            <a:ext cx="2881845" cy="276421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圖片 5" descr="DSC_1027.JPG"/>
          <p:cNvPicPr>
            <a:picLocks noChangeAspect="1"/>
          </p:cNvPicPr>
          <p:nvPr/>
        </p:nvPicPr>
        <p:blipFill>
          <a:blip r:embed="rId3" cstate="print">
            <a:lum bright="58000" contrast="-70000"/>
          </a:blip>
          <a:stretch>
            <a:fillRect/>
          </a:stretch>
        </p:blipFill>
        <p:spPr>
          <a:xfrm>
            <a:off x="4012873" y="1683223"/>
            <a:ext cx="2830878" cy="24842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ADDF36-AF3F-4EE9-B724-0183BDF22590}" type="slidenum">
              <a:rPr lang="zh-TW" altLang="en-US" smtClean="0"/>
              <a:pPr>
                <a:defRPr/>
              </a:pPr>
              <a:t>2</a:t>
            </a:fld>
            <a:endParaRPr lang="zh-TW" alt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326044" y="4167499"/>
            <a:ext cx="2482566" cy="4864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None/>
            </a:pPr>
            <a:r>
              <a:rPr lang="en-US" altLang="zh-TW" sz="2400" b="1" kern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111</a:t>
            </a:r>
            <a:r>
              <a:rPr lang="zh-TW" altLang="en-US" sz="2400" b="1" kern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年</a:t>
            </a:r>
            <a:r>
              <a:rPr lang="en-US" altLang="zh-TW" sz="2400" b="1" kern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11</a:t>
            </a:r>
            <a:r>
              <a:rPr lang="zh-TW" altLang="en-US" sz="2400" b="1" kern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月</a:t>
            </a:r>
            <a:r>
              <a:rPr lang="en-US" altLang="zh-TW" sz="2400" b="1" kern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10</a:t>
            </a:r>
            <a:r>
              <a:rPr lang="zh-TW" altLang="en-US" sz="2400" b="1" kern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日</a:t>
            </a:r>
            <a:endParaRPr lang="en-US" altLang="zh-TW" sz="2400" b="1" kern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TW" altLang="en-US" sz="2400" b="1" kern="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日</a:t>
            </a:r>
            <a:endParaRPr lang="zh-TW" altLang="en-US" sz="2400" b="1" kern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標題 1"/>
          <p:cNvSpPr>
            <a:spLocks/>
          </p:cNvSpPr>
          <p:nvPr/>
        </p:nvSpPr>
        <p:spPr bwMode="auto">
          <a:xfrm>
            <a:off x="9787" y="1134599"/>
            <a:ext cx="6858000" cy="2333834"/>
          </a:xfrm>
          <a:prstGeom prst="rect">
            <a:avLst/>
          </a:prstGeom>
          <a:noFill/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5F174A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5F174A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5F174A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5F174A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5F174A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5F174A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5F174A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5F174A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5F174A"/>
                </a:solidFill>
                <a:latin typeface="Book Antiqua" panose="0204060205030503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4200" b="1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弘光科技大學</a:t>
            </a:r>
            <a:endParaRPr kumimoji="0" lang="en-US" altLang="zh-TW" sz="4200" b="1" dirty="0" smtClean="0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4200" b="1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餐</a:t>
            </a:r>
            <a:r>
              <a:rPr kumimoji="0" lang="zh-TW" altLang="en-US" sz="4200" b="1" dirty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旅管理</a:t>
            </a:r>
            <a:r>
              <a:rPr kumimoji="0" lang="zh-TW" altLang="en-US" sz="4200" b="1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系第</a:t>
            </a:r>
            <a:r>
              <a:rPr kumimoji="0" lang="en-US" altLang="zh-TW" sz="4200" b="1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21</a:t>
            </a:r>
            <a:r>
              <a:rPr kumimoji="0" lang="zh-TW" altLang="en-US" sz="4200" b="1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屆</a:t>
            </a:r>
            <a:endParaRPr kumimoji="0" lang="en-US" altLang="zh-TW" sz="4200" b="1" dirty="0" smtClean="0">
              <a:solidFill>
                <a:schemeClr val="tx2">
                  <a:lumMod val="75000"/>
                </a:schemeClr>
              </a:solidFill>
              <a:latin typeface="+mj-ea"/>
              <a:ea typeface="+mj-ea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4200" b="1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校外</a:t>
            </a:r>
            <a:r>
              <a:rPr kumimoji="0" lang="zh-TW" altLang="en-US" sz="4200" b="1" dirty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實習返校</a:t>
            </a:r>
            <a:r>
              <a:rPr kumimoji="0" lang="zh-TW" altLang="en-US" sz="4200" b="1" dirty="0" smtClean="0">
                <a:solidFill>
                  <a:schemeClr val="tx2">
                    <a:lumMod val="75000"/>
                  </a:schemeClr>
                </a:solidFill>
                <a:latin typeface="+mj-ea"/>
                <a:ea typeface="+mj-ea"/>
              </a:rPr>
              <a:t>座談會</a:t>
            </a:r>
            <a:r>
              <a:rPr kumimoji="0" lang="en-US" altLang="zh-TW" sz="4200" b="1" u="sng" dirty="0" smtClean="0">
                <a:solidFill>
                  <a:srgbClr val="C00000"/>
                </a:solidFill>
                <a:latin typeface="+mj-ea"/>
                <a:ea typeface="+mj-ea"/>
              </a:rPr>
              <a:t>3</a:t>
            </a:r>
            <a:endParaRPr kumimoji="0" lang="zh-TW" altLang="en-US" sz="4200" b="1" u="sng" dirty="0">
              <a:solidFill>
                <a:srgbClr val="C0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4759589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858000" cy="755824"/>
          </a:xfrm>
        </p:spPr>
        <p:txBody>
          <a:bodyPr/>
          <a:lstStyle/>
          <a:p>
            <a:pPr indent="179388" algn="l"/>
            <a:r>
              <a:rPr lang="zh-TW" altLang="en-US" sz="30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本日活動日程表及地點</a:t>
            </a:r>
            <a:endParaRPr lang="en-US" altLang="zh-TW" sz="30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675275"/>
              </p:ext>
            </p:extLst>
          </p:nvPr>
        </p:nvGraphicFramePr>
        <p:xfrm>
          <a:off x="188640" y="627533"/>
          <a:ext cx="6552728" cy="419549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2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2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9">
                <a:tc gridSpan="3">
                  <a:txBody>
                    <a:bodyPr/>
                    <a:lstStyle/>
                    <a:p>
                      <a:pPr algn="ctr" fontAlgn="ctr">
                        <a:lnSpc>
                          <a:spcPts val="2200"/>
                        </a:lnSpc>
                      </a:pPr>
                      <a:r>
                        <a:rPr lang="zh-TW" altLang="en-US" sz="1800" b="1" u="none" strike="noStrike" dirty="0">
                          <a:effectLst/>
                        </a:rPr>
                        <a:t>餐旅管理系</a:t>
                      </a:r>
                      <a:r>
                        <a:rPr lang="zh-TW" altLang="en-US" sz="1800" b="1" u="none" strike="noStrike" dirty="0" smtClean="0">
                          <a:effectLst/>
                        </a:rPr>
                        <a:t>第</a:t>
                      </a:r>
                      <a:r>
                        <a:rPr lang="en-US" altLang="zh-TW" sz="1800" b="1" u="none" strike="noStrike" dirty="0" smtClean="0">
                          <a:effectLst/>
                        </a:rPr>
                        <a:t>21</a:t>
                      </a:r>
                      <a:r>
                        <a:rPr lang="zh-TW" altLang="en-US" sz="1800" b="1" u="none" strike="noStrike" dirty="0" smtClean="0">
                          <a:effectLst/>
                        </a:rPr>
                        <a:t>屆</a:t>
                      </a:r>
                      <a:r>
                        <a:rPr lang="zh-TW" altLang="en-US" sz="1800" b="1" u="none" strike="noStrike" dirty="0">
                          <a:effectLst/>
                        </a:rPr>
                        <a:t>校外</a:t>
                      </a:r>
                      <a:r>
                        <a:rPr lang="zh-TW" altLang="en-US" sz="1800" b="1" u="none" strike="noStrike" dirty="0" smtClean="0">
                          <a:effectLst/>
                        </a:rPr>
                        <a:t>實習  返校</a:t>
                      </a:r>
                      <a:r>
                        <a:rPr lang="zh-TW" altLang="en-US" sz="1800" b="1" u="none" strike="noStrike" dirty="0">
                          <a:effectLst/>
                        </a:rPr>
                        <a:t>座談會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52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</a:rPr>
                        <a:t>活動日期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2200"/>
                        </a:lnSpc>
                      </a:pPr>
                      <a:r>
                        <a:rPr lang="en-US" altLang="zh-TW" sz="1400" b="1" u="none" strike="noStrike" dirty="0" smtClean="0">
                          <a:effectLst/>
                        </a:rPr>
                        <a:t>111/11/10</a:t>
                      </a:r>
                      <a:endParaRPr lang="en-US" altLang="zh-TW" sz="1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2200"/>
                        </a:lnSpc>
                      </a:pPr>
                      <a:r>
                        <a:rPr lang="zh-TW" altLang="en-US" sz="1400" b="1" u="none" strike="noStrike">
                          <a:effectLst/>
                        </a:rPr>
                        <a:t>星期四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52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u="none" strike="noStrike" dirty="0">
                          <a:effectLst/>
                        </a:rPr>
                        <a:t>時間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2200"/>
                        </a:lnSpc>
                      </a:pPr>
                      <a:r>
                        <a:rPr lang="zh-TW" altLang="en-US" sz="1400" b="1" u="none" strike="noStrike" dirty="0">
                          <a:effectLst/>
                        </a:rPr>
                        <a:t>活動流程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2200"/>
                        </a:lnSpc>
                      </a:pPr>
                      <a:r>
                        <a:rPr lang="zh-TW" altLang="en-US" sz="1400" b="1" u="none" strike="noStrike">
                          <a:effectLst/>
                        </a:rPr>
                        <a:t>地點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9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 dirty="0" smtClean="0">
                          <a:effectLst/>
                        </a:rPr>
                        <a:t>12:30~12:50</a:t>
                      </a:r>
                      <a:endParaRPr lang="en-US" altLang="zh-TW" sz="1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2200"/>
                        </a:lnSpc>
                      </a:pPr>
                      <a:r>
                        <a:rPr lang="zh-TW" altLang="en-US" sz="1400" b="1" u="none" strike="noStrike" dirty="0">
                          <a:effectLst/>
                        </a:rPr>
                        <a:t>簽到</a:t>
                      </a:r>
                      <a:r>
                        <a:rPr lang="en-US" altLang="zh-TW" sz="1400" b="1" u="none" strike="noStrike" dirty="0">
                          <a:effectLst/>
                        </a:rPr>
                        <a:t>/</a:t>
                      </a:r>
                      <a:r>
                        <a:rPr lang="zh-TW" altLang="en-US" sz="1400" b="1" u="none" strike="noStrike" dirty="0">
                          <a:effectLst/>
                        </a:rPr>
                        <a:t>就座完畢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 rowSpan="3">
                  <a:txBody>
                    <a:bodyPr/>
                    <a:lstStyle/>
                    <a:p>
                      <a:pPr algn="ctr" fontAlgn="ctr">
                        <a:lnSpc>
                          <a:spcPts val="2200"/>
                        </a:lnSpc>
                      </a:pPr>
                      <a:r>
                        <a:rPr lang="zh-TW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國際會議廳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1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 dirty="0" smtClean="0">
                          <a:effectLst/>
                        </a:rPr>
                        <a:t>12:50~13:10</a:t>
                      </a:r>
                      <a:endParaRPr lang="en-US" altLang="zh-TW" sz="1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2200"/>
                        </a:lnSpc>
                      </a:pPr>
                      <a:r>
                        <a:rPr lang="zh-TW" altLang="en-US" sz="1400" b="1" u="none" strike="noStrike" dirty="0">
                          <a:effectLst/>
                        </a:rPr>
                        <a:t>主任與老師對同學的叮嚀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9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 dirty="0" smtClean="0">
                          <a:effectLst/>
                        </a:rPr>
                        <a:t>13:10~14:00</a:t>
                      </a:r>
                      <a:endParaRPr lang="en-US" altLang="zh-TW" sz="1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2200"/>
                        </a:lnSpc>
                      </a:pPr>
                      <a:r>
                        <a:rPr lang="zh-TW" altLang="en-US" sz="1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畢業專題製作  吳胤瑱主任</a:t>
                      </a:r>
                    </a:p>
                  </a:txBody>
                  <a:tcPr marL="4669" marR="4669" marT="4669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53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1" u="none" strike="noStrike">
                          <a:effectLst/>
                        </a:rPr>
                        <a:t>14:00~15:00</a:t>
                      </a:r>
                      <a:endParaRPr lang="en-US" altLang="zh-TW" sz="1400" b="1" i="0" u="none" strike="noStrike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2200"/>
                        </a:lnSpc>
                      </a:pPr>
                      <a:r>
                        <a:rPr lang="zh-TW" altLang="en-US" sz="1400" b="1" u="none" strike="noStrike" dirty="0">
                          <a:effectLst/>
                        </a:rPr>
                        <a:t>各班班會時間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甲：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M202</a:t>
                      </a:r>
                      <a:b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乙：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M203</a:t>
                      </a:r>
                      <a:b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丙：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M204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5490">
                <a:tc gridSpan="3">
                  <a:txBody>
                    <a:bodyPr/>
                    <a:lstStyle/>
                    <a:p>
                      <a:pPr marL="358775" indent="-179388" algn="l" fontAlgn="ctr">
                        <a:lnSpc>
                          <a:spcPts val="2000"/>
                        </a:lnSpc>
                      </a:pPr>
                      <a:r>
                        <a:rPr lang="zh-TW" altLang="en-US" sz="1400" b="1" u="none" strike="noStrike" dirty="0" smtClean="0">
                          <a:effectLst/>
                        </a:rPr>
                        <a:t>備註：</a:t>
                      </a:r>
                      <a:endParaRPr lang="en-US" altLang="zh-TW" sz="1400" b="1" u="none" strike="noStrike" dirty="0" smtClean="0">
                        <a:effectLst/>
                      </a:endParaRPr>
                    </a:p>
                    <a:p>
                      <a:pPr marL="358775" indent="-179388" algn="l" fontAlgn="ctr">
                        <a:lnSpc>
                          <a:spcPts val="2000"/>
                        </a:lnSpc>
                      </a:pPr>
                      <a:r>
                        <a:rPr lang="en-US" altLang="zh-TW" sz="1400" b="1" u="none" strike="noStrike" dirty="0" smtClean="0">
                          <a:effectLst/>
                        </a:rPr>
                        <a:t>1.</a:t>
                      </a:r>
                      <a:r>
                        <a:rPr lang="zh-TW" altLang="en-US" sz="1400" b="1" u="none" strike="noStrike" dirty="0" smtClean="0">
                          <a:effectLst/>
                        </a:rPr>
                        <a:t>返校當天同學需填寫「校外實習滿意度問卷」，表單路徑 </a:t>
                      </a:r>
                      <a:r>
                        <a:rPr lang="en-US" altLang="zh-TW" sz="1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https://forms.gle/rTMjhD3pwdHAALe99</a:t>
                      </a:r>
                      <a:r>
                        <a:rPr lang="zh-TW" altLang="en-US" sz="1400" b="1" u="none" strike="noStrike" dirty="0" smtClean="0">
                          <a:effectLst/>
                        </a:rPr>
                        <a:t>，返校座談會佔成績</a:t>
                      </a:r>
                      <a:r>
                        <a:rPr lang="en-US" altLang="zh-TW" sz="1400" b="1" u="none" strike="noStrike" dirty="0" smtClean="0">
                          <a:effectLst/>
                        </a:rPr>
                        <a:t>25%</a:t>
                      </a:r>
                      <a:r>
                        <a:rPr lang="zh-TW" altLang="en-US" sz="1400" b="1" u="none" strike="noStrike" dirty="0" smtClean="0">
                          <a:effectLst/>
                        </a:rPr>
                        <a:t>。</a:t>
                      </a:r>
                      <a:endParaRPr lang="en-US" altLang="zh-TW" sz="1400" b="1" u="none" strike="noStrike" dirty="0" smtClean="0">
                        <a:effectLst/>
                      </a:endParaRPr>
                    </a:p>
                    <a:p>
                      <a:pPr marL="358775" indent="-179388" algn="l" fontAlgn="ctr">
                        <a:lnSpc>
                          <a:spcPts val="2000"/>
                        </a:lnSpc>
                      </a:pPr>
                      <a:r>
                        <a:rPr lang="en-US" altLang="zh-TW" sz="1400" b="1" u="none" strike="noStrike" dirty="0" smtClean="0">
                          <a:effectLst/>
                        </a:rPr>
                        <a:t>2.</a:t>
                      </a:r>
                      <a:r>
                        <a:rPr lang="zh-TW" altLang="en-US" sz="1400" b="1" u="none" strike="noStrike" dirty="0" smtClean="0">
                          <a:effectLst/>
                        </a:rPr>
                        <a:t>國內實習同學若因單位人力安排無法返校者，需經機構</a:t>
                      </a:r>
                      <a:r>
                        <a:rPr lang="en-US" sz="1400" b="1" u="none" strike="noStrike" dirty="0" smtClean="0">
                          <a:effectLst/>
                        </a:rPr>
                        <a:t>MAIL</a:t>
                      </a:r>
                      <a:r>
                        <a:rPr lang="zh-TW" altLang="en-US" sz="1400" b="1" u="none" strike="noStrike" dirty="0" smtClean="0">
                          <a:effectLst/>
                        </a:rPr>
                        <a:t>至以下信箱</a:t>
                      </a:r>
                      <a:r>
                        <a:rPr lang="en-US" sz="1400" b="1" u="none" strike="noStrike" dirty="0" smtClean="0">
                          <a:effectLst/>
                        </a:rPr>
                        <a:t>green99938@hk.edu.tw)</a:t>
                      </a:r>
                      <a:r>
                        <a:rPr lang="zh-TW" altLang="en-US" sz="1400" b="1" u="none" strike="noStrike" dirty="0" smtClean="0">
                          <a:effectLst/>
                        </a:rPr>
                        <a:t>請假。</a:t>
                      </a:r>
                      <a:endParaRPr lang="en-US" altLang="zh-TW" sz="1400" b="1" u="none" strike="noStrike" dirty="0" smtClean="0">
                        <a:effectLst/>
                      </a:endParaRPr>
                    </a:p>
                    <a:p>
                      <a:pPr marL="358775" indent="-179388" algn="l" fontAlgn="ctr">
                        <a:lnSpc>
                          <a:spcPts val="2000"/>
                        </a:lnSpc>
                      </a:pPr>
                      <a:r>
                        <a:rPr lang="en-US" altLang="zh-TW" sz="1400" b="1" u="none" strike="noStrike" dirty="0" smtClean="0">
                          <a:effectLst/>
                        </a:rPr>
                        <a:t>3.</a:t>
                      </a:r>
                      <a:r>
                        <a:rPr lang="zh-TW" altLang="en-US" sz="1400" b="1" u="none" strike="noStrike" dirty="0" smtClean="0">
                          <a:effectLst/>
                        </a:rPr>
                        <a:t>海外實習及經國內機構請假者，繳交</a:t>
                      </a:r>
                      <a:r>
                        <a:rPr lang="en-US" altLang="zh-TW" sz="1400" b="1" u="none" strike="noStrike" dirty="0" smtClean="0">
                          <a:effectLst/>
                        </a:rPr>
                        <a:t>500</a:t>
                      </a:r>
                      <a:r>
                        <a:rPr lang="zh-TW" altLang="en-US" sz="1400" b="1" u="none" strike="noStrike" dirty="0" smtClean="0">
                          <a:effectLst/>
                        </a:rPr>
                        <a:t>字心得內容。</a:t>
                      </a:r>
                      <a:endParaRPr lang="zh-TW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4669" marR="4669" marT="4669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15401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2" name="Rectangle 2"/>
          <p:cNvSpPr txBox="1">
            <a:spLocks noChangeArrowheads="1"/>
          </p:cNvSpPr>
          <p:nvPr/>
        </p:nvSpPr>
        <p:spPr bwMode="auto">
          <a:xfrm>
            <a:off x="243408" y="69080"/>
            <a:ext cx="6858000" cy="70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2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四上校外</a:t>
            </a:r>
            <a:r>
              <a:rPr lang="zh-TW" altLang="en-US" sz="2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實習作業預定</a:t>
            </a:r>
            <a:r>
              <a:rPr lang="zh-TW" altLang="en-US" sz="28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日程表</a:t>
            </a:r>
            <a:endParaRPr lang="en-US" altLang="zh-TW" sz="28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009879"/>
              </p:ext>
            </p:extLst>
          </p:nvPr>
        </p:nvGraphicFramePr>
        <p:xfrm>
          <a:off x="296653" y="682229"/>
          <a:ext cx="6264695" cy="41364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45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0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4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2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4503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b="1" kern="50" dirty="0">
                          <a:effectLst/>
                        </a:rPr>
                        <a:t>學期</a:t>
                      </a:r>
                      <a:endParaRPr lang="zh-TW" sz="14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b="1" kern="50" dirty="0" smtClean="0">
                          <a:effectLst/>
                        </a:rPr>
                        <a:t>繳交日期</a:t>
                      </a:r>
                      <a:endParaRPr lang="zh-TW" sz="14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b="1" kern="50" dirty="0">
                          <a:effectLst/>
                        </a:rPr>
                        <a:t>實習報告</a:t>
                      </a:r>
                      <a:endParaRPr lang="zh-TW" sz="14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b="1" kern="50" dirty="0" smtClean="0">
                          <a:effectLst/>
                        </a:rPr>
                        <a:t>評閱標準</a:t>
                      </a:r>
                      <a:endParaRPr lang="zh-TW" sz="14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933">
                <a:tc rowSpan="7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b="1" kern="50" dirty="0">
                          <a:effectLst/>
                        </a:rPr>
                        <a:t>四上</a:t>
                      </a:r>
                      <a:endParaRPr lang="zh-TW" sz="14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b="1" kern="50" dirty="0">
                          <a:effectLst/>
                        </a:rPr>
                        <a:t>第四</a:t>
                      </a:r>
                      <a:r>
                        <a:rPr lang="zh-TW" sz="1400" b="1" kern="50" dirty="0" smtClean="0">
                          <a:effectLst/>
                        </a:rPr>
                        <a:t>週</a:t>
                      </a:r>
                      <a:endParaRPr lang="en-US" altLang="zh-TW" sz="1400" b="1" kern="50" dirty="0" smtClean="0">
                        <a:effectLst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b="1" kern="5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111/10/3~111/10/7</a:t>
                      </a:r>
                      <a:endParaRPr lang="zh-TW" sz="14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b="1" kern="50" dirty="0">
                          <a:effectLst/>
                        </a:rPr>
                        <a:t>實習</a:t>
                      </a:r>
                      <a:r>
                        <a:rPr lang="zh-TW" sz="1400" b="1" kern="50" dirty="0" smtClean="0">
                          <a:effectLst/>
                        </a:rPr>
                        <a:t>學習回饋單</a:t>
                      </a:r>
                      <a:r>
                        <a:rPr lang="en-US" altLang="zh-TW" sz="1400" b="1" kern="50" dirty="0" smtClean="0">
                          <a:effectLst/>
                        </a:rPr>
                        <a:t>1</a:t>
                      </a:r>
                      <a:endParaRPr lang="zh-TW" sz="14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10%</a:t>
                      </a:r>
                      <a:endParaRPr lang="zh-TW" sz="14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9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b="1" kern="50" dirty="0">
                          <a:effectLst/>
                        </a:rPr>
                        <a:t>第八</a:t>
                      </a:r>
                      <a:r>
                        <a:rPr lang="zh-TW" sz="1400" b="1" kern="50" dirty="0" smtClean="0">
                          <a:effectLst/>
                        </a:rPr>
                        <a:t>週</a:t>
                      </a:r>
                      <a:endParaRPr lang="en-US" altLang="zh-TW" sz="1400" b="1" kern="50" dirty="0" smtClean="0">
                        <a:effectLst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b="1" kern="5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111/10/31~111/11/4</a:t>
                      </a:r>
                      <a:endParaRPr lang="zh-TW" sz="14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b="1" kern="50" dirty="0">
                          <a:effectLst/>
                        </a:rPr>
                        <a:t>實習</a:t>
                      </a:r>
                      <a:r>
                        <a:rPr lang="zh-TW" sz="1400" b="1" kern="50" dirty="0" smtClean="0">
                          <a:effectLst/>
                        </a:rPr>
                        <a:t>學習回饋單</a:t>
                      </a:r>
                      <a:r>
                        <a:rPr lang="en-US" altLang="zh-TW" sz="1400" b="1" kern="50" dirty="0" smtClean="0">
                          <a:effectLst/>
                        </a:rPr>
                        <a:t>2</a:t>
                      </a:r>
                      <a:endParaRPr lang="zh-TW" sz="14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>
                          <a:effectLst/>
                        </a:rPr>
                        <a:t>10%</a:t>
                      </a:r>
                      <a:endParaRPr lang="zh-TW" sz="1400" b="1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19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b="1" kern="50" dirty="0">
                          <a:effectLst/>
                        </a:rPr>
                        <a:t>第九</a:t>
                      </a:r>
                      <a:r>
                        <a:rPr lang="zh-TW" sz="1400" b="1" kern="50" dirty="0" smtClean="0">
                          <a:effectLst/>
                        </a:rPr>
                        <a:t>週</a:t>
                      </a:r>
                      <a:endParaRPr lang="en-US" altLang="zh-TW" sz="1400" b="1" kern="50" dirty="0" smtClean="0">
                        <a:effectLst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b="1" kern="5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111/11/10</a:t>
                      </a:r>
                      <a:endParaRPr lang="zh-TW" sz="14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b="1" kern="50" dirty="0">
                          <a:effectLst/>
                        </a:rPr>
                        <a:t>返校座談會</a:t>
                      </a:r>
                      <a:endParaRPr lang="zh-TW" sz="14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25%</a:t>
                      </a:r>
                      <a:endParaRPr lang="zh-TW" sz="14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9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b="1" kern="50" dirty="0">
                          <a:effectLst/>
                        </a:rPr>
                        <a:t>第十二</a:t>
                      </a:r>
                      <a:r>
                        <a:rPr lang="zh-TW" sz="1400" b="1" kern="50" dirty="0" smtClean="0">
                          <a:effectLst/>
                        </a:rPr>
                        <a:t>週</a:t>
                      </a:r>
                      <a:endParaRPr lang="en-US" altLang="zh-TW" sz="1400" b="1" kern="50" dirty="0" smtClean="0">
                        <a:effectLst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b="1" kern="5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111/11/28~111/12/2</a:t>
                      </a:r>
                      <a:endParaRPr lang="zh-TW" sz="14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b="1" kern="50" dirty="0">
                          <a:effectLst/>
                        </a:rPr>
                        <a:t>實習</a:t>
                      </a:r>
                      <a:r>
                        <a:rPr lang="zh-TW" sz="1400" b="1" kern="50" dirty="0" smtClean="0">
                          <a:effectLst/>
                        </a:rPr>
                        <a:t>學習回饋單</a:t>
                      </a:r>
                      <a:r>
                        <a:rPr lang="en-US" altLang="zh-TW" sz="1400" b="1" kern="50" dirty="0" smtClean="0">
                          <a:effectLst/>
                        </a:rPr>
                        <a:t>3</a:t>
                      </a:r>
                      <a:endParaRPr lang="zh-TW" sz="14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>
                          <a:effectLst/>
                        </a:rPr>
                        <a:t>10%</a:t>
                      </a:r>
                      <a:endParaRPr lang="zh-TW" sz="1400" b="1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50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b="1" kern="50" dirty="0">
                          <a:effectLst/>
                        </a:rPr>
                        <a:t>第十六</a:t>
                      </a:r>
                      <a:r>
                        <a:rPr lang="zh-TW" sz="1400" b="1" kern="50" dirty="0" smtClean="0">
                          <a:effectLst/>
                        </a:rPr>
                        <a:t>週</a:t>
                      </a:r>
                      <a:endParaRPr lang="en-US" altLang="zh-TW" sz="1400" b="1" kern="50" dirty="0" smtClean="0">
                        <a:effectLst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400" b="1" kern="5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110/12/30</a:t>
                      </a:r>
                      <a:r>
                        <a:rPr lang="zh-TW" altLang="en-US" sz="1400" b="1" kern="5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截止</a:t>
                      </a:r>
                      <a:endParaRPr lang="zh-TW" sz="14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b="1" kern="50" dirty="0">
                          <a:effectLst/>
                        </a:rPr>
                        <a:t>學期報告</a:t>
                      </a:r>
                      <a:endParaRPr lang="zh-TW" sz="14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>
                          <a:effectLst/>
                        </a:rPr>
                        <a:t>30%</a:t>
                      </a:r>
                      <a:endParaRPr lang="zh-TW" sz="1400" b="1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0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783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50" dirty="0" smtClean="0">
                          <a:effectLst/>
                        </a:rPr>
                        <a:t>FB</a:t>
                      </a:r>
                      <a:r>
                        <a:rPr lang="zh-TW" altLang="en-US" sz="1400" b="1" kern="50" dirty="0" smtClean="0">
                          <a:effectLst/>
                        </a:rPr>
                        <a:t>或</a:t>
                      </a:r>
                      <a:r>
                        <a:rPr lang="en-US" sz="1400" b="1" kern="50" dirty="0" smtClean="0">
                          <a:effectLst/>
                        </a:rPr>
                        <a:t>IG</a:t>
                      </a:r>
                      <a:r>
                        <a:rPr lang="zh-TW" altLang="zh-TW" sz="1400" b="1" kern="50" dirty="0" smtClean="0">
                          <a:effectLst/>
                        </a:rPr>
                        <a:t>上傳</a:t>
                      </a:r>
                      <a:r>
                        <a:rPr lang="zh-TW" sz="1400" b="1" kern="50" dirty="0" smtClean="0">
                          <a:effectLst/>
                        </a:rPr>
                        <a:t>實習</a:t>
                      </a:r>
                      <a:r>
                        <a:rPr lang="zh-TW" sz="1400" b="1" kern="50" dirty="0">
                          <a:effectLst/>
                        </a:rPr>
                        <a:t>影片</a:t>
                      </a:r>
                      <a:r>
                        <a:rPr lang="zh-TW" sz="1400" b="1" kern="50" dirty="0" smtClean="0">
                          <a:effectLst/>
                        </a:rPr>
                        <a:t>檔</a:t>
                      </a:r>
                      <a:endParaRPr lang="zh-TW" sz="14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>
                          <a:effectLst/>
                        </a:rPr>
                        <a:t>15%</a:t>
                      </a:r>
                      <a:endParaRPr lang="zh-TW" sz="1400" b="1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50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400" b="1" kern="50" dirty="0">
                          <a:effectLst/>
                        </a:rPr>
                        <a:t>合計</a:t>
                      </a:r>
                      <a:endParaRPr lang="zh-TW" sz="14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effectLst/>
                        </a:rPr>
                        <a:t>100%</a:t>
                      </a:r>
                      <a:endParaRPr lang="zh-TW" sz="1400" b="1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170" marR="517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347259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AutoShape 2"/>
          <p:cNvSpPr>
            <a:spLocks noChangeArrowheads="1"/>
          </p:cNvSpPr>
          <p:nvPr/>
        </p:nvSpPr>
        <p:spPr bwMode="auto">
          <a:xfrm>
            <a:off x="578644" y="1357312"/>
            <a:ext cx="5778104" cy="22145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>
              <a:defRPr/>
            </a:pPr>
            <a:endParaRPr kumimoji="0" lang="zh-TW" altLang="zh-TW" b="1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2293" name="Text Box 2"/>
          <p:cNvSpPr txBox="1">
            <a:spLocks noChangeArrowheads="1"/>
          </p:cNvSpPr>
          <p:nvPr/>
        </p:nvSpPr>
        <p:spPr bwMode="auto">
          <a:xfrm>
            <a:off x="944166" y="1924050"/>
            <a:ext cx="4875609" cy="910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kumimoji="0" lang="zh-TW" altLang="en-US" sz="4050" b="1" dirty="0" smtClean="0">
                <a:solidFill>
                  <a:srgbClr val="3333CC"/>
                </a:solidFill>
                <a:latin typeface="SimHei" panose="02010609060101010101" pitchFamily="49" charset="-122"/>
                <a:ea typeface="標楷體" panose="03000509000000000000" pitchFamily="65" charset="-120"/>
              </a:rPr>
              <a:t>期末實習報告繳交</a:t>
            </a:r>
            <a:endParaRPr kumimoji="0" lang="en-US" altLang="zh-CN" sz="4050" b="1" dirty="0">
              <a:solidFill>
                <a:srgbClr val="3333CC"/>
              </a:solidFill>
              <a:latin typeface="SimHei" panose="02010609060101010101" pitchFamily="49" charset="-122"/>
              <a:ea typeface="標楷體" panose="03000509000000000000" pitchFamily="65" charset="-120"/>
            </a:endParaRPr>
          </a:p>
        </p:txBody>
      </p:sp>
      <p:sp>
        <p:nvSpPr>
          <p:cNvPr id="18441" name="AutoShape 7"/>
          <p:cNvSpPr>
            <a:spLocks noChangeArrowheads="1"/>
          </p:cNvSpPr>
          <p:nvPr/>
        </p:nvSpPr>
        <p:spPr bwMode="auto">
          <a:xfrm>
            <a:off x="2295525" y="1113235"/>
            <a:ext cx="540544" cy="609600"/>
          </a:xfrm>
          <a:prstGeom prst="roundRect">
            <a:avLst>
              <a:gd name="adj" fmla="val 16667"/>
            </a:avLst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rgbClr val="3366FF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>
              <a:defRPr/>
            </a:pPr>
            <a:endParaRPr kumimoji="0" lang="zh-TW" altLang="zh-TW" b="1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8442" name="AutoShape 8"/>
          <p:cNvSpPr>
            <a:spLocks noChangeArrowheads="1"/>
          </p:cNvSpPr>
          <p:nvPr/>
        </p:nvSpPr>
        <p:spPr bwMode="auto">
          <a:xfrm>
            <a:off x="998935" y="1113235"/>
            <a:ext cx="540544" cy="609600"/>
          </a:xfrm>
          <a:prstGeom prst="roundRect">
            <a:avLst>
              <a:gd name="adj" fmla="val 16667"/>
            </a:avLst>
          </a:prstGeom>
          <a:blipFill dpi="0" rotWithShape="0">
            <a:blip r:embed="rId4" cstate="print"/>
            <a:srcRect/>
            <a:stretch>
              <a:fillRect/>
            </a:stretch>
          </a:blipFill>
          <a:ln w="28575">
            <a:solidFill>
              <a:srgbClr val="3366FF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>
              <a:defRPr/>
            </a:pPr>
            <a:endParaRPr kumimoji="0" lang="zh-TW" altLang="zh-TW" b="1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8443" name="AutoShape 9"/>
          <p:cNvSpPr>
            <a:spLocks noChangeArrowheads="1"/>
          </p:cNvSpPr>
          <p:nvPr/>
        </p:nvSpPr>
        <p:spPr bwMode="auto">
          <a:xfrm>
            <a:off x="1647825" y="1113235"/>
            <a:ext cx="540544" cy="609600"/>
          </a:xfrm>
          <a:prstGeom prst="roundRect">
            <a:avLst>
              <a:gd name="adj" fmla="val 16667"/>
            </a:avLst>
          </a:prstGeom>
          <a:blipFill dpi="0" rotWithShape="0">
            <a:blip r:embed="rId5" cstate="print"/>
            <a:srcRect/>
            <a:stretch>
              <a:fillRect/>
            </a:stretch>
          </a:blipFill>
          <a:ln w="28575">
            <a:solidFill>
              <a:srgbClr val="3366FF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>
              <a:defRPr/>
            </a:pPr>
            <a:endParaRPr kumimoji="0" lang="zh-TW" altLang="zh-TW" b="1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7053290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2" name="Rectangle 2"/>
          <p:cNvSpPr txBox="1">
            <a:spLocks noChangeArrowheads="1"/>
          </p:cNvSpPr>
          <p:nvPr/>
        </p:nvSpPr>
        <p:spPr bwMode="auto">
          <a:xfrm>
            <a:off x="404664" y="339502"/>
            <a:ext cx="6192688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依據「弘光科技大學餐</a:t>
            </a:r>
            <a:r>
              <a:rPr lang="zh-TW" altLang="en-US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旅管理系學生校外實習實施準則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en-US" altLang="zh-TW" sz="36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endParaRPr lang="en-US" altLang="zh-TW" sz="36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第十四條 實習報告實施方式</a:t>
            </a:r>
            <a:endParaRPr lang="en-US" altLang="zh-TW" sz="36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7195606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20283" y="267494"/>
            <a:ext cx="53012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 smtClean="0"/>
              <a:t>一</a:t>
            </a:r>
            <a:r>
              <a:rPr lang="zh-TW" altLang="en-US" b="1" dirty="0"/>
              <a:t>、實習報告依範例封面所規定之</a:t>
            </a:r>
            <a:r>
              <a:rPr lang="zh-TW" altLang="en-US" b="1" dirty="0" smtClean="0"/>
              <a:t>格式</a:t>
            </a:r>
            <a:endParaRPr lang="zh-TW" altLang="en-US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853720"/>
            <a:ext cx="6858000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3493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11668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弘光科技大學餐旅管理系學生校外實習報告封面</a:t>
            </a:r>
            <a:endParaRPr kumimoji="0" lang="zh-TW" altLang="zh-TW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indent="11668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顏色</a:t>
            </a:r>
            <a:r>
              <a:rPr kumimoji="0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kumimoji="0" lang="zh-TW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三年級下學期以淺黃光面膠裝、四年級上學期以</a:t>
            </a:r>
            <a:r>
              <a:rPr kumimoji="0" lang="zh-TW" alt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淺綠色光面膠裝</a:t>
            </a:r>
            <a:r>
              <a:rPr kumimoji="0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kumimoji="0" lang="en-US" altLang="zh-TW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3493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444483"/>
              </p:ext>
            </p:extLst>
          </p:nvPr>
        </p:nvGraphicFramePr>
        <p:xfrm>
          <a:off x="1196752" y="1491631"/>
          <a:ext cx="4536504" cy="316835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536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68351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zh-TW" sz="500" kern="100" dirty="0">
                        <a:effectLst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100" kern="50" dirty="0">
                          <a:effectLst/>
                        </a:rPr>
                        <a:t>  </a:t>
                      </a:r>
                      <a:r>
                        <a:rPr lang="zh-TW" sz="1800" kern="50" dirty="0" smtClean="0">
                          <a:effectLst/>
                        </a:rPr>
                        <a:t>弘</a:t>
                      </a:r>
                      <a:r>
                        <a:rPr lang="zh-TW" sz="1800" kern="50" dirty="0">
                          <a:effectLst/>
                        </a:rPr>
                        <a:t>光科技大學</a:t>
                      </a:r>
                      <a:r>
                        <a:rPr lang="en-US" sz="1800" kern="50" dirty="0">
                          <a:effectLst/>
                        </a:rPr>
                        <a:t>(22pt)</a:t>
                      </a:r>
                      <a:endParaRPr lang="zh-TW" sz="1050" kern="100" dirty="0">
                        <a:effectLst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600" kern="50" dirty="0" smtClean="0">
                          <a:effectLst/>
                        </a:rPr>
                        <a:t>餐</a:t>
                      </a:r>
                      <a:r>
                        <a:rPr lang="zh-TW" sz="1600" kern="50" dirty="0">
                          <a:effectLst/>
                        </a:rPr>
                        <a:t>旅管理系</a:t>
                      </a:r>
                      <a:r>
                        <a:rPr lang="en-US" sz="1600" kern="50" dirty="0">
                          <a:effectLst/>
                        </a:rPr>
                        <a:t>(20pt)</a:t>
                      </a:r>
                      <a:endParaRPr lang="zh-TW" sz="1050" kern="100" dirty="0">
                        <a:effectLst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400" kern="50" dirty="0" smtClean="0">
                          <a:effectLst/>
                        </a:rPr>
                        <a:t>第</a:t>
                      </a:r>
                      <a:r>
                        <a:rPr lang="en-US" sz="1400" kern="50" dirty="0">
                          <a:effectLst/>
                        </a:rPr>
                        <a:t>_____</a:t>
                      </a:r>
                      <a:r>
                        <a:rPr lang="zh-TW" sz="1400" kern="50" dirty="0">
                          <a:effectLst/>
                        </a:rPr>
                        <a:t>屆學生校外實習報告</a:t>
                      </a:r>
                      <a:r>
                        <a:rPr lang="en-US" sz="1400" kern="50" dirty="0">
                          <a:effectLst/>
                        </a:rPr>
                        <a:t>(18pt)</a:t>
                      </a:r>
                      <a:endParaRPr lang="zh-TW" sz="1050" kern="100" dirty="0">
                        <a:effectLst/>
                      </a:endParaRPr>
                    </a:p>
                    <a:p>
                      <a:pPr indent="1349375" algn="just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200" kern="50" dirty="0" smtClean="0">
                          <a:effectLst/>
                        </a:rPr>
                        <a:t>部</a:t>
                      </a:r>
                      <a:r>
                        <a:rPr lang="zh-TW" sz="1200" kern="50" dirty="0">
                          <a:effectLst/>
                        </a:rPr>
                        <a:t>　　別</a:t>
                      </a:r>
                      <a:r>
                        <a:rPr lang="zh-TW" sz="1200" kern="50" dirty="0" smtClean="0">
                          <a:effectLst/>
                        </a:rPr>
                        <a:t>：日間</a:t>
                      </a:r>
                      <a:r>
                        <a:rPr lang="zh-TW" sz="1200" kern="50" dirty="0">
                          <a:effectLst/>
                        </a:rPr>
                        <a:t>部</a:t>
                      </a:r>
                      <a:r>
                        <a:rPr lang="en-US" sz="1200" kern="50" dirty="0">
                          <a:effectLst/>
                        </a:rPr>
                        <a:t>   </a:t>
                      </a:r>
                      <a:endParaRPr lang="zh-TW" sz="1050" kern="100" dirty="0">
                        <a:effectLst/>
                      </a:endParaRPr>
                    </a:p>
                    <a:p>
                      <a:pPr indent="1349375" algn="just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200" kern="50" dirty="0">
                          <a:effectLst/>
                        </a:rPr>
                        <a:t>班　　級：</a:t>
                      </a:r>
                      <a:endParaRPr lang="zh-TW" sz="1050" kern="100" dirty="0">
                        <a:effectLst/>
                      </a:endParaRPr>
                    </a:p>
                    <a:p>
                      <a:pPr indent="1349375" algn="just">
                        <a:spcAft>
                          <a:spcPts val="0"/>
                        </a:spcAft>
                      </a:pPr>
                      <a:r>
                        <a:rPr lang="zh-TW" sz="1200" kern="50" dirty="0">
                          <a:effectLst/>
                        </a:rPr>
                        <a:t>姓　　名：</a:t>
                      </a:r>
                      <a:endParaRPr lang="zh-TW" sz="1050" kern="100" dirty="0">
                        <a:effectLst/>
                      </a:endParaRPr>
                    </a:p>
                    <a:p>
                      <a:pPr indent="1349375" algn="just">
                        <a:spcAft>
                          <a:spcPts val="0"/>
                        </a:spcAft>
                      </a:pPr>
                      <a:r>
                        <a:rPr lang="zh-TW" sz="1200" kern="50" dirty="0">
                          <a:effectLst/>
                        </a:rPr>
                        <a:t>學　　號：</a:t>
                      </a:r>
                      <a:r>
                        <a:rPr lang="en-US" sz="1200" kern="50" dirty="0">
                          <a:effectLst/>
                        </a:rPr>
                        <a:t>(16pt)</a:t>
                      </a:r>
                      <a:endParaRPr lang="zh-TW" sz="1050" kern="100" dirty="0">
                        <a:effectLst/>
                      </a:endParaRPr>
                    </a:p>
                    <a:p>
                      <a:pPr indent="1349375" algn="just">
                        <a:spcAft>
                          <a:spcPts val="0"/>
                        </a:spcAft>
                      </a:pPr>
                      <a:r>
                        <a:rPr lang="zh-TW" sz="1200" kern="50" dirty="0">
                          <a:effectLst/>
                        </a:rPr>
                        <a:t>實習機構：</a:t>
                      </a:r>
                      <a:endParaRPr lang="zh-TW" sz="1050" kern="100" dirty="0">
                        <a:effectLst/>
                      </a:endParaRPr>
                    </a:p>
                    <a:p>
                      <a:pPr indent="1349375" algn="just">
                        <a:spcAft>
                          <a:spcPts val="0"/>
                        </a:spcAft>
                      </a:pPr>
                      <a:r>
                        <a:rPr lang="zh-TW" sz="1200" kern="50" dirty="0">
                          <a:effectLst/>
                        </a:rPr>
                        <a:t>實習部門：</a:t>
                      </a:r>
                      <a:endParaRPr lang="zh-TW" sz="1050" kern="100" dirty="0">
                        <a:effectLst/>
                      </a:endParaRPr>
                    </a:p>
                    <a:p>
                      <a:pPr indent="1349375" algn="just">
                        <a:spcAft>
                          <a:spcPts val="0"/>
                        </a:spcAft>
                      </a:pPr>
                      <a:r>
                        <a:rPr lang="zh-TW" sz="1200" kern="50" dirty="0">
                          <a:effectLst/>
                        </a:rPr>
                        <a:t>訪視老師：</a:t>
                      </a:r>
                      <a:endParaRPr lang="zh-TW" sz="1050" kern="100" dirty="0">
                        <a:effectLst/>
                      </a:endParaRPr>
                    </a:p>
                    <a:p>
                      <a:pPr algn="just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100" kern="50" dirty="0">
                          <a:effectLst/>
                        </a:rPr>
                        <a:t> </a:t>
                      </a:r>
                      <a:r>
                        <a:rPr lang="zh-TW" sz="1200" kern="50" dirty="0" smtClean="0">
                          <a:effectLst/>
                        </a:rPr>
                        <a:t>中華民國</a:t>
                      </a:r>
                      <a:r>
                        <a:rPr lang="zh-TW" sz="1200" kern="50" dirty="0">
                          <a:effectLst/>
                        </a:rPr>
                        <a:t>　　　　　年　　　　　月　　　　　日</a:t>
                      </a:r>
                      <a:endParaRPr lang="zh-TW" sz="105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1242" marR="3124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540175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83721" y="198388"/>
            <a:ext cx="53012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/>
            <a:r>
              <a:rPr lang="zh-TW" altLang="en-US" sz="1600" b="1" dirty="0"/>
              <a:t>二、實習報告，採用統一格式，請</a:t>
            </a:r>
            <a:r>
              <a:rPr lang="zh-TW" altLang="en-US" sz="1600" b="1" dirty="0" smtClean="0"/>
              <a:t>依「</a:t>
            </a:r>
            <a:r>
              <a:rPr lang="zh-TW" altLang="en-US" sz="1600" b="1" dirty="0"/>
              <a:t>弘光科技大學餐旅管理系學生校外實習報告內容及注意事項</a:t>
            </a:r>
            <a:r>
              <a:rPr lang="zh-TW" altLang="en-US" sz="1600" b="1" dirty="0" smtClean="0"/>
              <a:t>」</a:t>
            </a:r>
            <a:endParaRPr lang="en-US" altLang="zh-TW" sz="1600" b="1" dirty="0" smtClean="0"/>
          </a:p>
          <a:p>
            <a:pPr marL="447675" indent="1588"/>
            <a:r>
              <a:rPr lang="zh-TW" altLang="en-US" sz="1600" b="1" dirty="0" smtClean="0"/>
              <a:t>以</a:t>
            </a:r>
            <a:r>
              <a:rPr lang="zh-TW" altLang="en-US" sz="1600" b="1" dirty="0"/>
              <a:t>電腦打字Ａ４紙印出，</a:t>
            </a:r>
            <a:r>
              <a:rPr lang="zh-TW" altLang="en-US" sz="1600" b="1" dirty="0" smtClean="0"/>
              <a:t>並依校</a:t>
            </a:r>
            <a:r>
              <a:rPr lang="zh-TW" altLang="en-US" sz="1600" b="1" dirty="0"/>
              <a:t>指定封面裝訂成冊</a:t>
            </a:r>
            <a:r>
              <a:rPr lang="zh-TW" altLang="en-US" sz="1600" b="1" dirty="0" smtClean="0"/>
              <a:t>，未符合規定者得</a:t>
            </a:r>
            <a:r>
              <a:rPr lang="zh-TW" altLang="en-US" sz="1600" b="1" dirty="0"/>
              <a:t>扣實習報告</a:t>
            </a:r>
            <a:r>
              <a:rPr lang="en-US" altLang="zh-TW" sz="1600" b="1" dirty="0"/>
              <a:t>10</a:t>
            </a:r>
            <a:r>
              <a:rPr lang="zh-TW" altLang="en-US" sz="1600" b="1" dirty="0"/>
              <a:t>分。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345" y="1163528"/>
            <a:ext cx="525658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zh-TW" altLang="zh-TW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四年級上學期</a:t>
            </a:r>
            <a:r>
              <a:rPr kumimoji="0" lang="zh-TW" alt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報告</a:t>
            </a:r>
            <a:r>
              <a:rPr kumimoji="0"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內容至少</a:t>
            </a:r>
            <a:r>
              <a:rPr kumimoji="0"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30</a:t>
            </a:r>
            <a:r>
              <a:rPr kumimoji="0"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頁</a:t>
            </a:r>
            <a:endParaRPr kumimoji="0" lang="en-US" altLang="zh-TW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168974"/>
              </p:ext>
            </p:extLst>
          </p:nvPr>
        </p:nvGraphicFramePr>
        <p:xfrm>
          <a:off x="190953" y="2787774"/>
          <a:ext cx="6478407" cy="19000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1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1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49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0" kern="50" dirty="0">
                          <a:effectLst/>
                        </a:rPr>
                        <a:t>報告</a:t>
                      </a:r>
                      <a:endParaRPr lang="zh-TW" sz="1400" b="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780" marR="16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0" kern="50" dirty="0">
                          <a:effectLst/>
                        </a:rPr>
                        <a:t>截止日期</a:t>
                      </a:r>
                      <a:endParaRPr lang="zh-TW" sz="1400" b="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780" marR="167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0" kern="50" dirty="0">
                          <a:effectLst/>
                        </a:rPr>
                        <a:t>內</a:t>
                      </a:r>
                      <a:r>
                        <a:rPr lang="en-US" sz="1400" b="0" kern="50" dirty="0">
                          <a:effectLst/>
                        </a:rPr>
                        <a:t>    </a:t>
                      </a:r>
                      <a:r>
                        <a:rPr lang="zh-TW" sz="1400" b="0" kern="50" dirty="0">
                          <a:effectLst/>
                        </a:rPr>
                        <a:t>容</a:t>
                      </a:r>
                      <a:endParaRPr lang="zh-TW" sz="1400" b="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780" marR="167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41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0" kern="50">
                          <a:effectLst/>
                        </a:rPr>
                        <a:t>學</a:t>
                      </a:r>
                      <a:endParaRPr lang="zh-TW" sz="1400" b="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0" kern="50">
                          <a:effectLst/>
                        </a:rPr>
                        <a:t>期</a:t>
                      </a:r>
                      <a:endParaRPr lang="zh-TW" sz="1400" b="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0" kern="50">
                          <a:effectLst/>
                        </a:rPr>
                        <a:t>報</a:t>
                      </a:r>
                      <a:endParaRPr lang="zh-TW" sz="1400" b="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0" kern="50">
                          <a:effectLst/>
                        </a:rPr>
                        <a:t>告</a:t>
                      </a:r>
                      <a:endParaRPr lang="zh-TW" sz="1400" b="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780" marR="16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400" b="0" kern="50" dirty="0">
                          <a:effectLst/>
                        </a:rPr>
                        <a:t>※期末報告</a:t>
                      </a:r>
                      <a:endParaRPr lang="zh-TW" sz="1400" b="0" kern="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400" b="0" kern="50" dirty="0">
                          <a:effectLst/>
                        </a:rPr>
                        <a:t>第十六週繳交</a:t>
                      </a:r>
                      <a:endParaRPr lang="zh-TW" sz="1400" b="0" kern="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400" b="0" kern="50" dirty="0">
                          <a:effectLst/>
                        </a:rPr>
                        <a:t>（以郵戳為憑）</a:t>
                      </a:r>
                      <a:endParaRPr lang="zh-TW" sz="1400" b="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780" marR="167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685783" rtl="0" eaLnBrk="1" fontAlgn="auto" latinLnBrk="0" hangingPunct="1"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sz="1400" b="0" kern="50" dirty="0" smtClean="0">
                          <a:effectLst/>
                        </a:rPr>
                        <a:t>報告</a:t>
                      </a:r>
                      <a:r>
                        <a:rPr lang="zh-TW" altLang="zh-TW" sz="1400" b="0" kern="50" dirty="0" smtClean="0">
                          <a:effectLst/>
                        </a:rPr>
                        <a:t>題目與章節自訂</a:t>
                      </a:r>
                      <a:endParaRPr lang="zh-TW" altLang="zh-TW" sz="1400" b="0" kern="100" dirty="0" smtClean="0">
                        <a:effectLst/>
                      </a:endParaRPr>
                    </a:p>
                    <a:p>
                      <a:pPr algn="just"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sz="1400" b="0" kern="50" dirty="0" smtClean="0">
                          <a:effectLst/>
                        </a:rPr>
                        <a:t>內容</a:t>
                      </a:r>
                      <a:r>
                        <a:rPr lang="zh-TW" altLang="en-US" sz="1400" b="0" kern="50" dirty="0" smtClean="0">
                          <a:effectLst/>
                        </a:rPr>
                        <a:t>須包含以下</a:t>
                      </a:r>
                      <a:r>
                        <a:rPr lang="en-US" altLang="zh-TW" sz="1400" b="0" kern="50" dirty="0" smtClean="0">
                          <a:effectLst/>
                        </a:rPr>
                        <a:t>4</a:t>
                      </a:r>
                      <a:r>
                        <a:rPr lang="zh-TW" altLang="en-US" sz="1400" b="0" kern="50" dirty="0" smtClean="0">
                          <a:effectLst/>
                        </a:rPr>
                        <a:t>項：</a:t>
                      </a:r>
                      <a:endParaRPr lang="en-US" altLang="zh-TW" sz="1400" b="0" kern="50" dirty="0" smtClean="0">
                        <a:effectLst/>
                      </a:endParaRPr>
                    </a:p>
                    <a:p>
                      <a:pPr marL="0" indent="179388" algn="just"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kern="50" dirty="0" smtClean="0">
                          <a:effectLst/>
                        </a:rPr>
                        <a:t>1</a:t>
                      </a:r>
                      <a:r>
                        <a:rPr lang="en-US" sz="1400" b="0" kern="50" dirty="0">
                          <a:effectLst/>
                        </a:rPr>
                        <a:t>.</a:t>
                      </a:r>
                      <a:r>
                        <a:rPr lang="zh-TW" sz="1400" b="0" kern="50" dirty="0">
                          <a:effectLst/>
                        </a:rPr>
                        <a:t>工作產品內容</a:t>
                      </a:r>
                      <a:r>
                        <a:rPr lang="zh-TW" sz="1400" b="0" kern="50" dirty="0" smtClean="0">
                          <a:effectLst/>
                        </a:rPr>
                        <a:t>介紹</a:t>
                      </a:r>
                      <a:endParaRPr lang="en-US" altLang="zh-TW" sz="1400" b="0" kern="50" dirty="0" smtClean="0">
                        <a:effectLst/>
                      </a:endParaRPr>
                    </a:p>
                    <a:p>
                      <a:pPr marL="0" indent="179388" algn="just"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kern="50" dirty="0" smtClean="0">
                          <a:effectLst/>
                        </a:rPr>
                        <a:t>2</a:t>
                      </a:r>
                      <a:r>
                        <a:rPr lang="en-US" sz="1400" b="0" kern="50" dirty="0">
                          <a:effectLst/>
                        </a:rPr>
                        <a:t>.</a:t>
                      </a:r>
                      <a:r>
                        <a:rPr lang="zh-TW" sz="1400" b="0" kern="50" dirty="0">
                          <a:effectLst/>
                        </a:rPr>
                        <a:t>工作手冊</a:t>
                      </a:r>
                      <a:r>
                        <a:rPr lang="zh-TW" sz="1400" b="0" kern="50" dirty="0" smtClean="0">
                          <a:effectLst/>
                        </a:rPr>
                        <a:t>收集</a:t>
                      </a:r>
                      <a:endParaRPr lang="en-US" altLang="zh-TW" sz="1400" b="0" kern="50" dirty="0" smtClean="0">
                        <a:effectLst/>
                      </a:endParaRPr>
                    </a:p>
                    <a:p>
                      <a:pPr marL="0" indent="179388" algn="just"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kern="50" dirty="0" smtClean="0">
                          <a:effectLst/>
                        </a:rPr>
                        <a:t>3</a:t>
                      </a:r>
                      <a:r>
                        <a:rPr lang="en-US" sz="1400" b="0" kern="50" dirty="0">
                          <a:effectLst/>
                        </a:rPr>
                        <a:t>.</a:t>
                      </a:r>
                      <a:r>
                        <a:rPr lang="zh-TW" sz="1400" b="0" kern="50" dirty="0">
                          <a:effectLst/>
                        </a:rPr>
                        <a:t>每日工作流程</a:t>
                      </a:r>
                      <a:r>
                        <a:rPr lang="zh-TW" sz="1400" b="0" kern="50" dirty="0" smtClean="0">
                          <a:effectLst/>
                        </a:rPr>
                        <a:t>書</a:t>
                      </a:r>
                      <a:endParaRPr lang="en-US" altLang="zh-TW" sz="1400" b="0" kern="50" dirty="0" smtClean="0">
                        <a:effectLst/>
                      </a:endParaRPr>
                    </a:p>
                    <a:p>
                      <a:pPr marL="0" indent="179388" algn="just">
                        <a:lnSpc>
                          <a:spcPts val="14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0" kern="50" dirty="0" smtClean="0">
                          <a:effectLst/>
                        </a:rPr>
                        <a:t>4</a:t>
                      </a:r>
                      <a:r>
                        <a:rPr lang="en-US" sz="1400" b="0" kern="50" dirty="0">
                          <a:effectLst/>
                        </a:rPr>
                        <a:t>.</a:t>
                      </a:r>
                      <a:r>
                        <a:rPr lang="zh-TW" sz="1400" b="0" kern="50" dirty="0">
                          <a:effectLst/>
                        </a:rPr>
                        <a:t>實習心得</a:t>
                      </a:r>
                      <a:endParaRPr lang="zh-TW" sz="1400" b="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16780" marR="167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112544"/>
              </p:ext>
            </p:extLst>
          </p:nvPr>
        </p:nvGraphicFramePr>
        <p:xfrm>
          <a:off x="188640" y="1563638"/>
          <a:ext cx="6480720" cy="12241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849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300" b="0" kern="50" dirty="0">
                          <a:effectLst/>
                        </a:rPr>
                        <a:t>序號</a:t>
                      </a:r>
                      <a:endParaRPr lang="zh-TW" sz="1300" b="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558" marR="63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300" b="0" kern="50" dirty="0">
                          <a:effectLst/>
                        </a:rPr>
                        <a:t>項目</a:t>
                      </a:r>
                      <a:endParaRPr lang="zh-TW" sz="1300" b="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558" marR="63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300" b="0" kern="50" dirty="0">
                          <a:effectLst/>
                        </a:rPr>
                        <a:t>序號</a:t>
                      </a:r>
                      <a:endParaRPr lang="zh-TW" sz="1300" b="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558" marR="635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300" b="0" kern="50" dirty="0">
                          <a:effectLst/>
                        </a:rPr>
                        <a:t>項目</a:t>
                      </a:r>
                      <a:endParaRPr lang="zh-TW" sz="1300" b="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558" marR="6355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21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2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300" b="0" kern="50" dirty="0" smtClean="0">
                          <a:effectLst/>
                        </a:rPr>
                        <a:t>1</a:t>
                      </a:r>
                      <a:r>
                        <a:rPr lang="en-US" sz="1300" b="0" kern="50" dirty="0">
                          <a:effectLst/>
                        </a:rPr>
                        <a:t> </a:t>
                      </a:r>
                      <a:endParaRPr lang="zh-TW" sz="1300" b="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558" marR="6355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300" b="0" kern="50" dirty="0">
                          <a:effectLst/>
                        </a:rPr>
                        <a:t>紙張</a:t>
                      </a:r>
                      <a:r>
                        <a:rPr lang="zh-TW" sz="1300" b="0" kern="50" dirty="0" smtClean="0">
                          <a:effectLst/>
                        </a:rPr>
                        <a:t>大小</a:t>
                      </a:r>
                      <a:r>
                        <a:rPr lang="zh-TW" altLang="en-US" sz="1300" b="0" kern="50" dirty="0" smtClean="0">
                          <a:effectLst/>
                        </a:rPr>
                        <a:t>：</a:t>
                      </a:r>
                      <a:r>
                        <a:rPr lang="en-US" sz="1300" b="0" kern="50" dirty="0" smtClean="0">
                          <a:effectLst/>
                        </a:rPr>
                        <a:t>A4</a:t>
                      </a:r>
                      <a:endParaRPr lang="zh-TW" sz="1300" b="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558" marR="63558" marT="0" marB="0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2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300" b="0" kern="5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sz="1300" b="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558" marR="6355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300" b="0" kern="50" dirty="0" smtClean="0">
                          <a:effectLst/>
                        </a:rPr>
                        <a:t>字體：</a:t>
                      </a:r>
                      <a:r>
                        <a:rPr lang="en-US" altLang="zh-TW" sz="1300" b="0" kern="50" dirty="0" smtClean="0">
                          <a:effectLst/>
                        </a:rPr>
                        <a:t>12</a:t>
                      </a:r>
                      <a:r>
                        <a:rPr lang="zh-TW" altLang="en-US" sz="1300" b="0" kern="50" dirty="0" smtClean="0">
                          <a:effectLst/>
                        </a:rPr>
                        <a:t>號</a:t>
                      </a:r>
                      <a:endParaRPr lang="zh-TW" sz="1300" b="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558" marR="63558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21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2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300" b="0" kern="50" dirty="0" smtClean="0">
                          <a:effectLst/>
                        </a:rPr>
                        <a:t>2</a:t>
                      </a:r>
                      <a:endParaRPr lang="zh-TW" sz="1300" b="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558" marR="6355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300" b="0" kern="50" dirty="0" smtClean="0">
                          <a:effectLst/>
                        </a:rPr>
                        <a:t>行距</a:t>
                      </a:r>
                      <a:r>
                        <a:rPr lang="zh-TW" altLang="en-US" sz="1300" b="0" kern="50" dirty="0" smtClean="0">
                          <a:effectLst/>
                        </a:rPr>
                        <a:t>：固定行高，行高</a:t>
                      </a:r>
                      <a:r>
                        <a:rPr lang="en-US" altLang="zh-TW" sz="1300" b="0" kern="50" dirty="0" smtClean="0">
                          <a:effectLst/>
                        </a:rPr>
                        <a:t>24pt</a:t>
                      </a:r>
                    </a:p>
                  </a:txBody>
                  <a:tcPr marL="63558" marR="63558" marT="0" marB="0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2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300" b="0" kern="50" dirty="0" smtClean="0">
                          <a:effectLst/>
                        </a:rPr>
                        <a:t>5</a:t>
                      </a:r>
                      <a:r>
                        <a:rPr lang="en-US" sz="1300" b="0" kern="50" dirty="0">
                          <a:effectLst/>
                        </a:rPr>
                        <a:t> </a:t>
                      </a:r>
                      <a:endParaRPr lang="zh-TW" sz="1300" b="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558" marR="6355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300" b="0" kern="50" dirty="0" smtClean="0">
                          <a:effectLst/>
                        </a:rPr>
                        <a:t>字型</a:t>
                      </a:r>
                      <a:r>
                        <a:rPr lang="zh-TW" altLang="en-US" sz="1300" b="0" kern="50" dirty="0" smtClean="0">
                          <a:effectLst/>
                        </a:rPr>
                        <a:t>：</a:t>
                      </a:r>
                      <a:r>
                        <a:rPr lang="zh-TW" sz="1300" b="0" kern="50" dirty="0" smtClean="0">
                          <a:effectLst/>
                        </a:rPr>
                        <a:t>標楷體</a:t>
                      </a:r>
                      <a:r>
                        <a:rPr lang="zh-TW" altLang="en-US" sz="1300" b="0" kern="50" dirty="0" smtClean="0">
                          <a:effectLst/>
                        </a:rPr>
                        <a:t>、</a:t>
                      </a:r>
                      <a:r>
                        <a:rPr lang="en-US" sz="1300" b="0" kern="50" dirty="0" smtClean="0">
                          <a:effectLst/>
                        </a:rPr>
                        <a:t>Times </a:t>
                      </a:r>
                      <a:r>
                        <a:rPr lang="en-US" sz="1300" b="0" kern="50" dirty="0">
                          <a:effectLst/>
                        </a:rPr>
                        <a:t>New </a:t>
                      </a:r>
                      <a:r>
                        <a:rPr lang="en-US" sz="1300" b="0" kern="50" dirty="0" smtClean="0">
                          <a:effectLst/>
                        </a:rPr>
                        <a:t>Roman</a:t>
                      </a:r>
                      <a:endParaRPr lang="zh-TW" sz="1300" b="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558" marR="63558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21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2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300" b="0" kern="10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300" b="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558" marR="6355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1300" b="0" kern="50" dirty="0" smtClean="0">
                          <a:effectLst/>
                        </a:rPr>
                        <a:t>邊界設定</a:t>
                      </a:r>
                      <a:r>
                        <a:rPr lang="zh-TW" altLang="en-US" sz="1300" b="0" kern="50" dirty="0" smtClean="0">
                          <a:effectLst/>
                        </a:rPr>
                        <a:t>：</a:t>
                      </a:r>
                      <a:r>
                        <a:rPr lang="zh-TW" altLang="zh-TW" sz="1300" b="0" kern="50" dirty="0" smtClean="0">
                          <a:effectLst/>
                        </a:rPr>
                        <a:t>上下、左右各</a:t>
                      </a:r>
                      <a:r>
                        <a:rPr lang="en-US" altLang="zh-TW" sz="1300" b="0" kern="50" smtClean="0">
                          <a:effectLst/>
                        </a:rPr>
                        <a:t>2cm</a:t>
                      </a:r>
                      <a:endParaRPr lang="zh-TW" sz="1300" b="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558" marR="63558" marT="0" marB="0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ts val="2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300" b="0" kern="10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300" b="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558" marR="6355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b="0" kern="10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圖片：每張圖片的尺寸不可超過</a:t>
                      </a:r>
                      <a:r>
                        <a:rPr lang="en-US" altLang="zh-TW" sz="1200" b="0" kern="10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A4</a:t>
                      </a:r>
                      <a:r>
                        <a:rPr lang="zh-TW" altLang="en-US" sz="1200" b="0" kern="10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紙的</a:t>
                      </a:r>
                      <a:r>
                        <a:rPr lang="en-US" altLang="zh-TW" sz="1200" b="0" kern="100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1/6</a:t>
                      </a:r>
                      <a:endParaRPr lang="zh-TW" sz="1200" b="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3558" marR="63558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810104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36814" y="491252"/>
            <a:ext cx="53012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8163" indent="-538163" algn="just"/>
            <a:r>
              <a:rPr lang="zh-TW" altLang="en-US" sz="2000" b="1" dirty="0"/>
              <a:t>三</a:t>
            </a:r>
            <a:r>
              <a:rPr lang="zh-TW" altLang="en-US" sz="2000" b="1" dirty="0" smtClean="0"/>
              <a:t>、</a:t>
            </a:r>
            <a:r>
              <a:rPr lang="zh-TW" altLang="en-US" sz="2000" b="1" dirty="0"/>
              <a:t>實習報告延遲</a:t>
            </a:r>
            <a:r>
              <a:rPr lang="en-US" altLang="zh-TW" sz="2000" b="1" dirty="0"/>
              <a:t>7</a:t>
            </a:r>
            <a:r>
              <a:rPr lang="zh-TW" altLang="en-US" sz="2000" b="1" dirty="0"/>
              <a:t>天內繳交者以</a:t>
            </a:r>
            <a:r>
              <a:rPr lang="en-US" altLang="zh-TW" sz="2000" b="1" dirty="0"/>
              <a:t>60</a:t>
            </a:r>
            <a:r>
              <a:rPr lang="zh-TW" altLang="en-US" sz="2000" b="1" dirty="0"/>
              <a:t>分計，延遲</a:t>
            </a:r>
            <a:r>
              <a:rPr lang="en-US" altLang="zh-TW" sz="2000" b="1" dirty="0"/>
              <a:t>8</a:t>
            </a:r>
            <a:r>
              <a:rPr lang="zh-TW" altLang="en-US" sz="2000" b="1" dirty="0"/>
              <a:t>天</a:t>
            </a:r>
            <a:r>
              <a:rPr lang="en-US" altLang="zh-TW" sz="2000" b="1" dirty="0"/>
              <a:t>(</a:t>
            </a:r>
            <a:r>
              <a:rPr lang="zh-TW" altLang="en-US" sz="2000" b="1" dirty="0"/>
              <a:t>含</a:t>
            </a:r>
            <a:r>
              <a:rPr lang="en-US" altLang="zh-TW" sz="2000" b="1" dirty="0"/>
              <a:t>)</a:t>
            </a:r>
            <a:r>
              <a:rPr lang="zh-TW" altLang="en-US" sz="2000" b="1" dirty="0"/>
              <a:t>以上或未繳交者以</a:t>
            </a:r>
            <a:r>
              <a:rPr lang="en-US" altLang="zh-TW" sz="2000" b="1" dirty="0"/>
              <a:t>0</a:t>
            </a:r>
            <a:r>
              <a:rPr lang="zh-TW" altLang="en-US" sz="2000" b="1" dirty="0"/>
              <a:t>分計。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2656" y="1491630"/>
            <a:ext cx="54726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繳交截止日期：</a:t>
            </a:r>
            <a:r>
              <a:rPr kumimoji="0" lang="en-US" altLang="zh-TW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111/12/30</a:t>
            </a:r>
            <a:endParaRPr kumimoji="0" lang="en-US" altLang="zh-TW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2696551765"/>
              </p:ext>
            </p:extLst>
          </p:nvPr>
        </p:nvGraphicFramePr>
        <p:xfrm>
          <a:off x="332656" y="2025303"/>
          <a:ext cx="6264696" cy="2538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519035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6_Office 佈景主題">
      <a:majorFont>
        <a:latin typeface="Calibri"/>
        <a:ea typeface="新細明體"/>
        <a:cs typeface=""/>
      </a:majorFont>
      <a:minorFont>
        <a:latin typeface="Calibri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Office 佈景主題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25157</TotalTime>
  <Words>1376</Words>
  <Application>Microsoft Office PowerPoint</Application>
  <PresentationFormat>自訂</PresentationFormat>
  <Paragraphs>251</Paragraphs>
  <Slides>17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16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34" baseType="lpstr">
      <vt:lpstr>Fancy</vt:lpstr>
      <vt:lpstr>SimHei</vt:lpstr>
      <vt:lpstr>SimSun</vt:lpstr>
      <vt:lpstr>華康中圓體</vt:lpstr>
      <vt:lpstr>華康仿宋體W2</vt:lpstr>
      <vt:lpstr>華康香港標準楷書(P)</vt:lpstr>
      <vt:lpstr>微軟正黑體</vt:lpstr>
      <vt:lpstr>新細明體</vt:lpstr>
      <vt:lpstr>標楷體</vt:lpstr>
      <vt:lpstr>Arial</vt:lpstr>
      <vt:lpstr>Calibri</vt:lpstr>
      <vt:lpstr>DilleniaUPC</vt:lpstr>
      <vt:lpstr>Monotype Corsiva</vt:lpstr>
      <vt:lpstr>Times New Roman</vt:lpstr>
      <vt:lpstr>Verdana</vt:lpstr>
      <vt:lpstr>Wingdings</vt:lpstr>
      <vt:lpstr>6_Office 佈景主題</vt:lpstr>
      <vt:lpstr>PowerPoint 簡報</vt:lpstr>
      <vt:lpstr>PowerPoint 簡報</vt:lpstr>
      <vt:lpstr>本日活動日程表及地點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A.修滿系核定的128個學分(108入學)</vt:lpstr>
      <vt:lpstr>PowerPoint 簡報</vt:lpstr>
      <vt:lpstr>PowerPoint 簡報</vt:lpstr>
      <vt:lpstr>PowerPoint 簡報</vt:lpstr>
      <vt:lpstr>PowerPoint 簡報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1960</cp:revision>
  <cp:lastPrinted>2021-11-11T03:16:50Z</cp:lastPrinted>
  <dcterms:created xsi:type="dcterms:W3CDTF">2011-01-04T12:54:17Z</dcterms:created>
  <dcterms:modified xsi:type="dcterms:W3CDTF">2022-11-14T03:38:49Z</dcterms:modified>
</cp:coreProperties>
</file>