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63" autoAdjust="0"/>
    <p:restoredTop sz="94755" autoAdjust="0"/>
  </p:normalViewPr>
  <p:slideViewPr>
    <p:cSldViewPr snapToGrid="0">
      <p:cViewPr varScale="1">
        <p:scale>
          <a:sx n="80" d="100"/>
          <a:sy n="80" d="100"/>
        </p:scale>
        <p:origin x="62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91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71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76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15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1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20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01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52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97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64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54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DA86-A34E-4665-85A5-35497FBA7A70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3A81-D84C-4154-8D76-4A5AAE21A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13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3416036" y="3993455"/>
            <a:ext cx="2744358" cy="788719"/>
            <a:chOff x="3033136" y="4895799"/>
            <a:chExt cx="1881943" cy="788719"/>
          </a:xfrm>
        </p:grpSpPr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3033136" y="4895799"/>
              <a:ext cx="1033608" cy="788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西式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宴會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餐點實務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西式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點心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時尚西餐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歐陸主題餐點實務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進階食品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烘焙實務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2" name="Text Box 32"/>
            <p:cNvSpPr txBox="1">
              <a:spLocks noChangeArrowheads="1"/>
            </p:cNvSpPr>
            <p:nvPr/>
          </p:nvSpPr>
          <p:spPr bwMode="auto">
            <a:xfrm>
              <a:off x="4066744" y="4895799"/>
              <a:ext cx="848335" cy="788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蛋糕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裝飾實務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法式甜點實務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進階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義大利廚藝實務</a:t>
              </a: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餐酒搭配實務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010" y="93050"/>
            <a:ext cx="8781929" cy="418646"/>
          </a:xfrm>
        </p:spPr>
        <p:txBody>
          <a:bodyPr>
            <a:noAutofit/>
          </a:bodyPr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餐旅管理系職涯進路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smtClean="0">
                <a:latin typeface="標楷體" panose="03000509000000000000" pitchFamily="65" charset="-120"/>
                <a:ea typeface="標楷體" panose="03000509000000000000" pitchFamily="65" charset="-120"/>
              </a:rPr>
              <a:t>日間部</a:t>
            </a:r>
            <a:r>
              <a:rPr lang="en-US" altLang="zh-TW" sz="240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321B-62B6-4115-82C5-8BC1CCFFB1C0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87802" y="842732"/>
            <a:ext cx="1387928" cy="67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通識</a:t>
            </a:r>
            <a:r>
              <a:rPr lang="zh-TW" altLang="en-US" sz="1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en-US" altLang="zh-TW" sz="1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1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endParaRPr lang="zh-TW" altLang="en-US" sz="1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13548" y="842732"/>
            <a:ext cx="3069783" cy="67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專業課程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en-US" altLang="zh-TW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旅組</a:t>
            </a:r>
            <a:r>
              <a:rPr lang="zh-TW" altLang="en-US" sz="1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：必修</a:t>
            </a:r>
            <a:r>
              <a:rPr lang="en-US" altLang="zh-TW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60</a:t>
            </a:r>
            <a:r>
              <a:rPr lang="zh-TW" altLang="en-US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1100" b="1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選修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38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TW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廚組：必修</a:t>
            </a:r>
            <a:r>
              <a:rPr lang="en-US" altLang="zh-TW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61</a:t>
            </a:r>
            <a:r>
              <a:rPr lang="zh-TW" altLang="en-US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1100" b="1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選修</a:t>
            </a:r>
            <a:r>
              <a:rPr lang="en-US" altLang="zh-TW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37</a:t>
            </a:r>
            <a:r>
              <a:rPr lang="zh-TW" altLang="en-US" sz="11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64043" y="842732"/>
            <a:ext cx="1373103" cy="674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跨領域學習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17858" y="842731"/>
            <a:ext cx="2516272" cy="6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證照及執照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就業目標</a:t>
            </a:r>
          </a:p>
        </p:txBody>
      </p:sp>
      <p:sp>
        <p:nvSpPr>
          <p:cNvPr id="30" name="頁尾版面配置區 45"/>
          <p:cNvSpPr txBox="1">
            <a:spLocks noGrp="1"/>
          </p:cNvSpPr>
          <p:nvPr/>
        </p:nvSpPr>
        <p:spPr>
          <a:xfrm>
            <a:off x="2224369" y="5802915"/>
            <a:ext cx="21717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endParaRPr lang="en-US" altLang="zh-TW" sz="1200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32" name="直線接點 31"/>
          <p:cNvCxnSpPr/>
          <p:nvPr/>
        </p:nvCxnSpPr>
        <p:spPr>
          <a:xfrm>
            <a:off x="2584959" y="1688658"/>
            <a:ext cx="1933934" cy="67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 bwMode="auto">
          <a:xfrm rot="5400000">
            <a:off x="4446662" y="1754394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 bwMode="auto">
          <a:xfrm rot="5400000">
            <a:off x="3509937" y="1619664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1849805" y="4281253"/>
            <a:ext cx="1480451" cy="80886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西餐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進階西餐實務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烘焙實務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材與營養認識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0" name="直線接點 39"/>
          <p:cNvCxnSpPr/>
          <p:nvPr/>
        </p:nvCxnSpPr>
        <p:spPr bwMode="auto">
          <a:xfrm rot="5400000">
            <a:off x="2512728" y="1754394"/>
            <a:ext cx="144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5572781" y="2259625"/>
            <a:ext cx="1267678" cy="95425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餐飲暨食品創業學程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烘焙與點心學程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觀光休閒學程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文化觀光學程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美容管理學程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幸福兒童產業學程</a:t>
            </a:r>
          </a:p>
        </p:txBody>
      </p:sp>
      <p:sp>
        <p:nvSpPr>
          <p:cNvPr id="45" name="Text Box 32"/>
          <p:cNvSpPr txBox="1">
            <a:spLocks noChangeArrowheads="1"/>
          </p:cNvSpPr>
          <p:nvPr/>
        </p:nvSpPr>
        <p:spPr bwMode="auto">
          <a:xfrm>
            <a:off x="3441663" y="1769726"/>
            <a:ext cx="1842144" cy="2539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2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專業選修</a:t>
            </a:r>
            <a:endParaRPr lang="en-US" altLang="zh-TW" sz="12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5572354" y="1778882"/>
            <a:ext cx="1268107" cy="4807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畢業門檻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3" name="表格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14200"/>
              </p:ext>
            </p:extLst>
          </p:nvPr>
        </p:nvGraphicFramePr>
        <p:xfrm>
          <a:off x="7068264" y="1796040"/>
          <a:ext cx="2362954" cy="4971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證照及執照</a:t>
                      </a:r>
                    </a:p>
                  </a:txBody>
                  <a:tcPr marL="68580" marR="6858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9563">
                <a:tc>
                  <a:txBody>
                    <a:bodyPr/>
                    <a:lstStyle/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中餐烹調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葷、素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中式麵食加工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中式米食加工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西餐烹調乙、丙級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烘焙食品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麵包、西點蛋糕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美國飯店協會</a:t>
                      </a:r>
                      <a:r>
                        <a:rPr lang="en-US" altLang="zh-TW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CGPS</a:t>
                      </a: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－專業顧客服務管理師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飲料調製乙、丙級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餐飲服務丙級</a:t>
                      </a:r>
                      <a:endParaRPr lang="en-US" altLang="zh-TW" sz="11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旅館客房服務丙級</a:t>
                      </a:r>
                      <a:endParaRPr lang="zh-TW" altLang="zh-TW" sz="110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就業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2168">
                <a:tc>
                  <a:txBody>
                    <a:bodyPr/>
                    <a:lstStyle/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餐旅服務組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行李員、櫃檯接待員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客房服務員、領班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業務員、採購員、侍酒師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值班經理、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前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後場部門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主任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亞洲廚藝組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中餐助理廚師、主廚助理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中餐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主廚、點心廚師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自行創業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西餐廚藝組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西點助理廚師、麵包烘焙師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西點蛋糕師、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西餐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r>
                        <a:rPr lang="en-US" altLang="zh-TW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主廚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自行創業</a:t>
                      </a: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ts val="1200"/>
                        </a:lnSpc>
                        <a:buFont typeface="Arial" panose="020B0604020202020204" pitchFamily="34" charset="0"/>
                        <a:buNone/>
                      </a:pPr>
                      <a:endParaRPr lang="en-US" altLang="zh-TW" sz="10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58558" y="483365"/>
            <a:ext cx="6708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TW" altLang="en-US" sz="1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餐旅管理系教育目標</a:t>
            </a:r>
            <a:r>
              <a:rPr lang="zh-TW" altLang="en-US" sz="1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1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培育具餐旅知能及實作能力之專業</a:t>
            </a:r>
            <a:r>
              <a:rPr lang="zh-TW" altLang="zh-TW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人才</a:t>
            </a:r>
            <a:endParaRPr lang="en-US" altLang="zh-TW" sz="1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1863542" y="2280254"/>
            <a:ext cx="1493477" cy="8096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國際禮儀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房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務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客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務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管理實務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專業顧客服務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zh-TW" altLang="en-US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837" y="3280484"/>
            <a:ext cx="1480450" cy="79962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中餐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進階中餐實務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中式麵食實務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食材與營養認識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4" name="Text Box 29">
            <a:extLst>
              <a:ext uri="{FF2B5EF4-FFF2-40B4-BE49-F238E27FC236}">
                <a16:creationId xmlns:a16="http://schemas.microsoft.com/office/drawing/2014/main" id="{2871D80D-1EE6-44B1-9C82-CC1BF617D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223" y="3064256"/>
            <a:ext cx="1265677" cy="2036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亞洲廚藝組</a:t>
            </a:r>
            <a:r>
              <a:rPr lang="en-US" altLang="zh-TW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8230958C-8F1B-46FC-9A07-18759503891A}"/>
              </a:ext>
            </a:extLst>
          </p:cNvPr>
          <p:cNvCxnSpPr/>
          <p:nvPr/>
        </p:nvCxnSpPr>
        <p:spPr>
          <a:xfrm>
            <a:off x="6198296" y="1539863"/>
            <a:ext cx="0" cy="23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996" y="1760726"/>
            <a:ext cx="1387928" cy="2726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2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專業必修</a:t>
            </a:r>
            <a:endParaRPr lang="en-US" altLang="zh-TW" sz="12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1971495" y="2056678"/>
            <a:ext cx="1288441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餐旅服務組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952368" y="4070002"/>
            <a:ext cx="1265182" cy="189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西餐廚藝組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7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368" y="5105277"/>
            <a:ext cx="1378771" cy="2286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共同必修</a:t>
            </a:r>
            <a:r>
              <a:rPr lang="en-US" altLang="zh-TW" sz="10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r>
              <a:rPr lang="zh-TW" altLang="en-US" sz="10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grpSp>
        <p:nvGrpSpPr>
          <p:cNvPr id="12" name="群組 11"/>
          <p:cNvGrpSpPr/>
          <p:nvPr/>
        </p:nvGrpSpPr>
        <p:grpSpPr>
          <a:xfrm>
            <a:off x="1112391" y="5362564"/>
            <a:ext cx="2298886" cy="1415461"/>
            <a:chOff x="553009" y="5063674"/>
            <a:chExt cx="2298886" cy="1524719"/>
          </a:xfrm>
        </p:grpSpPr>
        <p:sp>
          <p:nvSpPr>
            <p:cNvPr id="49" name="Text Box 32">
              <a:extLst>
                <a:ext uri="{FF2B5EF4-FFF2-40B4-BE49-F238E27FC236}">
                  <a16:creationId xmlns:a16="http://schemas.microsoft.com/office/drawing/2014/main" id="{D76FFAAE-74F2-4193-B2FC-6FE9601FD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009" y="5063674"/>
              <a:ext cx="1129275" cy="1524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管理概論                       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餐飲管理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廚藝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導論實務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咖啡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與茶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飲實務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餐飲英文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消費者心理學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自媒體經營與管理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校內實習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一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二</a:t>
              </a:r>
              <a:r>
                <a:rPr lang="en-US" altLang="zh-TW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旅行銷管理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餐旅人力資源管理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" name="Text Box 32">
              <a:extLst>
                <a:ext uri="{FF2B5EF4-FFF2-40B4-BE49-F238E27FC236}">
                  <a16:creationId xmlns:a16="http://schemas.microsoft.com/office/drawing/2014/main" id="{D76FFAAE-74F2-4193-B2FC-6FE9601FD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6266" y="5063674"/>
              <a:ext cx="1165629" cy="1524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專題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製作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校外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實習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一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二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海外實習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一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)(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二</a:t>
              </a:r>
              <a:r>
                <a:rPr lang="en-US" altLang="zh-TW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專業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旅館管理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餐旅衛生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安全與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法規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餐旅會計及財報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分析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進階餐旅英文會話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3795085" y="3784016"/>
            <a:ext cx="1425503" cy="2232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西餐廚藝組</a:t>
            </a:r>
            <a:r>
              <a:rPr lang="en-US" altLang="zh-TW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(27</a:t>
            </a:r>
            <a:r>
              <a:rPr lang="zh-TW" altLang="en-US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3795714" y="2049076"/>
            <a:ext cx="1387616" cy="197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餐旅服務組</a:t>
            </a:r>
            <a:r>
              <a:rPr lang="en-US" altLang="zh-TW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(14</a:t>
            </a:r>
            <a:r>
              <a:rPr lang="zh-TW" altLang="en-US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grpSp>
        <p:nvGrpSpPr>
          <p:cNvPr id="9" name="群組 8"/>
          <p:cNvGrpSpPr/>
          <p:nvPr/>
        </p:nvGrpSpPr>
        <p:grpSpPr>
          <a:xfrm>
            <a:off x="3362762" y="3072342"/>
            <a:ext cx="2142089" cy="725017"/>
            <a:chOff x="2989765" y="3383793"/>
            <a:chExt cx="1922802" cy="703010"/>
          </a:xfrm>
        </p:grpSpPr>
        <p:sp>
          <p:nvSpPr>
            <p:cNvPr id="54" name="Text Box 32">
              <a:extLst>
                <a:ext uri="{FF2B5EF4-FFF2-40B4-BE49-F238E27FC236}">
                  <a16:creationId xmlns:a16="http://schemas.microsoft.com/office/drawing/2014/main" id="{D76FFAAE-74F2-4193-B2FC-6FE9601FD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9765" y="3383793"/>
              <a:ext cx="926412" cy="7030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餐飲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藝術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運用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日本料理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進階日本料理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進階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中式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麵食實務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0" name="Text Box 32">
              <a:extLst>
                <a:ext uri="{FF2B5EF4-FFF2-40B4-BE49-F238E27FC236}">
                  <a16:creationId xmlns:a16="http://schemas.microsoft.com/office/drawing/2014/main" id="{D76FFAAE-74F2-4193-B2FC-6FE9601FD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487" y="3383793"/>
              <a:ext cx="986080" cy="7030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亞洲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料理實務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進階泰式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料理實務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中式宴會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餐點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3" name="Text Box 29">
            <a:extLst>
              <a:ext uri="{FF2B5EF4-FFF2-40B4-BE49-F238E27FC236}">
                <a16:creationId xmlns:a16="http://schemas.microsoft.com/office/drawing/2014/main" id="{2871D80D-1EE6-44B1-9C82-CC1BF617D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648" y="2857837"/>
            <a:ext cx="1425503" cy="1973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亞洲廚藝組</a:t>
            </a:r>
            <a:r>
              <a:rPr lang="en-US" altLang="zh-TW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(23</a:t>
            </a:r>
            <a:r>
              <a:rPr lang="zh-TW" altLang="en-US" sz="1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grpSp>
        <p:nvGrpSpPr>
          <p:cNvPr id="65" name="群組 64"/>
          <p:cNvGrpSpPr/>
          <p:nvPr/>
        </p:nvGrpSpPr>
        <p:grpSpPr>
          <a:xfrm>
            <a:off x="3495113" y="5018636"/>
            <a:ext cx="2336084" cy="1747649"/>
            <a:chOff x="2789296" y="1170800"/>
            <a:chExt cx="2192200" cy="1865771"/>
          </a:xfrm>
        </p:grpSpPr>
        <p:sp>
          <p:nvSpPr>
            <p:cNvPr id="66" name="Text Box 32"/>
            <p:cNvSpPr txBox="1">
              <a:spLocks noChangeArrowheads="1"/>
            </p:cNvSpPr>
            <p:nvPr/>
          </p:nvSpPr>
          <p:spPr bwMode="auto">
            <a:xfrm>
              <a:off x="2789296" y="1173426"/>
              <a:ext cx="1049816" cy="186314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餐飲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服務實務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職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場溝通與應用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酒類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知識實務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餐飲美學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基礎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日語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菜單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設計與說菜技巧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旅日文會話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餐旅法文會話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顧客抱怨處理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餐旅探索教育</a:t>
              </a: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7" name="Text Box 32"/>
            <p:cNvSpPr txBox="1">
              <a:spLocks noChangeArrowheads="1"/>
            </p:cNvSpPr>
            <p:nvPr/>
          </p:nvSpPr>
          <p:spPr bwMode="auto">
            <a:xfrm>
              <a:off x="3777222" y="1170800"/>
              <a:ext cx="1204274" cy="186577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世界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飲食文化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餐飲成本控制與分析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旅資訊系統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顧客關係管理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進階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餐旅日文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會話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新服務型態應用與管理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餐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旅義大利文會話</a:t>
              </a: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創新餐旅服務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創新管理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大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數據決策</a:t>
              </a: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管理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餐飲活動規劃管理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3413992" y="2278882"/>
            <a:ext cx="2088042" cy="559454"/>
            <a:chOff x="3068139" y="2267384"/>
            <a:chExt cx="2831987" cy="506919"/>
          </a:xfrm>
        </p:grpSpPr>
        <p:sp>
          <p:nvSpPr>
            <p:cNvPr id="52" name="Text Box 32"/>
            <p:cNvSpPr txBox="1">
              <a:spLocks noChangeArrowheads="1"/>
            </p:cNvSpPr>
            <p:nvPr/>
          </p:nvSpPr>
          <p:spPr bwMode="auto">
            <a:xfrm>
              <a:off x="3068139" y="2267384"/>
              <a:ext cx="1635937" cy="50343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會展實務與規劃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輕</a:t>
              </a: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食製作實務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8" name="Text Box 32"/>
            <p:cNvSpPr txBox="1">
              <a:spLocks noChangeArrowheads="1"/>
            </p:cNvSpPr>
            <p:nvPr/>
          </p:nvSpPr>
          <p:spPr bwMode="auto">
            <a:xfrm>
              <a:off x="4414011" y="2270982"/>
              <a:ext cx="1486115" cy="50332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餐旅籌備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桌邊服務實務</a:t>
              </a:r>
              <a:endParaRPr lang="en-US" altLang="zh-TW" sz="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>
                <a:defRPr/>
              </a:pPr>
              <a:r>
                <a:rPr lang="zh-TW" altLang="en-US" sz="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管家服務</a:t>
              </a:r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69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782" y="4782084"/>
            <a:ext cx="1421369" cy="2050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共同選修</a:t>
            </a:r>
            <a:r>
              <a:rPr lang="en-US" altLang="zh-TW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74</a:t>
            </a:r>
            <a:r>
              <a:rPr lang="zh-TW" altLang="en-US" sz="10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542362" y="2051231"/>
            <a:ext cx="1221664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核心通識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(4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2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1" y="2265537"/>
            <a:ext cx="1221665" cy="33342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人文精神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服務學習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542362" y="2627027"/>
            <a:ext cx="1221664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基礎通識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(22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8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0" y="2874189"/>
            <a:ext cx="1221666" cy="127903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中文閱讀書寫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職場專業英文簡報</a:t>
            </a:r>
            <a:endParaRPr lang="en-US" altLang="zh-TW" sz="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歷史與文明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民主與法治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創意概論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創新思維與應用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應用程式設計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" name="Text Box 29"/>
          <p:cNvSpPr txBox="1">
            <a:spLocks noChangeArrowheads="1"/>
          </p:cNvSpPr>
          <p:nvPr/>
        </p:nvSpPr>
        <p:spPr bwMode="auto">
          <a:xfrm>
            <a:off x="542361" y="4192712"/>
            <a:ext cx="1221665" cy="2222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分類通識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(4</a:t>
            </a:r>
            <a:r>
              <a: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0" name="Text Box 32">
            <a:extLst>
              <a:ext uri="{FF2B5EF4-FFF2-40B4-BE49-F238E27FC236}">
                <a16:creationId xmlns:a16="http://schemas.microsoft.com/office/drawing/2014/main" id="{D76FFAAE-74F2-4193-B2FC-6FE9601F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2" y="4453720"/>
            <a:ext cx="1221664" cy="33143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人文藝術類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r>
              <a:rPr lang="zh-TW" altLang="en-US" sz="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自然科學類</a:t>
            </a: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>
              <a:lnSpc>
                <a:spcPct val="112000"/>
              </a:lnSpc>
              <a:defRPr/>
            </a:pPr>
            <a:endParaRPr lang="en-US" altLang="zh-TW" sz="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8230958C-8F1B-46FC-9A07-18759503891A}"/>
              </a:ext>
            </a:extLst>
          </p:cNvPr>
          <p:cNvCxnSpPr/>
          <p:nvPr/>
        </p:nvCxnSpPr>
        <p:spPr>
          <a:xfrm>
            <a:off x="8249741" y="1547432"/>
            <a:ext cx="0" cy="23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2">
            <a:extLst>
              <a:ext uri="{FF2B5EF4-FFF2-40B4-BE49-F238E27FC236}">
                <a16:creationId xmlns:a16="http://schemas.microsoft.com/office/drawing/2014/main" id="{F201C844-D87F-4307-AF02-05720598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977" y="1758804"/>
            <a:ext cx="1387928" cy="2726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通識課程</a:t>
            </a:r>
          </a:p>
        </p:txBody>
      </p: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8230958C-8F1B-46FC-9A07-18759503891A}"/>
              </a:ext>
            </a:extLst>
          </p:cNvPr>
          <p:cNvCxnSpPr/>
          <p:nvPr/>
        </p:nvCxnSpPr>
        <p:spPr>
          <a:xfrm>
            <a:off x="1126452" y="1531287"/>
            <a:ext cx="0" cy="23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5686422" y="5018635"/>
            <a:ext cx="1321455" cy="174764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旅跨域實務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手工巧克力實務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創業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餐旅籌備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進階餐旅義大利文會話</a:t>
            </a: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刀工實務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複合餐飲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義大利廚藝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進階義大利</a:t>
            </a: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廚藝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養生蔬果飲品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餐旅產品銷售</a:t>
            </a: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800" dirty="0">
                <a:latin typeface="標楷體" panose="03000509000000000000" pitchFamily="65" charset="-120"/>
                <a:ea typeface="標楷體" panose="03000509000000000000" pitchFamily="65" charset="-120"/>
              </a:rPr>
              <a:t>廚務行政管理與主廚養成</a:t>
            </a:r>
            <a:endParaRPr lang="en-US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04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727</Words>
  <Application>Microsoft Office PowerPoint</Application>
  <PresentationFormat>A4 紙張 (210x297 公釐)</PresentationFormat>
  <Paragraphs>156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餐旅管理系職涯進路圖(日間部)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營養系職涯進路圖</dc:title>
  <dc:creator>Miki Chu</dc:creator>
  <cp:lastModifiedBy>admin</cp:lastModifiedBy>
  <cp:revision>51</cp:revision>
  <cp:lastPrinted>2021-12-18T08:02:43Z</cp:lastPrinted>
  <dcterms:created xsi:type="dcterms:W3CDTF">2021-06-29T02:40:15Z</dcterms:created>
  <dcterms:modified xsi:type="dcterms:W3CDTF">2024-01-05T05:58:58Z</dcterms:modified>
</cp:coreProperties>
</file>