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906000" cy="6858000" type="A4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963" autoAdjust="0"/>
    <p:restoredTop sz="94755" autoAdjust="0"/>
  </p:normalViewPr>
  <p:slideViewPr>
    <p:cSldViewPr snapToGrid="0">
      <p:cViewPr varScale="1">
        <p:scale>
          <a:sx n="80" d="100"/>
          <a:sy n="80" d="100"/>
        </p:scale>
        <p:origin x="62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DA86-A34E-4665-85A5-35497FBA7A70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3A81-D84C-4154-8D76-4A5AAE21A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7915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DA86-A34E-4665-85A5-35497FBA7A70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3A81-D84C-4154-8D76-4A5AAE21A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1713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DA86-A34E-4665-85A5-35497FBA7A70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3A81-D84C-4154-8D76-4A5AAE21A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4765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DA86-A34E-4665-85A5-35497FBA7A70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3A81-D84C-4154-8D76-4A5AAE21A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0159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DA86-A34E-4665-85A5-35497FBA7A70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3A81-D84C-4154-8D76-4A5AAE21A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4152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DA86-A34E-4665-85A5-35497FBA7A70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3A81-D84C-4154-8D76-4A5AAE21A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6208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DA86-A34E-4665-85A5-35497FBA7A70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3A81-D84C-4154-8D76-4A5AAE21A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3012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DA86-A34E-4665-85A5-35497FBA7A70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3A81-D84C-4154-8D76-4A5AAE21A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2524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DA86-A34E-4665-85A5-35497FBA7A70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3A81-D84C-4154-8D76-4A5AAE21A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4977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DA86-A34E-4665-85A5-35497FBA7A70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3A81-D84C-4154-8D76-4A5AAE21A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7647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DA86-A34E-4665-85A5-35497FBA7A70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3A81-D84C-4154-8D76-4A5AAE21A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3544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4DA86-A34E-4665-85A5-35497FBA7A70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13A81-D84C-4154-8D76-4A5AAE21A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613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群組 9"/>
          <p:cNvGrpSpPr/>
          <p:nvPr/>
        </p:nvGrpSpPr>
        <p:grpSpPr>
          <a:xfrm>
            <a:off x="3416036" y="3993455"/>
            <a:ext cx="2744358" cy="788719"/>
            <a:chOff x="3033136" y="4895799"/>
            <a:chExt cx="1881943" cy="788719"/>
          </a:xfrm>
        </p:grpSpPr>
        <p:sp>
          <p:nvSpPr>
            <p:cNvPr id="59" name="Text Box 32"/>
            <p:cNvSpPr txBox="1">
              <a:spLocks noChangeArrowheads="1"/>
            </p:cNvSpPr>
            <p:nvPr/>
          </p:nvSpPr>
          <p:spPr bwMode="auto">
            <a:xfrm>
              <a:off x="3033136" y="4895799"/>
              <a:ext cx="1033608" cy="788719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西式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宴會</a:t>
              </a: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餐點實務</a:t>
              </a:r>
              <a:endParaRPr lang="en-US" altLang="zh-TW" sz="8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西式</a:t>
              </a: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點心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實務</a:t>
              </a:r>
              <a:endParaRPr lang="en-US" altLang="zh-TW" sz="8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時尚西餐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實務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歐陸主題餐點實務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進階食品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烘焙實務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endParaRPr lang="en-US" altLang="zh-TW" sz="8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62" name="Text Box 32"/>
            <p:cNvSpPr txBox="1">
              <a:spLocks noChangeArrowheads="1"/>
            </p:cNvSpPr>
            <p:nvPr/>
          </p:nvSpPr>
          <p:spPr bwMode="auto">
            <a:xfrm>
              <a:off x="4066744" y="4895799"/>
              <a:ext cx="848335" cy="788719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蛋糕</a:t>
              </a: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裝飾實務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法式甜點實務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進階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義大利廚藝實務</a:t>
              </a:r>
            </a:p>
            <a:p>
              <a:pPr>
                <a:defRPr/>
              </a:pP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餐酒搭配實務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3010" y="93050"/>
            <a:ext cx="8781929" cy="418646"/>
          </a:xfrm>
        </p:spPr>
        <p:txBody>
          <a:bodyPr>
            <a:noAutofit/>
          </a:bodyPr>
          <a:lstStyle/>
          <a:p>
            <a:pPr algn="ctr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餐旅管理系職涯進路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圖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smtClean="0">
                <a:latin typeface="標楷體" panose="03000509000000000000" pitchFamily="65" charset="-120"/>
                <a:ea typeface="標楷體" panose="03000509000000000000" pitchFamily="65" charset="-120"/>
              </a:rPr>
              <a:t>日間部</a:t>
            </a:r>
            <a:r>
              <a:rPr lang="en-US" altLang="zh-TW" sz="240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1321B-62B6-4115-82C5-8BC1CCFFB1C0}" type="slidenum">
              <a:rPr lang="zh-TW" altLang="en-US" smtClean="0"/>
              <a:t>1</a:t>
            </a:fld>
            <a:endParaRPr lang="zh-TW" altLang="en-US"/>
          </a:p>
        </p:txBody>
      </p:sp>
      <p:sp>
        <p:nvSpPr>
          <p:cNvPr id="4" name="矩形 3"/>
          <p:cNvSpPr/>
          <p:nvPr/>
        </p:nvSpPr>
        <p:spPr>
          <a:xfrm>
            <a:off x="487802" y="842732"/>
            <a:ext cx="1387928" cy="6749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通識</a:t>
            </a:r>
            <a:r>
              <a:rPr lang="zh-TW" altLang="en-US" sz="1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教育</a:t>
            </a:r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課程</a:t>
            </a:r>
            <a:endParaRPr lang="en-US" altLang="zh-TW" sz="1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defRPr/>
            </a:pPr>
            <a:r>
              <a:rPr lang="en-US" altLang="zh-TW" sz="11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30</a:t>
            </a:r>
            <a:r>
              <a:rPr lang="zh-TW" altLang="en-US" sz="11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學分</a:t>
            </a:r>
            <a:endParaRPr lang="zh-TW" altLang="en-US" sz="11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113548" y="842732"/>
            <a:ext cx="3069783" cy="6749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專業課程</a:t>
            </a: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defRPr/>
            </a:pPr>
            <a:r>
              <a:rPr lang="en-US" altLang="zh-TW" sz="1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旅組</a:t>
            </a:r>
            <a:r>
              <a:rPr lang="zh-TW" altLang="en-US" sz="11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：必修</a:t>
            </a:r>
            <a:r>
              <a:rPr lang="en-US" altLang="zh-TW" sz="11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60</a:t>
            </a:r>
            <a:r>
              <a:rPr lang="zh-TW" altLang="en-US" sz="11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學分</a:t>
            </a:r>
            <a:r>
              <a:rPr lang="zh-TW" altLang="en-US" sz="1100" b="1" dirty="0"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、</a:t>
            </a:r>
            <a:r>
              <a:rPr lang="zh-TW" altLang="en-US" sz="11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選修</a:t>
            </a:r>
            <a:r>
              <a:rPr lang="en-US" altLang="zh-TW" sz="11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38</a:t>
            </a:r>
            <a:r>
              <a:rPr lang="zh-TW" altLang="en-US" sz="11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學分</a:t>
            </a:r>
            <a:r>
              <a:rPr lang="en-US" altLang="zh-TW" sz="11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en-US" sz="11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altLang="zh-TW" sz="1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廚組：必修</a:t>
            </a:r>
            <a:r>
              <a:rPr lang="en-US" altLang="zh-TW" sz="11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61</a:t>
            </a:r>
            <a:r>
              <a:rPr lang="zh-TW" altLang="en-US" sz="11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學分</a:t>
            </a:r>
            <a:r>
              <a:rPr lang="zh-TW" altLang="en-US" sz="1100" b="1" dirty="0"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、</a:t>
            </a:r>
            <a:r>
              <a:rPr lang="zh-TW" altLang="en-US" sz="11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選修</a:t>
            </a:r>
            <a:r>
              <a:rPr lang="en-US" altLang="zh-TW" sz="11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37</a:t>
            </a:r>
            <a:r>
              <a:rPr lang="zh-TW" altLang="en-US" sz="11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學分</a:t>
            </a:r>
            <a:r>
              <a:rPr lang="en-US" altLang="zh-TW" sz="11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en-US" sz="11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364043" y="842732"/>
            <a:ext cx="1373103" cy="6749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跨領域學習</a:t>
            </a: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917858" y="842731"/>
            <a:ext cx="2516272" cy="67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證照及執照</a:t>
            </a: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就業目標</a:t>
            </a:r>
          </a:p>
        </p:txBody>
      </p:sp>
      <p:sp>
        <p:nvSpPr>
          <p:cNvPr id="30" name="頁尾版面配置區 45"/>
          <p:cNvSpPr txBox="1">
            <a:spLocks noGrp="1"/>
          </p:cNvSpPr>
          <p:nvPr/>
        </p:nvSpPr>
        <p:spPr>
          <a:xfrm>
            <a:off x="2224369" y="5802915"/>
            <a:ext cx="21717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endParaRPr lang="en-US" altLang="zh-TW" sz="1200">
              <a:solidFill>
                <a:schemeClr val="tx1">
                  <a:tint val="75000"/>
                </a:schemeClr>
              </a:solidFill>
              <a:latin typeface="Times New Roman" pitchFamily="18" charset="0"/>
            </a:endParaRPr>
          </a:p>
        </p:txBody>
      </p:sp>
      <p:cxnSp>
        <p:nvCxnSpPr>
          <p:cNvPr id="32" name="直線接點 31"/>
          <p:cNvCxnSpPr/>
          <p:nvPr/>
        </p:nvCxnSpPr>
        <p:spPr>
          <a:xfrm>
            <a:off x="2584959" y="1688658"/>
            <a:ext cx="1933934" cy="67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接點 32"/>
          <p:cNvCxnSpPr/>
          <p:nvPr/>
        </p:nvCxnSpPr>
        <p:spPr bwMode="auto">
          <a:xfrm rot="5400000">
            <a:off x="4446662" y="1754394"/>
            <a:ext cx="1444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線接點 33"/>
          <p:cNvCxnSpPr/>
          <p:nvPr/>
        </p:nvCxnSpPr>
        <p:spPr bwMode="auto">
          <a:xfrm rot="5400000">
            <a:off x="3509937" y="1619664"/>
            <a:ext cx="1444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Text Box 32"/>
          <p:cNvSpPr txBox="1">
            <a:spLocks noChangeArrowheads="1"/>
          </p:cNvSpPr>
          <p:nvPr/>
        </p:nvSpPr>
        <p:spPr bwMode="auto">
          <a:xfrm>
            <a:off x="1849805" y="4281253"/>
            <a:ext cx="1480451" cy="808866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6E3BC"/>
              </a:gs>
            </a:gsLst>
            <a:lin ang="5400000" scaled="1"/>
          </a:gra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zh-TW" altLang="en-US" sz="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西餐</a:t>
            </a: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實務</a:t>
            </a:r>
            <a:endParaRPr lang="en-US" altLang="zh-TW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進階西餐實務</a:t>
            </a:r>
            <a:endParaRPr lang="en-US" altLang="zh-TW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食品</a:t>
            </a:r>
            <a:r>
              <a:rPr lang="zh-TW" altLang="en-US" sz="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烘焙實務</a:t>
            </a:r>
            <a:endParaRPr lang="en-US" altLang="zh-TW" sz="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食</a:t>
            </a: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材與營養認識</a:t>
            </a:r>
            <a:endParaRPr lang="en-US" altLang="zh-TW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endParaRPr lang="en-US" altLang="zh-TW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40" name="直線接點 39"/>
          <p:cNvCxnSpPr/>
          <p:nvPr/>
        </p:nvCxnSpPr>
        <p:spPr bwMode="auto">
          <a:xfrm rot="5400000">
            <a:off x="2512728" y="1754394"/>
            <a:ext cx="1444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 Box 32"/>
          <p:cNvSpPr txBox="1">
            <a:spLocks noChangeArrowheads="1"/>
          </p:cNvSpPr>
          <p:nvPr/>
        </p:nvSpPr>
        <p:spPr bwMode="auto">
          <a:xfrm>
            <a:off x="5572781" y="2259625"/>
            <a:ext cx="1267678" cy="954256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6E3BC"/>
              </a:gs>
            </a:gsLst>
            <a:lin ang="5400000" scaled="1"/>
          </a:gra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algn="just">
              <a:defRPr/>
            </a:pP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餐飲暨食品創業學程</a:t>
            </a:r>
            <a:endParaRPr lang="en-US" altLang="zh-TW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defRPr/>
            </a:pP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烘焙與點心學程</a:t>
            </a:r>
            <a:endParaRPr lang="en-US" altLang="zh-TW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defRPr/>
            </a:pP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觀光休閒學程</a:t>
            </a:r>
            <a:endParaRPr lang="en-US" altLang="zh-TW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defRPr/>
            </a:pP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文化觀光學程</a:t>
            </a:r>
            <a:endParaRPr lang="en-US" altLang="zh-TW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defRPr/>
            </a:pP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美容管理學程</a:t>
            </a:r>
            <a:endParaRPr lang="en-US" altLang="zh-TW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defRPr/>
            </a:pP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幸福兒童產業學程</a:t>
            </a:r>
          </a:p>
        </p:txBody>
      </p:sp>
      <p:sp>
        <p:nvSpPr>
          <p:cNvPr id="45" name="Text Box 32"/>
          <p:cNvSpPr txBox="1">
            <a:spLocks noChangeArrowheads="1"/>
          </p:cNvSpPr>
          <p:nvPr/>
        </p:nvSpPr>
        <p:spPr bwMode="auto">
          <a:xfrm>
            <a:off x="3441663" y="1769726"/>
            <a:ext cx="1842144" cy="25395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zh-TW" altLang="en-US" sz="12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專業選修</a:t>
            </a:r>
            <a:endParaRPr lang="en-US" altLang="zh-TW" sz="1200" b="1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6" name="Text Box 31"/>
          <p:cNvSpPr txBox="1">
            <a:spLocks noChangeArrowheads="1"/>
          </p:cNvSpPr>
          <p:nvPr/>
        </p:nvSpPr>
        <p:spPr bwMode="auto">
          <a:xfrm>
            <a:off x="5572354" y="1778882"/>
            <a:ext cx="1268107" cy="48074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學程</a:t>
            </a:r>
            <a:endParaRPr lang="en-US" altLang="zh-TW" sz="1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defRPr/>
            </a:pPr>
            <a:r>
              <a:rPr lang="en-US" altLang="zh-TW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畢業門檻</a:t>
            </a:r>
            <a:r>
              <a:rPr lang="en-US" altLang="zh-TW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63" name="表格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814200"/>
              </p:ext>
            </p:extLst>
          </p:nvPr>
        </p:nvGraphicFramePr>
        <p:xfrm>
          <a:off x="7068264" y="1796040"/>
          <a:ext cx="2362954" cy="4971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9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970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證照及執照</a:t>
                      </a:r>
                    </a:p>
                  </a:txBody>
                  <a:tcPr marL="68580" marR="6858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9563">
                <a:tc>
                  <a:txBody>
                    <a:bodyPr/>
                    <a:lstStyle/>
                    <a:p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中餐烹調</a:t>
                      </a:r>
                      <a:r>
                        <a:rPr lang="en-US" altLang="zh-TW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葷、素</a:t>
                      </a:r>
                      <a:r>
                        <a:rPr lang="en-US" altLang="zh-TW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乙、丙級</a:t>
                      </a:r>
                      <a:endParaRPr lang="en-US" altLang="zh-TW" sz="1100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中式麵食加工</a:t>
                      </a:r>
                      <a:r>
                        <a:rPr lang="en-US" altLang="zh-TW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類</a:t>
                      </a:r>
                      <a:r>
                        <a:rPr lang="en-US" altLang="zh-TW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乙、丙級</a:t>
                      </a:r>
                      <a:endParaRPr lang="en-US" altLang="zh-TW" sz="1100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中式米食加工</a:t>
                      </a:r>
                      <a:r>
                        <a:rPr lang="en-US" altLang="zh-TW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類</a:t>
                      </a:r>
                      <a:r>
                        <a:rPr lang="en-US" altLang="zh-TW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乙、丙級</a:t>
                      </a:r>
                      <a:endParaRPr lang="en-US" altLang="zh-TW" sz="1100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西餐烹調乙、丙級</a:t>
                      </a:r>
                      <a:endParaRPr lang="en-US" altLang="zh-TW" sz="1100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烘焙食品</a:t>
                      </a:r>
                      <a:r>
                        <a:rPr lang="en-US" altLang="zh-TW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麵包、西點蛋糕</a:t>
                      </a:r>
                      <a:r>
                        <a:rPr lang="en-US" altLang="zh-TW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乙、丙級</a:t>
                      </a:r>
                      <a:endParaRPr lang="en-US" altLang="zh-TW" sz="1100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美國飯店協會</a:t>
                      </a:r>
                      <a:r>
                        <a:rPr lang="en-US" altLang="zh-TW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CGPS</a:t>
                      </a:r>
                    </a:p>
                    <a:p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－專業顧客服務管理師</a:t>
                      </a:r>
                      <a:endParaRPr lang="en-US" altLang="zh-TW" sz="1100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飲料調製乙、丙級</a:t>
                      </a:r>
                      <a:endParaRPr lang="en-US" altLang="zh-TW" sz="1100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餐飲服務丙級</a:t>
                      </a:r>
                      <a:endParaRPr lang="en-US" altLang="zh-TW" sz="1100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旅館客房服務丙級</a:t>
                      </a:r>
                      <a:endParaRPr lang="zh-TW" altLang="zh-TW" sz="1100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70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就業</a:t>
                      </a:r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2168">
                <a:tc>
                  <a:txBody>
                    <a:bodyPr/>
                    <a:lstStyle/>
                    <a:p>
                      <a:pPr marL="0" indent="0">
                        <a:lnSpc>
                          <a:spcPts val="12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zh-TW" altLang="en-US" sz="10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餐旅服務組</a:t>
                      </a:r>
                      <a:r>
                        <a:rPr lang="en-US" altLang="zh-TW" sz="10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:</a:t>
                      </a:r>
                    </a:p>
                    <a:p>
                      <a:pPr marL="0" indent="0">
                        <a:lnSpc>
                          <a:spcPts val="12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行李員、櫃檯接待員</a:t>
                      </a:r>
                      <a:endParaRPr lang="en-US" altLang="zh-TW" sz="10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ts val="12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客房服務員、領班</a:t>
                      </a:r>
                      <a:endParaRPr lang="en-US" altLang="zh-TW" sz="10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ts val="12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業務員、採購員、侍酒師</a:t>
                      </a:r>
                      <a:endParaRPr lang="en-US" altLang="zh-TW" sz="10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ts val="12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值班經理、</a:t>
                      </a:r>
                      <a:r>
                        <a:rPr lang="en-US" altLang="zh-TW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前</a:t>
                      </a:r>
                      <a:r>
                        <a:rPr lang="en-US" altLang="zh-TW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後場部門</a:t>
                      </a:r>
                      <a:r>
                        <a:rPr lang="en-US" altLang="zh-TW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主任</a:t>
                      </a:r>
                      <a:endParaRPr lang="en-US" altLang="zh-TW" sz="10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ts val="12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zh-TW" altLang="en-US" sz="10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亞洲廚藝組</a:t>
                      </a:r>
                      <a:r>
                        <a:rPr lang="en-US" altLang="zh-TW" sz="10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:</a:t>
                      </a:r>
                    </a:p>
                    <a:p>
                      <a:pPr marL="0" indent="0">
                        <a:lnSpc>
                          <a:spcPts val="12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中餐助理廚師、主廚助理</a:t>
                      </a:r>
                      <a:endParaRPr lang="en-US" altLang="zh-TW" sz="10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ts val="12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中餐</a:t>
                      </a:r>
                      <a:r>
                        <a:rPr lang="en-US" altLang="zh-TW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副</a:t>
                      </a:r>
                      <a:r>
                        <a:rPr lang="en-US" altLang="zh-TW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主廚、點心廚師</a:t>
                      </a:r>
                      <a:endParaRPr lang="en-US" altLang="zh-TW" sz="10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ts val="12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自行創業</a:t>
                      </a:r>
                      <a:endParaRPr lang="en-US" altLang="zh-TW" sz="10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ts val="12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zh-TW" altLang="en-US" sz="10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西餐廚藝組</a:t>
                      </a:r>
                      <a:r>
                        <a:rPr lang="en-US" altLang="zh-TW" sz="10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:</a:t>
                      </a:r>
                    </a:p>
                    <a:p>
                      <a:pPr marL="0" indent="0">
                        <a:lnSpc>
                          <a:spcPts val="12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西點助理廚師、麵包烘焙師</a:t>
                      </a:r>
                      <a:endParaRPr lang="en-US" altLang="zh-TW" sz="10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ts val="12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西點蛋糕師、</a:t>
                      </a:r>
                      <a:endParaRPr lang="en-US" altLang="zh-TW" sz="10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ts val="12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西餐</a:t>
                      </a:r>
                      <a:r>
                        <a:rPr lang="en-US" altLang="zh-TW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副</a:t>
                      </a:r>
                      <a:r>
                        <a:rPr lang="en-US" altLang="zh-TW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主廚</a:t>
                      </a:r>
                      <a:endParaRPr lang="en-US" altLang="zh-TW" sz="10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自行創業</a:t>
                      </a:r>
                      <a:endParaRPr lang="en-US" altLang="zh-TW" sz="10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ts val="1200"/>
                        </a:lnSpc>
                        <a:buFont typeface="Arial" panose="020B0604020202020204" pitchFamily="34" charset="0"/>
                        <a:buNone/>
                      </a:pPr>
                      <a:endParaRPr lang="en-US" altLang="zh-TW" sz="10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矩形 2"/>
          <p:cNvSpPr/>
          <p:nvPr/>
        </p:nvSpPr>
        <p:spPr>
          <a:xfrm>
            <a:off x="458558" y="483365"/>
            <a:ext cx="67085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zh-TW" altLang="en-US" sz="16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餐旅管理系教育目標</a:t>
            </a:r>
            <a:r>
              <a:rPr lang="zh-TW" altLang="en-US" sz="16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zh-TW" sz="16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培育具餐旅知能及實作能力之專業</a:t>
            </a:r>
            <a:r>
              <a:rPr lang="zh-TW" altLang="zh-TW" sz="1600" b="1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人才</a:t>
            </a:r>
            <a:endParaRPr lang="en-US" altLang="zh-TW" sz="16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2" name="Text Box 32"/>
          <p:cNvSpPr txBox="1">
            <a:spLocks noChangeArrowheads="1"/>
          </p:cNvSpPr>
          <p:nvPr/>
        </p:nvSpPr>
        <p:spPr bwMode="auto">
          <a:xfrm>
            <a:off x="1863542" y="2280254"/>
            <a:ext cx="1493477" cy="80962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6E3BC"/>
              </a:gs>
            </a:gsLst>
            <a:lin ang="5400000" scaled="1"/>
          </a:gra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zh-TW" altLang="en-US" sz="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國際禮儀</a:t>
            </a:r>
            <a:endParaRPr lang="en-US" altLang="zh-TW" sz="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房</a:t>
            </a: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務</a:t>
            </a:r>
            <a:r>
              <a:rPr lang="zh-TW" altLang="en-US" sz="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管理實務</a:t>
            </a:r>
            <a:endParaRPr lang="en-US" altLang="zh-TW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客</a:t>
            </a: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務</a:t>
            </a:r>
            <a:r>
              <a:rPr lang="zh-TW" altLang="en-US" sz="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管理實務</a:t>
            </a:r>
            <a:endParaRPr lang="en-US" altLang="zh-TW" sz="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專業顧客服務</a:t>
            </a:r>
            <a:endParaRPr lang="en-US" altLang="zh-TW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endParaRPr lang="zh-TW" altLang="en-US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6" name="Text Box 32">
            <a:extLst>
              <a:ext uri="{FF2B5EF4-FFF2-40B4-BE49-F238E27FC236}">
                <a16:creationId xmlns:a16="http://schemas.microsoft.com/office/drawing/2014/main" id="{D76FFAAE-74F2-4193-B2FC-6FE9601FD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4837" y="3280484"/>
            <a:ext cx="1480450" cy="79962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6E3BC"/>
              </a:gs>
            </a:gsLst>
            <a:lin ang="5400000" scaled="1"/>
          </a:gra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zh-TW" altLang="en-US" sz="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中餐</a:t>
            </a: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實務</a:t>
            </a:r>
            <a:endParaRPr lang="en-US" altLang="zh-TW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進階中餐實務</a:t>
            </a:r>
            <a:endParaRPr lang="en-US" altLang="zh-TW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中式麵食實務</a:t>
            </a:r>
            <a:endParaRPr lang="en-US" altLang="zh-TW" sz="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食材與營養認識</a:t>
            </a:r>
            <a:endParaRPr lang="en-US" altLang="zh-TW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4" name="Text Box 29">
            <a:extLst>
              <a:ext uri="{FF2B5EF4-FFF2-40B4-BE49-F238E27FC236}">
                <a16:creationId xmlns:a16="http://schemas.microsoft.com/office/drawing/2014/main" id="{2871D80D-1EE6-44B1-9C82-CC1BF617D4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2223" y="3064256"/>
            <a:ext cx="1265677" cy="20367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zh-TW" altLang="en-US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亞洲廚藝組</a:t>
            </a:r>
            <a:r>
              <a:rPr lang="en-US" altLang="zh-TW" sz="1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(11</a:t>
            </a:r>
            <a:r>
              <a:rPr lang="zh-TW" altLang="en-US" sz="1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學分</a:t>
            </a:r>
            <a:r>
              <a:rPr lang="en-US" altLang="zh-TW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  <p:cxnSp>
        <p:nvCxnSpPr>
          <p:cNvPr id="47" name="直線接點 46">
            <a:extLst>
              <a:ext uri="{FF2B5EF4-FFF2-40B4-BE49-F238E27FC236}">
                <a16:creationId xmlns:a16="http://schemas.microsoft.com/office/drawing/2014/main" id="{8230958C-8F1B-46FC-9A07-18759503891A}"/>
              </a:ext>
            </a:extLst>
          </p:cNvPr>
          <p:cNvCxnSpPr/>
          <p:nvPr/>
        </p:nvCxnSpPr>
        <p:spPr>
          <a:xfrm>
            <a:off x="6198296" y="1539863"/>
            <a:ext cx="0" cy="2384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Box 32">
            <a:extLst>
              <a:ext uri="{FF2B5EF4-FFF2-40B4-BE49-F238E27FC236}">
                <a16:creationId xmlns:a16="http://schemas.microsoft.com/office/drawing/2014/main" id="{F201C844-D87F-4307-AF02-0572059847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0996" y="1760726"/>
            <a:ext cx="1387928" cy="27268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zh-TW" altLang="en-US" sz="12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專業必修</a:t>
            </a:r>
            <a:endParaRPr lang="en-US" altLang="zh-TW" sz="1200" b="1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9" name="Text Box 29"/>
          <p:cNvSpPr txBox="1">
            <a:spLocks noChangeArrowheads="1"/>
          </p:cNvSpPr>
          <p:nvPr/>
        </p:nvSpPr>
        <p:spPr bwMode="auto">
          <a:xfrm>
            <a:off x="1971495" y="2056678"/>
            <a:ext cx="1288441" cy="2222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zh-TW" altLang="en-US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餐旅服務組</a:t>
            </a:r>
            <a:r>
              <a:rPr lang="en-US" altLang="zh-TW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en-US" sz="1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學分</a:t>
            </a:r>
            <a:r>
              <a:rPr lang="en-US" altLang="zh-TW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1952368" y="4070002"/>
            <a:ext cx="1265182" cy="18954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zh-TW" altLang="en-US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西餐廚藝組</a:t>
            </a:r>
            <a:r>
              <a:rPr lang="en-US" altLang="zh-TW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  <a:r>
              <a:rPr lang="zh-TW" altLang="en-US" sz="1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學分</a:t>
            </a:r>
            <a:r>
              <a:rPr lang="en-US" altLang="zh-TW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  <p:sp>
        <p:nvSpPr>
          <p:cNvPr id="37" name="Text Box 32">
            <a:extLst>
              <a:ext uri="{FF2B5EF4-FFF2-40B4-BE49-F238E27FC236}">
                <a16:creationId xmlns:a16="http://schemas.microsoft.com/office/drawing/2014/main" id="{F201C844-D87F-4307-AF02-0572059847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368" y="5105277"/>
            <a:ext cx="1378771" cy="2286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zh-TW" altLang="en-US" sz="10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共同必修</a:t>
            </a:r>
            <a:r>
              <a:rPr lang="en-US" altLang="zh-TW" sz="1000" b="1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50</a:t>
            </a:r>
            <a:r>
              <a:rPr lang="zh-TW" altLang="en-US" sz="1000" b="1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學分</a:t>
            </a:r>
            <a:r>
              <a:rPr lang="en-US" altLang="zh-TW" sz="10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  <p:grpSp>
        <p:nvGrpSpPr>
          <p:cNvPr id="12" name="群組 11"/>
          <p:cNvGrpSpPr/>
          <p:nvPr/>
        </p:nvGrpSpPr>
        <p:grpSpPr>
          <a:xfrm>
            <a:off x="1112391" y="5362564"/>
            <a:ext cx="2298886" cy="1415461"/>
            <a:chOff x="553009" y="5063674"/>
            <a:chExt cx="2298886" cy="1524719"/>
          </a:xfrm>
        </p:grpSpPr>
        <p:sp>
          <p:nvSpPr>
            <p:cNvPr id="49" name="Text Box 32">
              <a:extLst>
                <a:ext uri="{FF2B5EF4-FFF2-40B4-BE49-F238E27FC236}">
                  <a16:creationId xmlns:a16="http://schemas.microsoft.com/office/drawing/2014/main" id="{D76FFAAE-74F2-4193-B2FC-6FE9601FDE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3009" y="5063674"/>
              <a:ext cx="1129275" cy="1524719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管理概論                       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餐飲管理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廚藝</a:t>
              </a: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導論實務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咖啡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與茶</a:t>
              </a: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飲實務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餐飲英文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消費者心理學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自媒體經營與管理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校內實習</a:t>
              </a:r>
              <a:r>
                <a:rPr lang="en-US" altLang="zh-TW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(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一</a:t>
              </a:r>
              <a:r>
                <a:rPr lang="en-US" altLang="zh-TW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)(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二</a:t>
              </a:r>
              <a:r>
                <a:rPr lang="en-US" altLang="zh-TW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)</a:t>
              </a:r>
            </a:p>
            <a:p>
              <a:pPr>
                <a:defRPr/>
              </a:pP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餐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旅行銷管理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餐旅人力資源管理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50" name="Text Box 32">
              <a:extLst>
                <a:ext uri="{FF2B5EF4-FFF2-40B4-BE49-F238E27FC236}">
                  <a16:creationId xmlns:a16="http://schemas.microsoft.com/office/drawing/2014/main" id="{D76FFAAE-74F2-4193-B2FC-6FE9601FDE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6266" y="5063674"/>
              <a:ext cx="1165629" cy="1524719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實務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專題</a:t>
              </a: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製作</a:t>
              </a:r>
              <a:endParaRPr lang="en-US" altLang="zh-TW" sz="8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校外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實習</a:t>
              </a:r>
              <a:r>
                <a:rPr lang="en-US" altLang="zh-TW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(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一</a:t>
              </a:r>
              <a:r>
                <a:rPr lang="en-US" altLang="zh-TW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)(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二</a:t>
              </a:r>
              <a:r>
                <a:rPr lang="en-US" altLang="zh-TW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)</a:t>
              </a: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海外實習</a:t>
              </a:r>
              <a:r>
                <a:rPr lang="en-US" altLang="zh-TW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(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一</a:t>
              </a:r>
              <a:r>
                <a:rPr lang="en-US" altLang="zh-TW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)(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二</a:t>
              </a:r>
              <a:r>
                <a:rPr lang="en-US" altLang="zh-TW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)</a:t>
              </a: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專業</a:t>
              </a: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實務</a:t>
              </a:r>
              <a:endParaRPr lang="en-US" altLang="zh-TW" sz="8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旅館管理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餐旅衛生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安全與</a:t>
              </a: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法規</a:t>
              </a:r>
              <a:endParaRPr lang="en-US" altLang="zh-TW" sz="8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餐旅會計及財報</a:t>
              </a: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分析</a:t>
              </a:r>
              <a:endParaRPr lang="en-US" altLang="zh-TW" sz="8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進階餐旅英文會話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sp>
        <p:nvSpPr>
          <p:cNvPr id="55" name="Text Box 29"/>
          <p:cNvSpPr txBox="1">
            <a:spLocks noChangeArrowheads="1"/>
          </p:cNvSpPr>
          <p:nvPr/>
        </p:nvSpPr>
        <p:spPr bwMode="auto">
          <a:xfrm>
            <a:off x="3795085" y="3784016"/>
            <a:ext cx="1425503" cy="22326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zh-TW" altLang="en-US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西餐廚藝組</a:t>
            </a:r>
            <a:r>
              <a:rPr lang="en-US" altLang="zh-TW" sz="1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(27</a:t>
            </a:r>
            <a:r>
              <a:rPr lang="zh-TW" altLang="en-US" sz="1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學分</a:t>
            </a:r>
            <a:r>
              <a:rPr lang="en-US" altLang="zh-TW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  <p:sp>
        <p:nvSpPr>
          <p:cNvPr id="51" name="Text Box 29"/>
          <p:cNvSpPr txBox="1">
            <a:spLocks noChangeArrowheads="1"/>
          </p:cNvSpPr>
          <p:nvPr/>
        </p:nvSpPr>
        <p:spPr bwMode="auto">
          <a:xfrm>
            <a:off x="3795714" y="2049076"/>
            <a:ext cx="1387616" cy="19711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zh-TW" altLang="en-US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餐旅服務組</a:t>
            </a:r>
            <a:r>
              <a:rPr lang="en-US" altLang="zh-TW" sz="1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(14</a:t>
            </a:r>
            <a:r>
              <a:rPr lang="zh-TW" altLang="en-US" sz="1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學分</a:t>
            </a:r>
            <a:r>
              <a:rPr lang="en-US" altLang="zh-TW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  <p:grpSp>
        <p:nvGrpSpPr>
          <p:cNvPr id="9" name="群組 8"/>
          <p:cNvGrpSpPr/>
          <p:nvPr/>
        </p:nvGrpSpPr>
        <p:grpSpPr>
          <a:xfrm>
            <a:off x="3362762" y="3072342"/>
            <a:ext cx="2142089" cy="725017"/>
            <a:chOff x="2989765" y="3383793"/>
            <a:chExt cx="1922802" cy="703010"/>
          </a:xfrm>
        </p:grpSpPr>
        <p:sp>
          <p:nvSpPr>
            <p:cNvPr id="54" name="Text Box 32">
              <a:extLst>
                <a:ext uri="{FF2B5EF4-FFF2-40B4-BE49-F238E27FC236}">
                  <a16:creationId xmlns:a16="http://schemas.microsoft.com/office/drawing/2014/main" id="{D76FFAAE-74F2-4193-B2FC-6FE9601FDE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89765" y="3383793"/>
              <a:ext cx="926412" cy="70301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餐飲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藝術</a:t>
              </a: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運用</a:t>
              </a:r>
              <a:endParaRPr lang="en-US" altLang="zh-TW" sz="8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日本料理</a:t>
              </a: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實務</a:t>
              </a:r>
              <a:endParaRPr lang="en-US" altLang="zh-TW" sz="8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進階日本料理</a:t>
              </a: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實務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進階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中式</a:t>
              </a: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麵食實務</a:t>
              </a:r>
              <a:endParaRPr lang="en-US" altLang="zh-TW" sz="8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60" name="Text Box 32">
              <a:extLst>
                <a:ext uri="{FF2B5EF4-FFF2-40B4-BE49-F238E27FC236}">
                  <a16:creationId xmlns:a16="http://schemas.microsoft.com/office/drawing/2014/main" id="{D76FFAAE-74F2-4193-B2FC-6FE9601FDE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26487" y="3383793"/>
              <a:ext cx="986080" cy="70301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亞洲</a:t>
              </a: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料理實務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進階泰式</a:t>
              </a: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料理實務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中式宴會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餐點</a:t>
              </a: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實務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sp>
        <p:nvSpPr>
          <p:cNvPr id="53" name="Text Box 29">
            <a:extLst>
              <a:ext uri="{FF2B5EF4-FFF2-40B4-BE49-F238E27FC236}">
                <a16:creationId xmlns:a16="http://schemas.microsoft.com/office/drawing/2014/main" id="{2871D80D-1EE6-44B1-9C82-CC1BF617D4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3648" y="2857837"/>
            <a:ext cx="1425503" cy="19739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zh-TW" altLang="en-US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亞洲廚藝組</a:t>
            </a:r>
            <a:r>
              <a:rPr lang="en-US" altLang="zh-TW" sz="1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(23</a:t>
            </a:r>
            <a:r>
              <a:rPr lang="zh-TW" altLang="en-US" sz="1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學分</a:t>
            </a:r>
            <a:r>
              <a:rPr lang="en-US" altLang="zh-TW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  <p:grpSp>
        <p:nvGrpSpPr>
          <p:cNvPr id="65" name="群組 64"/>
          <p:cNvGrpSpPr/>
          <p:nvPr/>
        </p:nvGrpSpPr>
        <p:grpSpPr>
          <a:xfrm>
            <a:off x="3495113" y="5018636"/>
            <a:ext cx="2336084" cy="1747649"/>
            <a:chOff x="2789296" y="1170800"/>
            <a:chExt cx="2192200" cy="1865771"/>
          </a:xfrm>
        </p:grpSpPr>
        <p:sp>
          <p:nvSpPr>
            <p:cNvPr id="66" name="Text Box 32"/>
            <p:cNvSpPr txBox="1">
              <a:spLocks noChangeArrowheads="1"/>
            </p:cNvSpPr>
            <p:nvPr/>
          </p:nvSpPr>
          <p:spPr bwMode="auto">
            <a:xfrm>
              <a:off x="2789296" y="1173426"/>
              <a:ext cx="1049816" cy="186314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餐飲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服務實務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職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場溝通與應用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酒類</a:t>
              </a: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知識實務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餐飲美學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基礎</a:t>
              </a: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日語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菜單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設計與說菜技巧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餐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旅日文會話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餐旅法文會話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顧客抱怨處理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餐旅探索教育</a:t>
              </a:r>
            </a:p>
            <a:p>
              <a:pPr>
                <a:defRPr/>
              </a:pP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67" name="Text Box 32"/>
            <p:cNvSpPr txBox="1">
              <a:spLocks noChangeArrowheads="1"/>
            </p:cNvSpPr>
            <p:nvPr/>
          </p:nvSpPr>
          <p:spPr bwMode="auto">
            <a:xfrm>
              <a:off x="3777222" y="1170800"/>
              <a:ext cx="1204274" cy="1865771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世界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飲食文化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餐飲成本控制與分析</a:t>
              </a:r>
              <a:endParaRPr lang="en-US" altLang="zh-TW" sz="8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餐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旅資訊系統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顧客關係管理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進階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餐旅日文</a:t>
              </a: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會話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新服務型態應用與管理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餐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旅義大利文會話</a:t>
              </a:r>
            </a:p>
            <a:p>
              <a:pPr>
                <a:defRPr/>
              </a:pP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創新餐旅服務</a:t>
              </a:r>
              <a:endParaRPr lang="en-US" altLang="zh-TW" sz="8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創新管理</a:t>
              </a:r>
              <a:endParaRPr lang="en-US" altLang="zh-TW" sz="8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大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數據決策</a:t>
              </a: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管理</a:t>
              </a:r>
              <a:endParaRPr lang="en-US" altLang="zh-TW" sz="8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餐飲活動規劃管理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3413992" y="2278882"/>
            <a:ext cx="2088042" cy="559454"/>
            <a:chOff x="3068139" y="2267384"/>
            <a:chExt cx="2831987" cy="506919"/>
          </a:xfrm>
        </p:grpSpPr>
        <p:sp>
          <p:nvSpPr>
            <p:cNvPr id="52" name="Text Box 32"/>
            <p:cNvSpPr txBox="1">
              <a:spLocks noChangeArrowheads="1"/>
            </p:cNvSpPr>
            <p:nvPr/>
          </p:nvSpPr>
          <p:spPr bwMode="auto">
            <a:xfrm>
              <a:off x="3068139" y="2267384"/>
              <a:ext cx="1635937" cy="503432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會展實務與規劃</a:t>
              </a:r>
              <a:endParaRPr lang="en-US" altLang="zh-TW" sz="8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輕</a:t>
              </a: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食製作實務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68" name="Text Box 32"/>
            <p:cNvSpPr txBox="1">
              <a:spLocks noChangeArrowheads="1"/>
            </p:cNvSpPr>
            <p:nvPr/>
          </p:nvSpPr>
          <p:spPr bwMode="auto">
            <a:xfrm>
              <a:off x="4414011" y="2270982"/>
              <a:ext cx="1486115" cy="503321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餐旅籌備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桌邊服務實務</a:t>
              </a:r>
              <a:endParaRPr lang="en-US" altLang="zh-TW" sz="8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defRPr/>
              </a:pPr>
              <a:r>
                <a:rPr lang="zh-TW" altLang="en-US" sz="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管家服務</a:t>
              </a:r>
              <a:endParaRPr lang="en-US" altLang="zh-TW" sz="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sp>
        <p:nvSpPr>
          <p:cNvPr id="69" name="Text Box 32">
            <a:extLst>
              <a:ext uri="{FF2B5EF4-FFF2-40B4-BE49-F238E27FC236}">
                <a16:creationId xmlns:a16="http://schemas.microsoft.com/office/drawing/2014/main" id="{F201C844-D87F-4307-AF02-0572059847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7782" y="4782084"/>
            <a:ext cx="1421369" cy="20509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zh-TW" altLang="en-US" sz="10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共同選修</a:t>
            </a:r>
            <a:r>
              <a:rPr lang="en-US" altLang="zh-TW" sz="10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74</a:t>
            </a:r>
            <a:r>
              <a:rPr lang="zh-TW" altLang="en-US" sz="1000" b="1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學分</a:t>
            </a:r>
            <a:r>
              <a:rPr lang="en-US" altLang="zh-TW" sz="10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  <p:sp>
        <p:nvSpPr>
          <p:cNvPr id="71" name="Text Box 29"/>
          <p:cNvSpPr txBox="1">
            <a:spLocks noChangeArrowheads="1"/>
          </p:cNvSpPr>
          <p:nvPr/>
        </p:nvSpPr>
        <p:spPr bwMode="auto">
          <a:xfrm>
            <a:off x="542362" y="2051231"/>
            <a:ext cx="1221664" cy="2222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zh-TW" altLang="en-US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核心通識</a:t>
            </a:r>
            <a:r>
              <a:rPr lang="en-US" altLang="zh-TW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(4</a:t>
            </a:r>
            <a:r>
              <a:rPr lang="zh-TW" altLang="en-US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學分</a:t>
            </a:r>
            <a:r>
              <a:rPr lang="en-US" altLang="zh-TW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  <p:sp>
        <p:nvSpPr>
          <p:cNvPr id="72" name="Text Box 32">
            <a:extLst>
              <a:ext uri="{FF2B5EF4-FFF2-40B4-BE49-F238E27FC236}">
                <a16:creationId xmlns:a16="http://schemas.microsoft.com/office/drawing/2014/main" id="{D76FFAAE-74F2-4193-B2FC-6FE9601FD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361" y="2265537"/>
            <a:ext cx="1221665" cy="33342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6E3BC"/>
              </a:gs>
            </a:gsLst>
            <a:lin ang="5400000" scaled="1"/>
          </a:gra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marL="0" lvl="1">
              <a:lnSpc>
                <a:spcPct val="112000"/>
              </a:lnSpc>
              <a:defRPr/>
            </a:pP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人文精神</a:t>
            </a:r>
            <a:r>
              <a:rPr lang="en-US" altLang="zh-TW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)(</a:t>
            </a: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lvl="1">
              <a:lnSpc>
                <a:spcPct val="112000"/>
              </a:lnSpc>
              <a:defRPr/>
            </a:pP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服務學習</a:t>
            </a:r>
            <a:r>
              <a:rPr lang="en-US" altLang="zh-TW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)(</a:t>
            </a: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  <p:sp>
        <p:nvSpPr>
          <p:cNvPr id="73" name="Text Box 29"/>
          <p:cNvSpPr txBox="1">
            <a:spLocks noChangeArrowheads="1"/>
          </p:cNvSpPr>
          <p:nvPr/>
        </p:nvSpPr>
        <p:spPr bwMode="auto">
          <a:xfrm>
            <a:off x="542362" y="2627027"/>
            <a:ext cx="1221664" cy="2222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zh-TW" altLang="en-US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基礎通識</a:t>
            </a:r>
            <a:r>
              <a:rPr lang="en-US" altLang="zh-TW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(22</a:t>
            </a:r>
            <a:r>
              <a:rPr lang="zh-TW" altLang="en-US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學分</a:t>
            </a:r>
            <a:r>
              <a:rPr lang="en-US" altLang="zh-TW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  <p:sp>
        <p:nvSpPr>
          <p:cNvPr id="78" name="Text Box 32">
            <a:extLst>
              <a:ext uri="{FF2B5EF4-FFF2-40B4-BE49-F238E27FC236}">
                <a16:creationId xmlns:a16="http://schemas.microsoft.com/office/drawing/2014/main" id="{D76FFAAE-74F2-4193-B2FC-6FE9601FD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360" y="2874189"/>
            <a:ext cx="1221666" cy="127903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6E3BC"/>
              </a:gs>
            </a:gsLst>
            <a:lin ang="5400000" scaled="1"/>
          </a:gra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marL="0" lvl="1">
              <a:lnSpc>
                <a:spcPct val="112000"/>
              </a:lnSpc>
              <a:defRPr/>
            </a:pP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中文閱讀書寫</a:t>
            </a:r>
            <a:r>
              <a:rPr lang="en-US" altLang="zh-TW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)(</a:t>
            </a: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lvl="1">
              <a:lnSpc>
                <a:spcPct val="112000"/>
              </a:lnSpc>
              <a:defRPr/>
            </a:pP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英文</a:t>
            </a:r>
            <a:r>
              <a:rPr lang="en-US" altLang="zh-TW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)(</a:t>
            </a: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lvl="1">
              <a:lnSpc>
                <a:spcPct val="112000"/>
              </a:lnSpc>
              <a:defRPr/>
            </a:pPr>
            <a:r>
              <a:rPr lang="zh-TW" altLang="en-US" sz="8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職場專業英文簡報</a:t>
            </a:r>
            <a:endParaRPr lang="en-US" altLang="zh-TW" sz="800" dirty="0" smtClean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1">
              <a:lnSpc>
                <a:spcPct val="112000"/>
              </a:lnSpc>
              <a:defRPr/>
            </a:pPr>
            <a:r>
              <a:rPr lang="zh-TW" altLang="en-US" sz="8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體育</a:t>
            </a:r>
            <a:endParaRPr lang="en-US" altLang="zh-TW" sz="8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1">
              <a:lnSpc>
                <a:spcPct val="112000"/>
              </a:lnSpc>
              <a:defRPr/>
            </a:pP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歷史與文明</a:t>
            </a:r>
            <a:endParaRPr lang="en-US" altLang="zh-TW" sz="8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1">
              <a:lnSpc>
                <a:spcPct val="112000"/>
              </a:lnSpc>
              <a:defRPr/>
            </a:pP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民主與法治</a:t>
            </a:r>
            <a:endParaRPr lang="en-US" altLang="zh-TW" sz="8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1">
              <a:lnSpc>
                <a:spcPct val="112000"/>
              </a:lnSpc>
              <a:defRPr/>
            </a:pP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創意概論</a:t>
            </a:r>
            <a:endParaRPr lang="en-US" altLang="zh-TW" sz="8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1">
              <a:lnSpc>
                <a:spcPct val="112000"/>
              </a:lnSpc>
              <a:defRPr/>
            </a:pP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創新思維與應用</a:t>
            </a:r>
            <a:endParaRPr lang="en-US" altLang="zh-TW" sz="8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1">
              <a:lnSpc>
                <a:spcPct val="112000"/>
              </a:lnSpc>
              <a:defRPr/>
            </a:pP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應用程式設計</a:t>
            </a:r>
            <a:endParaRPr lang="en-US" altLang="zh-TW" sz="8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1">
              <a:lnSpc>
                <a:spcPct val="112000"/>
              </a:lnSpc>
              <a:defRPr/>
            </a:pPr>
            <a:endParaRPr lang="en-US" altLang="zh-TW" sz="8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1">
              <a:lnSpc>
                <a:spcPct val="112000"/>
              </a:lnSpc>
              <a:defRPr/>
            </a:pPr>
            <a:endParaRPr lang="en-US" altLang="zh-TW" sz="8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9" name="Text Box 29"/>
          <p:cNvSpPr txBox="1">
            <a:spLocks noChangeArrowheads="1"/>
          </p:cNvSpPr>
          <p:nvPr/>
        </p:nvSpPr>
        <p:spPr bwMode="auto">
          <a:xfrm>
            <a:off x="542361" y="4192712"/>
            <a:ext cx="1221665" cy="2222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zh-TW" altLang="en-US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分類通識</a:t>
            </a:r>
            <a:r>
              <a:rPr lang="en-US" altLang="zh-TW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(4</a:t>
            </a:r>
            <a:r>
              <a:rPr lang="zh-TW" altLang="en-US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學分</a:t>
            </a:r>
            <a:r>
              <a:rPr lang="en-US" altLang="zh-TW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  <p:sp>
        <p:nvSpPr>
          <p:cNvPr id="80" name="Text Box 32">
            <a:extLst>
              <a:ext uri="{FF2B5EF4-FFF2-40B4-BE49-F238E27FC236}">
                <a16:creationId xmlns:a16="http://schemas.microsoft.com/office/drawing/2014/main" id="{D76FFAAE-74F2-4193-B2FC-6FE9601FD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362" y="4453720"/>
            <a:ext cx="1221664" cy="331436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6E3BC"/>
              </a:gs>
            </a:gsLst>
            <a:lin ang="5400000" scaled="1"/>
          </a:gra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marL="0" lvl="1">
              <a:lnSpc>
                <a:spcPct val="112000"/>
              </a:lnSpc>
              <a:defRPr/>
            </a:pP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人文藝術類</a:t>
            </a:r>
            <a:endParaRPr lang="en-US" altLang="zh-TW" sz="8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1">
              <a:lnSpc>
                <a:spcPct val="112000"/>
              </a:lnSpc>
              <a:defRPr/>
            </a:pP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自然科學類</a:t>
            </a:r>
            <a:endParaRPr lang="en-US" altLang="zh-TW" sz="8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1">
              <a:lnSpc>
                <a:spcPct val="112000"/>
              </a:lnSpc>
              <a:defRPr/>
            </a:pPr>
            <a:endParaRPr lang="en-US" altLang="zh-TW" sz="8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57" name="直線接點 56">
            <a:extLst>
              <a:ext uri="{FF2B5EF4-FFF2-40B4-BE49-F238E27FC236}">
                <a16:creationId xmlns:a16="http://schemas.microsoft.com/office/drawing/2014/main" id="{8230958C-8F1B-46FC-9A07-18759503891A}"/>
              </a:ext>
            </a:extLst>
          </p:cNvPr>
          <p:cNvCxnSpPr/>
          <p:nvPr/>
        </p:nvCxnSpPr>
        <p:spPr>
          <a:xfrm>
            <a:off x="8249741" y="1547432"/>
            <a:ext cx="0" cy="2384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 Box 32">
            <a:extLst>
              <a:ext uri="{FF2B5EF4-FFF2-40B4-BE49-F238E27FC236}">
                <a16:creationId xmlns:a16="http://schemas.microsoft.com/office/drawing/2014/main" id="{F201C844-D87F-4307-AF02-0572059847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977" y="1758804"/>
            <a:ext cx="1387928" cy="27268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algn="ctr"/>
            <a:r>
              <a:rPr lang="zh-TW" altLang="en-US" sz="1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通識課程</a:t>
            </a:r>
          </a:p>
        </p:txBody>
      </p:sp>
      <p:cxnSp>
        <p:nvCxnSpPr>
          <p:cNvPr id="61" name="直線接點 60">
            <a:extLst>
              <a:ext uri="{FF2B5EF4-FFF2-40B4-BE49-F238E27FC236}">
                <a16:creationId xmlns:a16="http://schemas.microsoft.com/office/drawing/2014/main" id="{8230958C-8F1B-46FC-9A07-18759503891A}"/>
              </a:ext>
            </a:extLst>
          </p:cNvPr>
          <p:cNvCxnSpPr/>
          <p:nvPr/>
        </p:nvCxnSpPr>
        <p:spPr>
          <a:xfrm>
            <a:off x="1126452" y="1531287"/>
            <a:ext cx="0" cy="2384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 Box 32"/>
          <p:cNvSpPr txBox="1">
            <a:spLocks noChangeArrowheads="1"/>
          </p:cNvSpPr>
          <p:nvPr/>
        </p:nvSpPr>
        <p:spPr bwMode="auto">
          <a:xfrm>
            <a:off x="5686422" y="5018635"/>
            <a:ext cx="1321455" cy="1747649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6E3BC"/>
              </a:gs>
            </a:gsLst>
            <a:lin ang="5400000" scaled="1"/>
          </a:gra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zh-TW" altLang="en-US" sz="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餐</a:t>
            </a: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旅跨域實務</a:t>
            </a:r>
            <a:endParaRPr lang="en-US" altLang="zh-TW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手工巧克力實務</a:t>
            </a:r>
            <a:endParaRPr lang="en-US" altLang="zh-TW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創業</a:t>
            </a: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管理</a:t>
            </a:r>
            <a:endParaRPr lang="en-US" altLang="zh-TW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餐旅籌備</a:t>
            </a:r>
            <a:endParaRPr lang="en-US" altLang="zh-TW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進階餐旅義大利文會話</a:t>
            </a:r>
          </a:p>
          <a:p>
            <a:pPr>
              <a:defRPr/>
            </a:pPr>
            <a:r>
              <a:rPr lang="zh-TW" altLang="en-US" sz="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刀工實務</a:t>
            </a:r>
            <a:endParaRPr lang="en-US" altLang="zh-TW" sz="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複合餐飲</a:t>
            </a:r>
            <a:r>
              <a:rPr lang="zh-TW" altLang="en-US" sz="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實務</a:t>
            </a:r>
            <a:endParaRPr lang="en-US" altLang="zh-TW" sz="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義大利廚藝</a:t>
            </a:r>
            <a:r>
              <a:rPr lang="zh-TW" altLang="en-US" sz="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實務</a:t>
            </a:r>
            <a:endParaRPr lang="en-US" altLang="zh-TW" sz="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進階義大利</a:t>
            </a: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廚藝</a:t>
            </a:r>
            <a:r>
              <a:rPr lang="zh-TW" altLang="en-US" sz="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實務</a:t>
            </a:r>
            <a:endParaRPr lang="en-US" altLang="zh-TW" sz="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養生蔬果飲品</a:t>
            </a:r>
            <a:r>
              <a:rPr lang="zh-TW" altLang="en-US" sz="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實務</a:t>
            </a:r>
            <a:endParaRPr lang="en-US" altLang="zh-TW" sz="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餐旅產品銷售</a:t>
            </a:r>
            <a:r>
              <a:rPr lang="zh-TW" altLang="en-US" sz="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實務</a:t>
            </a:r>
            <a:endParaRPr lang="en-US" altLang="zh-TW" sz="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廚務行政管理與主廚養成</a:t>
            </a:r>
            <a:endParaRPr lang="en-US" altLang="zh-TW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endParaRPr lang="en-US" altLang="zh-TW" sz="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9041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388</TotalTime>
  <Words>727</Words>
  <Application>Microsoft Office PowerPoint</Application>
  <PresentationFormat>A4 紙張 (210x297 公釐)</PresentationFormat>
  <Paragraphs>156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餐旅管理系職涯進路圖(日間部)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營養系職涯進路圖</dc:title>
  <dc:creator>Miki Chu</dc:creator>
  <cp:lastModifiedBy>admin</cp:lastModifiedBy>
  <cp:revision>51</cp:revision>
  <cp:lastPrinted>2021-12-18T08:02:43Z</cp:lastPrinted>
  <dcterms:created xsi:type="dcterms:W3CDTF">2021-06-29T02:40:15Z</dcterms:created>
  <dcterms:modified xsi:type="dcterms:W3CDTF">2024-01-05T05:58:58Z</dcterms:modified>
</cp:coreProperties>
</file>