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4"/>
  </p:notesMasterIdLst>
  <p:handoutMasterIdLst>
    <p:handoutMasterId r:id="rId15"/>
  </p:handoutMasterIdLst>
  <p:sldIdLst>
    <p:sldId id="927" r:id="rId2"/>
    <p:sldId id="1245" r:id="rId3"/>
    <p:sldId id="1196" r:id="rId4"/>
    <p:sldId id="1266" r:id="rId5"/>
    <p:sldId id="1271" r:id="rId6"/>
    <p:sldId id="1272" r:id="rId7"/>
    <p:sldId id="1273" r:id="rId8"/>
    <p:sldId id="1268" r:id="rId9"/>
    <p:sldId id="1274" r:id="rId10"/>
    <p:sldId id="1270" r:id="rId11"/>
    <p:sldId id="1257" r:id="rId12"/>
    <p:sldId id="1244" r:id="rId13"/>
  </p:sldIdLst>
  <p:sldSz cx="6858000" cy="5143500"/>
  <p:notesSz cx="6797675" cy="99298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B320DD7-FAAF-4EFB-87CD-71D6B5A5ED85}">
          <p14:sldIdLst>
            <p14:sldId id="927"/>
            <p14:sldId id="1245"/>
            <p14:sldId id="1196"/>
            <p14:sldId id="1266"/>
            <p14:sldId id="1271"/>
            <p14:sldId id="1272"/>
            <p14:sldId id="1273"/>
            <p14:sldId id="1268"/>
            <p14:sldId id="1274"/>
            <p14:sldId id="1270"/>
            <p14:sldId id="1257"/>
            <p14:sldId id="1244"/>
          </p14:sldIdLst>
        </p14:section>
        <p14:section name="未命名的章節" id="{1E817A2E-E1B3-419C-A803-0CEEE6873A1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  <a:srgbClr val="AC8300"/>
    <a:srgbClr val="003300"/>
    <a:srgbClr val="00589A"/>
    <a:srgbClr val="FBF7DD"/>
    <a:srgbClr val="FEFDE2"/>
    <a:srgbClr val="FEFDE6"/>
    <a:srgbClr val="FEFDDE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03" autoAdjust="0"/>
    <p:restoredTop sz="88107" autoAdjust="0"/>
  </p:normalViewPr>
  <p:slideViewPr>
    <p:cSldViewPr>
      <p:cViewPr varScale="1">
        <p:scale>
          <a:sx n="91" d="100"/>
          <a:sy n="91" d="100"/>
        </p:scale>
        <p:origin x="1502" y="62"/>
      </p:cViewPr>
      <p:guideLst>
        <p:guide orient="horz" pos="2160"/>
        <p:guide pos="2160"/>
        <p:guide orient="horz" pos="1620"/>
      </p:guideLst>
    </p:cSldViewPr>
  </p:slideViewPr>
  <p:outlineViewPr>
    <p:cViewPr>
      <p:scale>
        <a:sx n="33" d="100"/>
        <a:sy n="33" d="100"/>
      </p:scale>
      <p:origin x="0" y="2709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8"/>
            <a:ext cx="2945587" cy="496258"/>
          </a:xfrm>
          <a:prstGeom prst="rect">
            <a:avLst/>
          </a:prstGeom>
        </p:spPr>
        <p:txBody>
          <a:bodyPr vert="horz" lIns="90774" tIns="45386" rIns="90774" bIns="453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918" y="8"/>
            <a:ext cx="2946674" cy="496258"/>
          </a:xfrm>
          <a:prstGeom prst="rect">
            <a:avLst/>
          </a:prstGeom>
        </p:spPr>
        <p:txBody>
          <a:bodyPr vert="horz" lIns="90774" tIns="45386" rIns="90774" bIns="453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26826AB-0206-4789-988B-174AD64912F2}" type="datetimeFigureOut">
              <a:rPr lang="zh-TW" altLang="en-US"/>
              <a:pPr>
                <a:defRPr/>
              </a:pPr>
              <a:t>2023/10/19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5" y="9431243"/>
            <a:ext cx="2945587" cy="496258"/>
          </a:xfrm>
          <a:prstGeom prst="rect">
            <a:avLst/>
          </a:prstGeom>
        </p:spPr>
        <p:txBody>
          <a:bodyPr vert="horz" lIns="90774" tIns="45386" rIns="90774" bIns="453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918" y="9431243"/>
            <a:ext cx="2946674" cy="496258"/>
          </a:xfrm>
          <a:prstGeom prst="rect">
            <a:avLst/>
          </a:prstGeom>
        </p:spPr>
        <p:txBody>
          <a:bodyPr vert="horz" lIns="90774" tIns="45386" rIns="90774" bIns="453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B4D6F5-B0EF-43B8-A0CA-F4B4D75B41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128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5587" cy="498579"/>
          </a:xfrm>
          <a:prstGeom prst="rect">
            <a:avLst/>
          </a:prstGeom>
        </p:spPr>
        <p:txBody>
          <a:bodyPr vert="horz" lIns="90765" tIns="45381" rIns="90765" bIns="453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918" y="5"/>
            <a:ext cx="2946674" cy="498579"/>
          </a:xfrm>
          <a:prstGeom prst="rect">
            <a:avLst/>
          </a:prstGeom>
        </p:spPr>
        <p:txBody>
          <a:bodyPr vert="horz" lIns="90765" tIns="45381" rIns="90765" bIns="453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F12DB57-9996-42C1-B360-3E077DA16707}" type="datetimeFigureOut">
              <a:rPr lang="zh-TW" altLang="en-US"/>
              <a:pPr>
                <a:defRPr/>
              </a:pPr>
              <a:t>2023/10/19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5" tIns="45381" rIns="90765" bIns="45381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337" y="4716785"/>
            <a:ext cx="5439009" cy="4468647"/>
          </a:xfrm>
          <a:prstGeom prst="rect">
            <a:avLst/>
          </a:prstGeom>
        </p:spPr>
        <p:txBody>
          <a:bodyPr vert="horz" lIns="90765" tIns="45381" rIns="90765" bIns="45381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5" y="9431243"/>
            <a:ext cx="2945587" cy="496258"/>
          </a:xfrm>
          <a:prstGeom prst="rect">
            <a:avLst/>
          </a:prstGeom>
        </p:spPr>
        <p:txBody>
          <a:bodyPr vert="horz" lIns="90765" tIns="45381" rIns="90765" bIns="453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918" y="9431243"/>
            <a:ext cx="2946674" cy="496258"/>
          </a:xfrm>
          <a:prstGeom prst="rect">
            <a:avLst/>
          </a:prstGeom>
        </p:spPr>
        <p:txBody>
          <a:bodyPr vert="horz" lIns="90765" tIns="45381" rIns="90765" bIns="453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C07D8BD-40C8-407E-B1F1-4F9251E2EE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133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dirty="0" smtClean="0">
              <a:latin typeface="Arial" panose="020B0604020202020204" pitchFamily="34" charset="0"/>
            </a:endParaRPr>
          </a:p>
        </p:txBody>
      </p:sp>
      <p:sp>
        <p:nvSpPr>
          <p:cNvPr id="66564" name="投影片編號版面配置區 3"/>
          <p:cNvSpPr txBox="1">
            <a:spLocks noGrp="1"/>
          </p:cNvSpPr>
          <p:nvPr/>
        </p:nvSpPr>
        <p:spPr bwMode="auto">
          <a:xfrm>
            <a:off x="4023018" y="9743629"/>
            <a:ext cx="3078013" cy="5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62" tIns="47132" rIns="94262" bIns="47132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4AE83F-A84D-4D90-A1E1-A0EBD88678B7}" type="slidenum">
              <a:rPr lang="en-US" altLang="zh-TW"/>
              <a:pPr algn="r" eaLnBrk="1" hangingPunct="1"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5784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7D8BD-40C8-407E-B1F1-4F9251E2EECF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0910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7D8BD-40C8-407E-B1F1-4F9251E2EECF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24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1597828"/>
            <a:ext cx="58293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2" indent="0" algn="ctr">
              <a:buNone/>
              <a:defRPr/>
            </a:lvl2pPr>
            <a:lvl3pPr marL="685783" indent="0" algn="ctr">
              <a:buNone/>
              <a:defRPr/>
            </a:lvl3pPr>
            <a:lvl4pPr marL="1028675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8" indent="0" algn="ctr">
              <a:buNone/>
              <a:defRPr/>
            </a:lvl7pPr>
            <a:lvl8pPr marL="2400240" indent="0" algn="ctr">
              <a:buNone/>
              <a:defRPr/>
            </a:lvl8pPr>
            <a:lvl9pPr marL="2743132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B6B0-293E-416A-BB76-41C1B30BE3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9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204797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9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4182-1125-4367-9460-15737404FC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4025512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ADB34-8BF2-4C43-A057-CF8D590E7C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220EE-A731-42AA-97D7-A406507A01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915A-5710-4007-A35C-328B988254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5_學生成就與職涯發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6429A73-7E2E-49ED-A8A4-EF494083BC13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學生成就與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職涯發展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評鑑隔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7" descr="DSC_1027.JPG"/>
          <p:cNvPicPr>
            <a:picLocks/>
          </p:cNvPicPr>
          <p:nvPr userDrawn="1"/>
        </p:nvPicPr>
        <p:blipFill>
          <a:blip r:embed="rId2" cstate="print">
            <a:lum bright="57000" contrast="-70000"/>
          </a:blip>
          <a:stretch>
            <a:fillRect/>
          </a:stretch>
        </p:blipFill>
        <p:spPr>
          <a:xfrm>
            <a:off x="2973066" y="1789032"/>
            <a:ext cx="3750300" cy="3321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hk1114(透明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" y="4607728"/>
            <a:ext cx="1627585" cy="53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10" descr="DSC08851.JPG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0" y="7"/>
            <a:ext cx="3643314" cy="34946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4968478" y="4612488"/>
            <a:ext cx="1889522" cy="468302"/>
            <a:chOff x="-167427" y="-12300"/>
            <a:chExt cx="2143140" cy="455183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12300"/>
              <a:ext cx="2143140" cy="455183"/>
              <a:chOff x="1696972" y="6195739"/>
              <a:chExt cx="2143140" cy="455183"/>
            </a:xfrm>
          </p:grpSpPr>
          <p:sp>
            <p:nvSpPr>
              <p:cNvPr id="8" name="矩形 16"/>
              <p:cNvSpPr/>
              <p:nvPr userDrawn="1"/>
            </p:nvSpPr>
            <p:spPr>
              <a:xfrm>
                <a:off x="2082062" y="6195739"/>
                <a:ext cx="1191261" cy="3589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  <p:sp>
            <p:nvSpPr>
              <p:cNvPr id="9" name="矩形 15"/>
              <p:cNvSpPr/>
              <p:nvPr userDrawn="1"/>
            </p:nvSpPr>
            <p:spPr>
              <a:xfrm>
                <a:off x="1696972" y="6404119"/>
                <a:ext cx="2143140" cy="24680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</p:grpSp>
        <p:cxnSp>
          <p:nvCxnSpPr>
            <p:cNvPr id="7" name="直線接點 21"/>
            <p:cNvCxnSpPr/>
            <p:nvPr userDrawn="1"/>
          </p:nvCxnSpPr>
          <p:spPr>
            <a:xfrm>
              <a:off x="58095" y="384646"/>
              <a:ext cx="1856849" cy="11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字方塊 11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B3E3B23C-395E-4624-A5D4-3B632A321389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pic>
        <p:nvPicPr>
          <p:cNvPr id="11" name="Picture 5" descr="title_0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2_課程規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438E87D-DCA8-4AAC-93C7-522A6DAE5DFB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課程規劃、師資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結構與教師教學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3_教學品保與學生輔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5C64D677-5A22-4DEE-B846-9BD16E1F4C27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教學品保與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學生輔導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4_專業發展與產學合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 err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HospitalityManagement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0F00DBE5-486E-4D3D-9855-757F3CFAB587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專業發展與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產學合作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1_目標、 特色與系務發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6CDBB35-012A-4697-A185-06EC9F9E01C5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76634" y="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目標、 特色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與系務發展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3A51-8E27-4F03-BC92-C8AE1216A4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系之歷史沿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D9C1C36E-5C4F-4C23-92B2-098240A247EC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76634" y="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系歷史沿革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>
          <a:xfrm>
            <a:off x="0" y="4869657"/>
            <a:ext cx="21717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5049441" y="4839891"/>
            <a:ext cx="1600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4587-DD75-4607-B56B-F04454E477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9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5"/>
            <a:ext cx="1607344" cy="653640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5536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Fancy" pitchFamily="2" charset="2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Fancy" pitchFamily="2" charset="2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A42B40-5D95-4748-B188-E7ABAC83FAA8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C4B3-CFFE-430A-B2A2-C5A22BE83D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6_自我改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4714890"/>
            <a:ext cx="1301753" cy="428610"/>
          </a:xfrm>
          <a:prstGeom prst="rect">
            <a:avLst/>
          </a:prstGeom>
          <a:noFill/>
        </p:spPr>
      </p:pic>
      <p:grpSp>
        <p:nvGrpSpPr>
          <p:cNvPr id="2" name="群組 22"/>
          <p:cNvGrpSpPr/>
          <p:nvPr userDrawn="1"/>
        </p:nvGrpSpPr>
        <p:grpSpPr>
          <a:xfrm>
            <a:off x="5250647" y="4554161"/>
            <a:ext cx="1607355" cy="491926"/>
            <a:chOff x="-167427" y="-64395"/>
            <a:chExt cx="2143140" cy="655900"/>
          </a:xfrm>
        </p:grpSpPr>
        <p:grpSp>
          <p:nvGrpSpPr>
            <p:cNvPr id="3" name="群組 14"/>
            <p:cNvGrpSpPr/>
            <p:nvPr userDrawn="1"/>
          </p:nvGrpSpPr>
          <p:grpSpPr>
            <a:xfrm>
              <a:off x="-167427" y="-64395"/>
              <a:ext cx="2143140" cy="655900"/>
              <a:chOff x="1696972" y="6143644"/>
              <a:chExt cx="2143140" cy="655900"/>
            </a:xfrm>
          </p:grpSpPr>
          <p:sp>
            <p:nvSpPr>
              <p:cNvPr id="16" name="矩形 15"/>
              <p:cNvSpPr/>
              <p:nvPr userDrawn="1"/>
            </p:nvSpPr>
            <p:spPr>
              <a:xfrm>
                <a:off x="1696972" y="6460990"/>
                <a:ext cx="214314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10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Hospitality Management </a:t>
                </a:r>
                <a:endParaRPr lang="zh-TW" altLang="en-US" sz="10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7" name="矩形 16"/>
              <p:cNvSpPr/>
              <p:nvPr userDrawn="1"/>
            </p:nvSpPr>
            <p:spPr>
              <a:xfrm>
                <a:off x="1977844" y="6143644"/>
                <a:ext cx="1246496" cy="49244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180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  <a:endParaRPr lang="zh-TW" altLang="en-US" sz="7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華康仿宋體W2" pitchFamily="49" charset="-120"/>
                  <a:ea typeface="華康仿宋體W2" pitchFamily="49" charset="-120"/>
                </a:endParaRPr>
              </a:p>
            </p:txBody>
          </p:sp>
        </p:grpSp>
        <p:cxnSp>
          <p:nvCxnSpPr>
            <p:cNvPr id="22" name="直線接點 21"/>
            <p:cNvCxnSpPr/>
            <p:nvPr userDrawn="1"/>
          </p:nvCxnSpPr>
          <p:spPr>
            <a:xfrm>
              <a:off x="0" y="500042"/>
              <a:ext cx="18573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/>
          <p:cNvSpPr txBox="1"/>
          <p:nvPr userDrawn="1"/>
        </p:nvSpPr>
        <p:spPr>
          <a:xfrm>
            <a:off x="2786060" y="4768469"/>
            <a:ext cx="117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6147B35-C0F8-4686-A4A7-C146D1DE59F4}" type="slidenum">
              <a:rPr lang="zh-TW" altLang="en-US" smtClean="0"/>
              <a:pPr algn="ctr"/>
              <a:t>‹#›</a:t>
            </a:fld>
            <a:endParaRPr lang="zh-TW" altLang="en-US" dirty="0"/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自我改善</a:t>
            </a:r>
            <a:endParaRPr lang="zh-TW" altLang="en-US" sz="1500" b="1" spc="450" dirty="0" smtClean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4714890"/>
            <a:ext cx="1301753" cy="428610"/>
          </a:xfrm>
          <a:prstGeom prst="rect">
            <a:avLst/>
          </a:prstGeom>
          <a:noFill/>
        </p:spPr>
      </p:pic>
      <p:grpSp>
        <p:nvGrpSpPr>
          <p:cNvPr id="2" name="群組 22"/>
          <p:cNvGrpSpPr/>
          <p:nvPr userDrawn="1"/>
        </p:nvGrpSpPr>
        <p:grpSpPr>
          <a:xfrm>
            <a:off x="5250647" y="4554161"/>
            <a:ext cx="1607355" cy="491926"/>
            <a:chOff x="-167427" y="-64395"/>
            <a:chExt cx="2143140" cy="655900"/>
          </a:xfrm>
        </p:grpSpPr>
        <p:grpSp>
          <p:nvGrpSpPr>
            <p:cNvPr id="3" name="群組 14"/>
            <p:cNvGrpSpPr/>
            <p:nvPr userDrawn="1"/>
          </p:nvGrpSpPr>
          <p:grpSpPr>
            <a:xfrm>
              <a:off x="-167427" y="-64395"/>
              <a:ext cx="2143140" cy="655900"/>
              <a:chOff x="1696972" y="6143644"/>
              <a:chExt cx="2143140" cy="655900"/>
            </a:xfrm>
          </p:grpSpPr>
          <p:sp>
            <p:nvSpPr>
              <p:cNvPr id="16" name="矩形 15"/>
              <p:cNvSpPr/>
              <p:nvPr userDrawn="1"/>
            </p:nvSpPr>
            <p:spPr>
              <a:xfrm>
                <a:off x="1696972" y="6460990"/>
                <a:ext cx="214314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10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Hospitality Management </a:t>
                </a:r>
                <a:endParaRPr lang="zh-TW" altLang="en-US" sz="10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7" name="矩形 16"/>
              <p:cNvSpPr/>
              <p:nvPr userDrawn="1"/>
            </p:nvSpPr>
            <p:spPr>
              <a:xfrm>
                <a:off x="1977844" y="6143644"/>
                <a:ext cx="1246496" cy="49244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180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  <a:endParaRPr lang="zh-TW" altLang="en-US" sz="7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華康仿宋體W2" pitchFamily="49" charset="-120"/>
                  <a:ea typeface="華康仿宋體W2" pitchFamily="49" charset="-120"/>
                </a:endParaRPr>
              </a:p>
            </p:txBody>
          </p:sp>
        </p:grpSp>
        <p:cxnSp>
          <p:nvCxnSpPr>
            <p:cNvPr id="22" name="直線接點 21"/>
            <p:cNvCxnSpPr/>
            <p:nvPr userDrawn="1"/>
          </p:nvCxnSpPr>
          <p:spPr>
            <a:xfrm>
              <a:off x="0" y="500042"/>
              <a:ext cx="18573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/>
          <p:cNvSpPr txBox="1"/>
          <p:nvPr userDrawn="1"/>
        </p:nvSpPr>
        <p:spPr>
          <a:xfrm>
            <a:off x="2786060" y="4768469"/>
            <a:ext cx="117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6147B35-C0F8-4686-A4A7-C146D1DE59F4}" type="slidenum">
              <a:rPr lang="zh-TW" altLang="en-US" smtClean="0"/>
              <a:pPr algn="ctr"/>
              <a:t>‹#›</a:t>
            </a:fld>
            <a:endParaRPr lang="zh-TW" altLang="en-US" dirty="0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0" y="0"/>
            <a:ext cx="6858000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algn="l" defTabSz="685783" rtl="0" eaLnBrk="1" latinLnBrk="0" hangingPunct="1"/>
            <a:r>
              <a:rPr lang="en-US" altLang="zh-TW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6-2</a:t>
            </a:r>
            <a:r>
              <a:rPr lang="zh-TW" altLang="en-US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 </a:t>
            </a:r>
            <a:r>
              <a:rPr lang="zh-TW" altLang="zh-TW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系持續改善及提升品質之作法</a:t>
            </a:r>
            <a:endParaRPr lang="zh-TW" altLang="en-US" sz="2100" b="1" kern="1200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4714882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6"/>
            <a:ext cx="1607344" cy="492060"/>
            <a:chOff x="-167427" y="-64395"/>
            <a:chExt cx="2143140" cy="655709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9"/>
              <a:chOff x="1696972" y="6143644"/>
              <a:chExt cx="2143140" cy="655709"/>
            </a:xfrm>
          </p:grpSpPr>
          <p:sp>
            <p:nvSpPr>
              <p:cNvPr id="6" name="矩形 5"/>
              <p:cNvSpPr/>
              <p:nvPr userDrawn="1"/>
            </p:nvSpPr>
            <p:spPr>
              <a:xfrm>
                <a:off x="1696972" y="6460990"/>
                <a:ext cx="2143140" cy="3383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+mn-ea"/>
                </a:endParaRPr>
              </a:p>
            </p:txBody>
          </p:sp>
          <p:sp>
            <p:nvSpPr>
              <p:cNvPr id="7" name="矩形 6"/>
              <p:cNvSpPr/>
              <p:nvPr userDrawn="1"/>
            </p:nvSpPr>
            <p:spPr>
              <a:xfrm>
                <a:off x="1977838" y="6143644"/>
                <a:ext cx="1246505" cy="49216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4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>
            <a:spLocks noChangeArrowheads="1"/>
          </p:cNvSpPr>
          <p:nvPr userDrawn="1"/>
        </p:nvSpPr>
        <p:spPr bwMode="auto">
          <a:xfrm>
            <a:off x="2786073" y="4768454"/>
            <a:ext cx="1178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fld id="{40BC7F11-BEE7-432B-8C03-2451E5D14B65}" type="slidenum">
              <a:rPr kumimoji="0" lang="zh-TW" altLang="en-US" smtClean="0">
                <a:latin typeface="Times New Roman" pitchFamily="18" charset="0"/>
                <a:ea typeface="標楷體" pitchFamily="65" charset="-120"/>
              </a:rPr>
              <a:pPr algn="ctr" eaLnBrk="1" hangingPunct="1">
                <a:defRPr/>
              </a:pPr>
              <a:t>‹#›</a:t>
            </a:fld>
            <a:endParaRPr kumimoji="0" lang="zh-TW" altLang="en-US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 userDrawn="1"/>
        </p:nvSpPr>
        <p:spPr bwMode="auto">
          <a:xfrm>
            <a:off x="0" y="2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en-US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5-1</a:t>
            </a:r>
            <a:r>
              <a:rPr kumimoji="0" lang="zh-TW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學生學習成效與發展符合系所教育目標與特色</a:t>
            </a:r>
            <a:endParaRPr kumimoji="0" lang="zh-TW" altLang="en-US" sz="2100" b="1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5803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4714882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6"/>
            <a:ext cx="1607344" cy="492060"/>
            <a:chOff x="-167427" y="-64395"/>
            <a:chExt cx="2143140" cy="655709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9"/>
              <a:chOff x="1696972" y="6143644"/>
              <a:chExt cx="2143140" cy="655709"/>
            </a:xfrm>
          </p:grpSpPr>
          <p:sp>
            <p:nvSpPr>
              <p:cNvPr id="6" name="矩形 5"/>
              <p:cNvSpPr/>
              <p:nvPr userDrawn="1"/>
            </p:nvSpPr>
            <p:spPr>
              <a:xfrm>
                <a:off x="1696972" y="6460990"/>
                <a:ext cx="2143140" cy="3383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+mn-ea"/>
                </a:endParaRPr>
              </a:p>
            </p:txBody>
          </p:sp>
          <p:sp>
            <p:nvSpPr>
              <p:cNvPr id="7" name="矩形 6"/>
              <p:cNvSpPr/>
              <p:nvPr userDrawn="1"/>
            </p:nvSpPr>
            <p:spPr>
              <a:xfrm>
                <a:off x="1977838" y="6143644"/>
                <a:ext cx="1246505" cy="49216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4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>
            <a:spLocks noChangeArrowheads="1"/>
          </p:cNvSpPr>
          <p:nvPr userDrawn="1"/>
        </p:nvSpPr>
        <p:spPr bwMode="auto">
          <a:xfrm>
            <a:off x="2786073" y="4768454"/>
            <a:ext cx="1178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fld id="{D2D7F595-D5E8-4482-863E-758530EF20C9}" type="slidenum">
              <a:rPr kumimoji="0" lang="zh-TW" altLang="en-US" smtClean="0">
                <a:latin typeface="Times New Roman" pitchFamily="18" charset="0"/>
                <a:ea typeface="標楷體" pitchFamily="65" charset="-120"/>
              </a:rPr>
              <a:pPr algn="ctr" eaLnBrk="1" hangingPunct="1">
                <a:defRPr/>
              </a:pPr>
              <a:t>‹#›</a:t>
            </a:fld>
            <a:endParaRPr kumimoji="0" lang="zh-TW" altLang="en-US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 userDrawn="1"/>
        </p:nvSpPr>
        <p:spPr bwMode="auto">
          <a:xfrm>
            <a:off x="0" y="1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en-US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5-2</a:t>
            </a:r>
            <a:r>
              <a:rPr kumimoji="0" lang="zh-TW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提升學生就業力之規劃措施</a:t>
            </a:r>
            <a:endParaRPr kumimoji="0" lang="zh-TW" altLang="en-US" sz="2100" b="1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7141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DF36-AF3F-4EE9-B724-0183BDF225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59674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5"/>
            <a:ext cx="1607344" cy="653640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5536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9745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142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E467-0FD1-4093-A344-9F64F17432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3672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360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828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4"/>
            <a:ext cx="1607344" cy="653641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90"/>
                <a:ext cx="2143140" cy="5536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rgbClr val="1F497D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1CF2-8815-4405-A852-39BEC5D48A7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2A30-A744-4FD0-9002-A1DAECE898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63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4"/>
            <a:ext cx="1607344" cy="653641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90"/>
                <a:ext cx="2143140" cy="5536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rgbClr val="1F497D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1CF2-8815-4405-A852-39BEC5D48A7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2A30-A744-4FD0-9002-A1DAECE898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372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DD7F-963F-4812-9F96-0D4D19907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7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7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498F0-5707-4B7E-A137-AD9905B255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159C-2516-45E7-874C-A9549D233E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130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5069681" y="4836321"/>
            <a:ext cx="1600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E9B5A-79EE-4332-B058-D48B0917BF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8F2E-F61F-4D15-BFE3-35081BD9212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DF36-AF3F-4EE9-B724-0183BDF225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圖片 16" descr="(圖2)簡報底圖.jpg"/>
          <p:cNvPicPr>
            <a:picLocks/>
          </p:cNvPicPr>
          <p:nvPr userDrawn="1"/>
        </p:nvPicPr>
        <p:blipFill>
          <a:blip r:embed="rId77" cstate="print"/>
          <a:srcRect/>
          <a:stretch>
            <a:fillRect/>
          </a:stretch>
        </p:blipFill>
        <p:spPr bwMode="auto">
          <a:xfrm>
            <a:off x="9" y="1"/>
            <a:ext cx="6836569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46348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50533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0" y="4869657"/>
            <a:ext cx="21717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900" dirty="0">
                <a:solidFill>
                  <a:srgbClr val="898989"/>
                </a:solidFill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049441" y="4839891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FFFF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0607BC-5A22-4E35-A58E-B693956FE0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7" name="群組 22"/>
          <p:cNvGrpSpPr>
            <a:grpSpLocks/>
          </p:cNvGrpSpPr>
          <p:nvPr userDrawn="1"/>
        </p:nvGrpSpPr>
        <p:grpSpPr bwMode="auto">
          <a:xfrm>
            <a:off x="5369628" y="6"/>
            <a:ext cx="1431000" cy="406391"/>
            <a:chOff x="-99286" y="-64395"/>
            <a:chExt cx="1908013" cy="541550"/>
          </a:xfrm>
        </p:grpSpPr>
        <p:sp>
          <p:nvSpPr>
            <p:cNvPr id="18" name="矩形 17"/>
            <p:cNvSpPr/>
            <p:nvPr userDrawn="1"/>
          </p:nvSpPr>
          <p:spPr bwMode="auto">
            <a:xfrm>
              <a:off x="113442" y="-64395"/>
              <a:ext cx="1246504" cy="492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8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華康仿宋體W2" pitchFamily="49" charset="-120"/>
                  <a:ea typeface="華康仿宋體W2" pitchFamily="49" charset="-120"/>
                </a:rPr>
                <a:t>餐旅</a:t>
              </a:r>
              <a:r>
                <a:rPr kumimoji="0" lang="zh-TW" altLang="en-US" sz="7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華康仿宋體W2" pitchFamily="49" charset="-120"/>
                  <a:ea typeface="華康仿宋體W2" pitchFamily="49" charset="-120"/>
                </a:rPr>
                <a:t>管理系</a:t>
              </a:r>
            </a:p>
          </p:txBody>
        </p:sp>
        <p:cxnSp>
          <p:nvCxnSpPr>
            <p:cNvPr id="19" name="直線接點 18"/>
            <p:cNvCxnSpPr/>
            <p:nvPr userDrawn="1"/>
          </p:nvCxnSpPr>
          <p:spPr>
            <a:xfrm>
              <a:off x="-99286" y="475568"/>
              <a:ext cx="1908013" cy="158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 userDrawn="1"/>
        </p:nvSpPr>
        <p:spPr>
          <a:xfrm>
            <a:off x="5273788" y="365930"/>
            <a:ext cx="1670650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sz="75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+mn-cs"/>
              </a:rPr>
              <a:t> </a:t>
            </a:r>
            <a:r>
              <a:rPr kumimoji="0" lang="en-US" altLang="zh-TW" sz="750" kern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Culinary Arts and Hotel Management</a:t>
            </a:r>
            <a:r>
              <a:rPr kumimoji="1" lang="en-US" altLang="zh-TW" sz="75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+mn-cs"/>
              </a:rPr>
              <a:t>​</a:t>
            </a:r>
            <a:endParaRPr lang="zh-TW" altLang="en-US" sz="7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704" r:id="rId7"/>
    <p:sldLayoutId id="2147483696" r:id="rId8"/>
    <p:sldLayoutId id="2147483695" r:id="rId9"/>
    <p:sldLayoutId id="2147483694" r:id="rId10"/>
    <p:sldLayoutId id="2147483693" r:id="rId11"/>
    <p:sldLayoutId id="2147483692" r:id="rId12"/>
    <p:sldLayoutId id="2147483691" r:id="rId13"/>
    <p:sldLayoutId id="2147483705" r:id="rId14"/>
    <p:sldLayoutId id="2147483706" r:id="rId15"/>
    <p:sldLayoutId id="2147483707" r:id="rId16"/>
    <p:sldLayoutId id="2147483708" r:id="rId17"/>
    <p:sldLayoutId id="2147483709" r:id="rId18"/>
    <p:sldLayoutId id="2147483710" r:id="rId19"/>
    <p:sldLayoutId id="2147483711" r:id="rId20"/>
    <p:sldLayoutId id="2147483703" r:id="rId21"/>
    <p:sldLayoutId id="2147483712" r:id="rId22"/>
    <p:sldLayoutId id="2147483713" r:id="rId23"/>
    <p:sldLayoutId id="2147483718" r:id="rId24"/>
    <p:sldLayoutId id="2147483720" r:id="rId25"/>
    <p:sldLayoutId id="2147483723" r:id="rId26"/>
    <p:sldLayoutId id="2147483737" r:id="rId27"/>
    <p:sldLayoutId id="2147483750" r:id="rId28"/>
    <p:sldLayoutId id="2147483754" r:id="rId29"/>
    <p:sldLayoutId id="2147483755" r:id="rId30"/>
    <p:sldLayoutId id="2147483756" r:id="rId31"/>
    <p:sldLayoutId id="2147483757" r:id="rId32"/>
    <p:sldLayoutId id="2147483758" r:id="rId33"/>
    <p:sldLayoutId id="2147483759" r:id="rId34"/>
    <p:sldLayoutId id="2147483760" r:id="rId35"/>
    <p:sldLayoutId id="2147483761" r:id="rId36"/>
    <p:sldLayoutId id="2147483762" r:id="rId37"/>
    <p:sldLayoutId id="2147483763" r:id="rId38"/>
    <p:sldLayoutId id="2147483764" r:id="rId39"/>
    <p:sldLayoutId id="2147483765" r:id="rId40"/>
    <p:sldLayoutId id="2147483766" r:id="rId41"/>
    <p:sldLayoutId id="2147483767" r:id="rId42"/>
    <p:sldLayoutId id="2147483768" r:id="rId43"/>
    <p:sldLayoutId id="2147483769" r:id="rId44"/>
    <p:sldLayoutId id="2147483770" r:id="rId45"/>
    <p:sldLayoutId id="2147483771" r:id="rId46"/>
    <p:sldLayoutId id="2147483772" r:id="rId47"/>
    <p:sldLayoutId id="2147483773" r:id="rId48"/>
    <p:sldLayoutId id="2147483774" r:id="rId49"/>
    <p:sldLayoutId id="2147483775" r:id="rId50"/>
    <p:sldLayoutId id="2147483776" r:id="rId51"/>
    <p:sldLayoutId id="2147483777" r:id="rId52"/>
    <p:sldLayoutId id="2147483778" r:id="rId53"/>
    <p:sldLayoutId id="2147483779" r:id="rId54"/>
    <p:sldLayoutId id="2147483780" r:id="rId55"/>
    <p:sldLayoutId id="2147483781" r:id="rId56"/>
    <p:sldLayoutId id="2147483782" r:id="rId57"/>
    <p:sldLayoutId id="2147483783" r:id="rId58"/>
    <p:sldLayoutId id="2147483784" r:id="rId59"/>
    <p:sldLayoutId id="2147483785" r:id="rId60"/>
    <p:sldLayoutId id="2147483786" r:id="rId61"/>
    <p:sldLayoutId id="2147483787" r:id="rId62"/>
    <p:sldLayoutId id="2147483788" r:id="rId63"/>
    <p:sldLayoutId id="2147483789" r:id="rId64"/>
    <p:sldLayoutId id="2147483790" r:id="rId65"/>
    <p:sldLayoutId id="2147483791" r:id="rId66"/>
    <p:sldLayoutId id="2147483792" r:id="rId67"/>
    <p:sldLayoutId id="2147483793" r:id="rId68"/>
    <p:sldLayoutId id="2147483794" r:id="rId69"/>
    <p:sldLayoutId id="2147483795" r:id="rId70"/>
    <p:sldLayoutId id="2147483796" r:id="rId71"/>
    <p:sldLayoutId id="2147483797" r:id="rId72"/>
    <p:sldLayoutId id="2147483798" r:id="rId73"/>
    <p:sldLayoutId id="2147483799" r:id="rId74"/>
    <p:sldLayoutId id="2147483800" r:id="rId75"/>
  </p:sldLayoutIdLst>
  <p:transition advClick="0" advTm="1000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342892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685783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028675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371566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DSC08851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134635" y="671628"/>
            <a:ext cx="2881845" cy="27642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 descr="DSC_1027.JPG"/>
          <p:cNvPicPr>
            <a:picLocks noChangeAspect="1"/>
          </p:cNvPicPr>
          <p:nvPr/>
        </p:nvPicPr>
        <p:blipFill>
          <a:blip r:embed="rId3" cstate="print">
            <a:lum bright="58000" contrast="-70000"/>
          </a:blip>
          <a:stretch>
            <a:fillRect/>
          </a:stretch>
        </p:blipFill>
        <p:spPr>
          <a:xfrm>
            <a:off x="3830963" y="1662480"/>
            <a:ext cx="2830878" cy="24842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ADDF36-AF3F-4EE9-B724-0183BDF22590}" type="slidenum">
              <a:rPr lang="zh-TW" altLang="en-US" smtClean="0"/>
              <a:pPr>
                <a:defRPr/>
              </a:pPr>
              <a:t>1</a:t>
            </a:fld>
            <a:endParaRPr lang="zh-TW" alt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40371" y="3813479"/>
            <a:ext cx="3284987" cy="6488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zh-TW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112</a:t>
            </a:r>
            <a:r>
              <a:rPr lang="zh-TW" altLang="en-US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</a:t>
            </a:r>
            <a:r>
              <a:rPr lang="zh-TW" altLang="en-US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</a:t>
            </a:r>
            <a:r>
              <a:rPr lang="zh-TW" altLang="en-US" sz="33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日</a:t>
            </a:r>
            <a:endParaRPr lang="zh-TW" altLang="en-US" sz="33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標題 1"/>
          <p:cNvSpPr>
            <a:spLocks/>
          </p:cNvSpPr>
          <p:nvPr/>
        </p:nvSpPr>
        <p:spPr bwMode="auto">
          <a:xfrm>
            <a:off x="-15026" y="1102012"/>
            <a:ext cx="6858000" cy="180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5F174A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5F174A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5F174A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第</a:t>
            </a:r>
            <a:r>
              <a:rPr kumimoji="0"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22</a:t>
            </a:r>
            <a:r>
              <a:rPr kumimoji="0"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屆校外實習</a:t>
            </a:r>
            <a:endParaRPr kumimoji="0" lang="en-US" altLang="zh-TW" sz="5400" b="1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第二次返校座談會</a:t>
            </a:r>
            <a:endParaRPr kumimoji="0" lang="zh-TW" altLang="en-US" sz="5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75958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Rectangle 2"/>
          <p:cNvSpPr txBox="1">
            <a:spLocks noChangeArrowheads="1"/>
          </p:cNvSpPr>
          <p:nvPr/>
        </p:nvSpPr>
        <p:spPr bwMode="auto">
          <a:xfrm>
            <a:off x="0" y="123478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申請保險理賠</a:t>
            </a:r>
            <a:endParaRPr lang="zh-TW" altLang="en-US" sz="3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60648" y="915566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 smtClean="0"/>
              <a:t>申請</a:t>
            </a:r>
            <a:r>
              <a:rPr lang="zh-TW" altLang="en-US" sz="2400" dirty="0"/>
              <a:t>理賠</a:t>
            </a:r>
            <a:r>
              <a:rPr lang="zh-TW" altLang="en-US" sz="2400" dirty="0" smtClean="0"/>
              <a:t>需要</a:t>
            </a:r>
            <a:r>
              <a:rPr lang="zh-TW" altLang="en-US" sz="2400" dirty="0"/>
              <a:t>自行與衛保組及新光產物保險營業窗口</a:t>
            </a:r>
            <a:r>
              <a:rPr lang="zh-TW" altLang="en-US" sz="2400" dirty="0" smtClean="0"/>
              <a:t>聯絡。</a:t>
            </a:r>
            <a:endParaRPr lang="zh-TW" altLang="en-US" sz="2400" dirty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/>
              <a:t>申請理賠需要</a:t>
            </a:r>
            <a:r>
              <a:rPr lang="zh-TW" altLang="en-US" sz="2400" dirty="0" smtClean="0"/>
              <a:t>填寫</a:t>
            </a:r>
            <a:r>
              <a:rPr lang="zh-TW" altLang="en-US" sz="2400" dirty="0"/>
              <a:t>個</a:t>
            </a:r>
            <a:r>
              <a:rPr lang="zh-TW" altLang="en-US" sz="2400" dirty="0" smtClean="0"/>
              <a:t>資且所需文件各異，</a:t>
            </a:r>
            <a:r>
              <a:rPr lang="zh-TW" altLang="en-US" sz="2400" dirty="0"/>
              <a:t>必須本人或其親屬經授權後代理，相關</a:t>
            </a:r>
            <a:r>
              <a:rPr lang="zh-TW" altLang="en-US" sz="2400" dirty="0" smtClean="0"/>
              <a:t>資訊公告於系網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實習公告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國內實習單位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保險資訊。</a:t>
            </a:r>
            <a:endParaRPr lang="en-US" altLang="zh-TW" sz="2400" dirty="0" smtClean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/>
              <a:t>衛保</a:t>
            </a:r>
            <a:r>
              <a:rPr lang="zh-TW" altLang="en-US" sz="2400" dirty="0" smtClean="0"/>
              <a:t>組聯絡窗口：</a:t>
            </a:r>
            <a:r>
              <a:rPr lang="en-US" altLang="zh-TW" sz="2400" dirty="0"/>
              <a:t>04-26318652</a:t>
            </a:r>
            <a:r>
              <a:rPr lang="zh-TW" altLang="en-US" sz="2400" dirty="0"/>
              <a:t>分機</a:t>
            </a:r>
            <a:r>
              <a:rPr lang="en-US" altLang="zh-TW" sz="2400" dirty="0" smtClean="0"/>
              <a:t>1460~1463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1465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/>
              <a:t>新光</a:t>
            </a:r>
            <a:r>
              <a:rPr lang="zh-TW" altLang="en-US" sz="2400" dirty="0" smtClean="0"/>
              <a:t>產物保險：</a:t>
            </a:r>
            <a:r>
              <a:rPr lang="zh-TW" altLang="en-US" sz="2400" dirty="0"/>
              <a:t> </a:t>
            </a:r>
            <a:r>
              <a:rPr lang="en-US" altLang="zh-TW" sz="2400" dirty="0" smtClean="0"/>
              <a:t>0800-789-999</a:t>
            </a:r>
            <a:r>
              <a:rPr lang="zh-TW" altLang="en-US" sz="2400" dirty="0" smtClean="0"/>
              <a:t>或洽各地服務據點</a:t>
            </a:r>
            <a:endParaRPr lang="en-US" altLang="zh-TW" sz="2400" dirty="0" smtClean="0"/>
          </a:p>
          <a:p>
            <a:pPr algn="just">
              <a:spcBef>
                <a:spcPts val="1200"/>
              </a:spcBef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7363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58000" cy="95131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班會</a:t>
            </a:r>
            <a:endParaRPr lang="en-US" altLang="zh-TW" sz="4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16954"/>
              </p:ext>
            </p:extLst>
          </p:nvPr>
        </p:nvGraphicFramePr>
        <p:xfrm>
          <a:off x="116632" y="843558"/>
          <a:ext cx="6624736" cy="3888433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20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103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餐旅管理系</a:t>
                      </a:r>
                      <a:r>
                        <a:rPr lang="zh-TW" altLang="en-US" sz="2800" b="1" u="none" strike="noStrike" dirty="0" smtClean="0">
                          <a:effectLst/>
                        </a:rPr>
                        <a:t>第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22</a:t>
                      </a:r>
                      <a:r>
                        <a:rPr lang="zh-TW" altLang="en-US" sz="2800" b="1" u="none" strike="noStrike" dirty="0" smtClean="0">
                          <a:effectLst/>
                        </a:rPr>
                        <a:t>屆</a:t>
                      </a:r>
                      <a:r>
                        <a:rPr lang="zh-TW" altLang="en-US" sz="2800" b="1" u="none" strike="noStrike" dirty="0">
                          <a:effectLst/>
                        </a:rPr>
                        <a:t>校外實習</a:t>
                      </a:r>
                      <a:br>
                        <a:rPr lang="zh-TW" altLang="en-US" sz="2800" b="1" u="none" strike="noStrike" dirty="0">
                          <a:effectLst/>
                        </a:rPr>
                      </a:br>
                      <a:r>
                        <a:rPr lang="zh-TW" altLang="en-US" sz="2800" b="1" u="none" strike="noStrike" dirty="0" smtClean="0">
                          <a:effectLst/>
                        </a:rPr>
                        <a:t>第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2</a:t>
                      </a:r>
                      <a:r>
                        <a:rPr lang="zh-TW" altLang="en-US" sz="2800" b="1" u="none" strike="noStrike" dirty="0" smtClean="0">
                          <a:effectLst/>
                        </a:rPr>
                        <a:t>次返校</a:t>
                      </a:r>
                      <a:r>
                        <a:rPr lang="zh-TW" altLang="en-US" sz="2800" b="1" u="none" strike="noStrike" dirty="0">
                          <a:effectLst/>
                        </a:rPr>
                        <a:t>座談會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4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時間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活動流程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地點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 smtClean="0">
                          <a:effectLst/>
                        </a:rPr>
                        <a:t>13:30~14:00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各班班會時間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四甲</a:t>
                      </a:r>
                      <a:r>
                        <a:rPr lang="en-US" altLang="zh-TW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:M505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r>
                        <a:rPr lang="en-US" altLang="zh-TW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:M506</a:t>
                      </a:r>
                    </a:p>
                    <a:p>
                      <a:pPr algn="ctr" fontAlgn="ctr"/>
                      <a:r>
                        <a:rPr lang="zh-TW" alt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四丙</a:t>
                      </a:r>
                      <a:r>
                        <a:rPr lang="en-US" altLang="zh-TW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:M507</a:t>
                      </a: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2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351235" y="1869877"/>
            <a:ext cx="6103144" cy="140374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zh-TW" sz="7200" b="1">
                <a:latin typeface="Monotype Corsiva" panose="03010101010201010101" pitchFamily="66" charset="0"/>
                <a:ea typeface="標楷體" panose="03000509000000000000" pitchFamily="65" charset="-120"/>
              </a:rPr>
              <a:t>Q &amp; A  </a:t>
            </a:r>
            <a:r>
              <a:rPr lang="zh-TW" altLang="en-US" sz="7200" b="1">
                <a:latin typeface="Monotype Corsiva" panose="03010101010201010101" pitchFamily="66" charset="0"/>
                <a:ea typeface="標楷體" panose="03000509000000000000" pitchFamily="65" charset="-120"/>
              </a:rPr>
              <a:t>時間</a:t>
            </a:r>
          </a:p>
        </p:txBody>
      </p:sp>
      <p:grpSp>
        <p:nvGrpSpPr>
          <p:cNvPr id="67587" name="Group 4"/>
          <p:cNvGrpSpPr>
            <a:grpSpLocks/>
          </p:cNvGrpSpPr>
          <p:nvPr/>
        </p:nvGrpSpPr>
        <p:grpSpPr bwMode="auto">
          <a:xfrm>
            <a:off x="91220" y="3651870"/>
            <a:ext cx="6609371" cy="1079897"/>
            <a:chOff x="-90" y="3320"/>
            <a:chExt cx="5747" cy="1017"/>
          </a:xfrm>
        </p:grpSpPr>
        <p:pic>
          <p:nvPicPr>
            <p:cNvPr id="67588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84" r="5109"/>
            <a:stretch>
              <a:fillRect/>
            </a:stretch>
          </p:blipFill>
          <p:spPr bwMode="auto">
            <a:xfrm>
              <a:off x="3564" y="3322"/>
              <a:ext cx="1013" cy="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89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66" r="18604"/>
            <a:stretch>
              <a:fillRect/>
            </a:stretch>
          </p:blipFill>
          <p:spPr bwMode="auto">
            <a:xfrm>
              <a:off x="2381" y="3322"/>
              <a:ext cx="1225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0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7" y="3322"/>
              <a:ext cx="915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1" name="Picture 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46" r="21407" b="2625"/>
            <a:stretch>
              <a:fillRect/>
            </a:stretch>
          </p:blipFill>
          <p:spPr bwMode="auto">
            <a:xfrm>
              <a:off x="4565" y="3322"/>
              <a:ext cx="1092" cy="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2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" y="3320"/>
              <a:ext cx="1587" cy="1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703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矩形 4"/>
          <p:cNvSpPr>
            <a:spLocks noChangeArrowheads="1"/>
          </p:cNvSpPr>
          <p:nvPr/>
        </p:nvSpPr>
        <p:spPr bwMode="auto">
          <a:xfrm>
            <a:off x="0" y="1131590"/>
            <a:ext cx="6858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簡報可</a:t>
            </a: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endParaRPr kumimoji="0" lang="en-US" altLang="zh-TW" sz="40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</a:t>
            </a:r>
            <a:r>
              <a:rPr kumimoji="0"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旅系</a:t>
            </a:r>
            <a:r>
              <a:rPr kumimoji="0"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實習公告</a:t>
            </a:r>
            <a:r>
              <a:rPr kumimoji="0"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國內實習單位</a:t>
            </a:r>
            <a:r>
              <a:rPr kumimoji="0"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返校座談</a:t>
            </a:r>
            <a:endParaRPr kumimoji="0" lang="en-US" altLang="zh-TW" sz="40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專區</a:t>
            </a:r>
            <a:r>
              <a:rPr kumimoji="0"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下載</a:t>
            </a:r>
            <a:endParaRPr kumimoji="0" lang="en-US" altLang="zh-TW" sz="4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42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58000" cy="951310"/>
          </a:xfrm>
        </p:spPr>
        <p:txBody>
          <a:bodyPr/>
          <a:lstStyle/>
          <a:p>
            <a:pPr algn="l"/>
            <a:r>
              <a:rPr lang="zh-TW" altLang="en-US" sz="375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本日活動日程表及地點</a:t>
            </a:r>
            <a:endParaRPr lang="en-US" altLang="zh-TW" sz="375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756875"/>
              </p:ext>
            </p:extLst>
          </p:nvPr>
        </p:nvGraphicFramePr>
        <p:xfrm>
          <a:off x="116632" y="836234"/>
          <a:ext cx="6624736" cy="3950913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8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9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655">
                <a:tc>
                  <a:txBody>
                    <a:bodyPr/>
                    <a:lstStyle/>
                    <a:p>
                      <a:pPr marL="0" marR="0" indent="0" algn="ctr" defTabSz="6857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時間</a:t>
                      </a:r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活動流程</a:t>
                      </a:r>
                      <a:endParaRPr lang="zh-TW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4669" marR="4669" marT="4669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地點</a:t>
                      </a:r>
                      <a:endParaRPr lang="zh-TW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4669" marR="4669" marT="4669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0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 smtClean="0">
                          <a:effectLst/>
                        </a:rPr>
                        <a:t>12:40~13:00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簽到</a:t>
                      </a:r>
                      <a:r>
                        <a:rPr lang="en-US" altLang="zh-TW" sz="1600" b="1" u="none" strike="noStrike" dirty="0" smtClean="0">
                          <a:effectLst/>
                        </a:rPr>
                        <a:t>/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登入完畢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LB206</a:t>
                      </a:r>
                      <a:r>
                        <a:rPr lang="zh-TW" alt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國際會議廳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10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>
                          <a:effectLst/>
                        </a:rPr>
                        <a:t>13:00~13:30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主任與老師對同學的叮嚀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 smtClean="0">
                          <a:effectLst/>
                        </a:rPr>
                        <a:t>13:30~14:00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各班班會時間</a:t>
                      </a: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四甲</a:t>
                      </a:r>
                      <a:r>
                        <a:rPr lang="en-US" altLang="zh-TW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:M505</a:t>
                      </a:r>
                    </a:p>
                    <a:p>
                      <a:pPr algn="ctr" fontAlgn="ctr"/>
                      <a:r>
                        <a:rPr lang="zh-TW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四乙</a:t>
                      </a:r>
                      <a:r>
                        <a:rPr lang="en-US" altLang="zh-TW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:M506</a:t>
                      </a:r>
                    </a:p>
                    <a:p>
                      <a:pPr algn="ctr" fontAlgn="ctr"/>
                      <a:r>
                        <a:rPr lang="zh-TW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四丙</a:t>
                      </a:r>
                      <a:r>
                        <a:rPr lang="en-US" altLang="zh-TW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:M507</a:t>
                      </a:r>
                      <a:endParaRPr lang="en-US" altLang="zh-TW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40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u="none" strike="noStrike" dirty="0" smtClean="0">
                          <a:effectLst/>
                        </a:rPr>
                        <a:t>備註：</a:t>
                      </a:r>
                      <a:br>
                        <a:rPr lang="zh-TW" altLang="en-US" sz="1400" b="1" u="none" strike="noStrike" dirty="0" smtClean="0">
                          <a:effectLst/>
                        </a:rPr>
                      </a:br>
                      <a:r>
                        <a:rPr lang="en-US" altLang="zh-TW" sz="1400" b="1" u="none" strike="noStrike" dirty="0" smtClean="0">
                          <a:effectLst/>
                        </a:rPr>
                        <a:t>1.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返校前同學需繳交「實習滿意度問卷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(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前測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)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」，返校座談會佔成績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25%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。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/>
                      </a:r>
                      <a:br>
                        <a:rPr lang="en-US" altLang="zh-TW" sz="1400" b="1" u="none" strike="noStrike" dirty="0" smtClean="0">
                          <a:effectLst/>
                        </a:rPr>
                      </a:br>
                      <a:r>
                        <a:rPr lang="en-US" altLang="zh-TW" sz="1400" b="1" u="none" strike="noStrike" dirty="0" smtClean="0">
                          <a:effectLst/>
                        </a:rPr>
                        <a:t>2.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國內實習同學若因單位人力安排無法返校者，需經機構</a:t>
                      </a:r>
                      <a:r>
                        <a:rPr lang="en-US" sz="1400" b="1" u="none" strike="noStrike" dirty="0" smtClean="0">
                          <a:effectLst/>
                        </a:rPr>
                        <a:t>MAIL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至以下信箱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(shiping59@hk.edu.tw</a:t>
                      </a:r>
                      <a:r>
                        <a:rPr lang="en-US" sz="1400" b="1" u="none" strike="noStrike" dirty="0" smtClean="0">
                          <a:effectLst/>
                        </a:rPr>
                        <a:t>)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請假</a:t>
                      </a:r>
                      <a:br>
                        <a:rPr lang="zh-TW" altLang="en-US" sz="1400" b="1" u="none" strike="noStrike" dirty="0" smtClean="0">
                          <a:effectLst/>
                        </a:rPr>
                      </a:br>
                      <a:r>
                        <a:rPr lang="en-US" altLang="zh-TW" sz="1400" b="1" u="none" strike="noStrike" dirty="0" smtClean="0">
                          <a:effectLst/>
                        </a:rPr>
                        <a:t>3.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海外實習及經國內機構請假者，繳交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500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字心得內容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(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表單格式請至系網下載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)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。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0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Rectangle 2"/>
          <p:cNvSpPr txBox="1">
            <a:spLocks noChangeArrowheads="1"/>
          </p:cNvSpPr>
          <p:nvPr/>
        </p:nvSpPr>
        <p:spPr bwMode="auto">
          <a:xfrm>
            <a:off x="0" y="-20241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75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校外實習作業預定</a:t>
            </a:r>
            <a:r>
              <a:rPr lang="zh-TW" altLang="en-US" sz="375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日程表</a:t>
            </a:r>
            <a:endParaRPr lang="en-US" altLang="zh-TW" sz="375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285672"/>
              </p:ext>
            </p:extLst>
          </p:nvPr>
        </p:nvGraphicFramePr>
        <p:xfrm>
          <a:off x="116632" y="771550"/>
          <a:ext cx="6624735" cy="4313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8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7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b="1" kern="50" dirty="0">
                          <a:solidFill>
                            <a:schemeClr val="tx1"/>
                          </a:solidFill>
                          <a:effectLst/>
                        </a:rPr>
                        <a:t>學期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繳交日期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b="1" kern="50" dirty="0">
                          <a:solidFill>
                            <a:schemeClr val="tx1"/>
                          </a:solidFill>
                          <a:effectLst/>
                        </a:rPr>
                        <a:t>實習報告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評閱標準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69">
                <a:tc row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四上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50" dirty="0">
                          <a:solidFill>
                            <a:schemeClr val="tx1"/>
                          </a:solidFill>
                          <a:effectLst/>
                        </a:rPr>
                        <a:t>第四</a:t>
                      </a: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en-US" altLang="zh-TW" sz="1800" b="1" kern="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112/10/2~112/10/6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繳交</a:t>
                      </a:r>
                      <a:r>
                        <a:rPr lang="zh-TW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實習學習回饋單</a:t>
                      </a: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26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zh-TW" altLang="en-US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八</a:t>
                      </a: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en-US" altLang="zh-TW" sz="1800" b="1" kern="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112/10/30~112/11/3</a:t>
                      </a:r>
                      <a:endParaRPr lang="zh-TW" altLang="zh-TW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繳交</a:t>
                      </a:r>
                      <a:r>
                        <a:rPr lang="zh-TW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實習學習回饋單</a:t>
                      </a: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zh-TW" altLang="en-US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九</a:t>
                      </a: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en-US" altLang="zh-TW" sz="1800" b="1" kern="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112/11/9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alt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altLang="en-US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次</a:t>
                      </a:r>
                      <a:r>
                        <a:rPr lang="zh-TW" alt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返校座談會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zh-TW" altLang="en-US" sz="16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十二</a:t>
                      </a:r>
                      <a:r>
                        <a:rPr lang="zh-TW" altLang="zh-TW" sz="16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en-US" altLang="zh-TW" sz="1600" b="1" kern="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112/11/27~112/12/1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685783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繳交</a:t>
                      </a:r>
                      <a:r>
                        <a:rPr lang="zh-TW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實習學習回饋單</a:t>
                      </a: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TW" altLang="zh-TW" sz="1800" b="1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528036651"/>
                  </a:ext>
                </a:extLst>
              </a:tr>
              <a:tr h="61926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第十</a:t>
                      </a:r>
                      <a:r>
                        <a:rPr lang="zh-TW" altLang="en-US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六</a:t>
                      </a:r>
                      <a:r>
                        <a:rPr lang="zh-TW" sz="1800" b="1" kern="50" dirty="0" smtClean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en-US" altLang="zh-TW" sz="1800" b="1" kern="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112/12/25~112/12/29</a:t>
                      </a:r>
                      <a:endParaRPr lang="zh-TW" altLang="zh-TW" sz="1200" b="1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繳交</a:t>
                      </a:r>
                      <a:r>
                        <a:rPr lang="zh-TW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學期報告、實習影片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報告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30%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影片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15%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26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113/2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校外實習結束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50" dirty="0">
                          <a:solidFill>
                            <a:schemeClr val="tx1"/>
                          </a:solidFill>
                          <a:effectLst/>
                        </a:rPr>
                        <a:t>合計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5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1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AE9B5A-79EE-4332-B058-D48B0917BF49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844824" y="97828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校外實習合約第一條條文內容</a:t>
            </a:r>
            <a:endParaRPr lang="zh-TW" alt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23478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性騷擾防制</a:t>
            </a:r>
            <a:endParaRPr lang="en-US" altLang="zh-TW" sz="3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40" y="1347614"/>
            <a:ext cx="637087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7900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AE9B5A-79EE-4332-B058-D48B0917BF4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332657" y="987574"/>
            <a:ext cx="6337224" cy="370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zh-TW" altLang="en-US" sz="3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主觀上令人感到不舒服</a:t>
            </a:r>
            <a:endParaRPr lang="en-US" altLang="zh-TW" sz="3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r>
              <a:rPr lang="zh-TW" altLang="en-US" sz="3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即構成性騷擾</a:t>
            </a:r>
            <a:endParaRPr lang="en-US" altLang="zh-TW" sz="3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實習遇到「性侵害、性騷擾、性霸凌」怎麼辦？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確保</a:t>
            </a:r>
            <a:r>
              <a:rPr lang="zh-TW" alt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安全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：自我冷靜，不激怒對方，明確而嚴肅的語氣拒絕，儘速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進入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明亮或人群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眾多處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尋求支持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：立刻向信任的人（同學、同事、老師或是家人）訴說您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的遭遇，其一可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獲得他人的支持與瞭解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，其二知悉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者可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成為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您未來提起申訴時的間接證據。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保全證據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務必立即向學校及實習機構人資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反映。</a:t>
            </a:r>
            <a:endParaRPr lang="en-US" altLang="zh-TW" sz="2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23478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性騷擾防制</a:t>
            </a:r>
            <a:endParaRPr lang="en-US" altLang="zh-TW" sz="3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219532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AE9B5A-79EE-4332-B058-D48B0917BF49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345233" y="1059582"/>
            <a:ext cx="6337224" cy="370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實習遇到「性侵害、性騷擾、性霸凌」如何</a:t>
            </a:r>
            <a:r>
              <a:rPr lang="zh-TW" altLang="en-US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保全證據？</a:t>
            </a:r>
            <a:endParaRPr lang="en-US" altLang="zh-TW" sz="20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r>
              <a:rPr lang="en-US" altLang="zh-TW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紀錄：醫院驗傷單</a:t>
            </a:r>
            <a:r>
              <a:rPr lang="en-US" altLang="zh-TW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診斷證明</a:t>
            </a:r>
            <a:r>
              <a:rPr lang="en-US" altLang="zh-TW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r>
              <a:rPr lang="en-US" altLang="zh-TW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文字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記錄：紀錄下當時的人、事、時、地、物與在場人員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r>
              <a:rPr lang="en-US" altLang="zh-TW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通訊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軟體：例如 </a:t>
            </a:r>
            <a:r>
              <a:rPr lang="en-US" altLang="zh-TW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等等的通話紀錄，利用向對方表達您對這些事件的負面感受，以獲得對方的回應，同時保全這些文字訊息，作為未來進入性平或司法程序所需證物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r>
              <a:rPr lang="en-US" altLang="zh-TW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其他：警局報案，盡快由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司法人員協助取得監視影像</a:t>
            </a:r>
            <a:r>
              <a:rPr lang="en-US" altLang="zh-TW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否則會被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覆蓋</a:t>
            </a:r>
            <a:r>
              <a:rPr lang="en-US" altLang="zh-TW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kern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23478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性騷擾防制</a:t>
            </a:r>
            <a:endParaRPr lang="en-US" altLang="zh-TW" sz="3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933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Rectangle 2"/>
          <p:cNvSpPr txBox="1">
            <a:spLocks noChangeArrowheads="1"/>
          </p:cNvSpPr>
          <p:nvPr/>
        </p:nvSpPr>
        <p:spPr bwMode="auto">
          <a:xfrm>
            <a:off x="0" y="123478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職場與居家安全事項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4624" y="1059582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zh-TW" altLang="en-US" sz="3600" dirty="0" smtClean="0"/>
              <a:t>上</a:t>
            </a:r>
            <a:r>
              <a:rPr lang="zh-TW" altLang="en-US" sz="3600" dirty="0"/>
              <a:t>下班需留意</a:t>
            </a:r>
            <a:r>
              <a:rPr lang="zh-TW" altLang="en-US" sz="3600" dirty="0" smtClean="0"/>
              <a:t>交通安全</a:t>
            </a:r>
            <a:endParaRPr lang="en-US" altLang="zh-TW" sz="3600" dirty="0" smtClean="0"/>
          </a:p>
          <a:p>
            <a:pPr algn="just">
              <a:spcBef>
                <a:spcPts val="1200"/>
              </a:spcBef>
            </a:pPr>
            <a:r>
              <a:rPr lang="zh-TW" altLang="en-US" sz="3600" dirty="0" smtClean="0"/>
              <a:t>若</a:t>
            </a:r>
            <a:r>
              <a:rPr lang="zh-TW" altLang="en-US" sz="3600" dirty="0"/>
              <a:t>發生車禍</a:t>
            </a:r>
            <a:r>
              <a:rPr lang="zh-TW" altLang="en-US" sz="3600" dirty="0" smtClean="0"/>
              <a:t>意外！</a:t>
            </a:r>
            <a:endParaRPr lang="en-US" altLang="zh-TW" sz="3600" dirty="0" smtClean="0"/>
          </a:p>
          <a:p>
            <a:pPr algn="just">
              <a:spcBef>
                <a:spcPts val="1200"/>
              </a:spcBef>
            </a:pPr>
            <a:r>
              <a:rPr lang="zh-TW" altLang="en-US" sz="3600" dirty="0" smtClean="0"/>
              <a:t>提醒</a:t>
            </a:r>
            <a:r>
              <a:rPr lang="zh-TW" altLang="en-US" sz="3600" dirty="0"/>
              <a:t>同學一定要記得報警備案，以利</a:t>
            </a:r>
            <a:r>
              <a:rPr lang="zh-TW" altLang="en-US" sz="3600" dirty="0" smtClean="0"/>
              <a:t>後續公傷</a:t>
            </a:r>
            <a:r>
              <a:rPr lang="zh-TW" altLang="en-US" sz="3600" dirty="0"/>
              <a:t>假或相關保險</a:t>
            </a:r>
            <a:r>
              <a:rPr lang="zh-TW" altLang="en-US" sz="3600" dirty="0" smtClean="0"/>
              <a:t>申請。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9105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Rectangle 2"/>
          <p:cNvSpPr txBox="1">
            <a:spLocks noChangeArrowheads="1"/>
          </p:cNvSpPr>
          <p:nvPr/>
        </p:nvSpPr>
        <p:spPr bwMode="auto">
          <a:xfrm>
            <a:off x="72008" y="123478"/>
            <a:ext cx="5517232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公傷假之基本要件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88640" y="915566"/>
            <a:ext cx="640871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800" dirty="0" smtClean="0"/>
              <a:t>須</a:t>
            </a:r>
            <a:r>
              <a:rPr lang="zh-TW" altLang="en-US" sz="2800" dirty="0"/>
              <a:t>因執行職務或上下班途中發生</a:t>
            </a:r>
            <a:r>
              <a:rPr lang="zh-TW" altLang="en-US" sz="2800" dirty="0" smtClean="0"/>
              <a:t>危險，而</a:t>
            </a:r>
            <a:r>
              <a:rPr lang="zh-TW" altLang="en-US" sz="2800" dirty="0"/>
              <a:t>導致意外受傷或猝發疾病。（有因果關係）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800" dirty="0" smtClean="0"/>
              <a:t>須</a:t>
            </a:r>
            <a:r>
              <a:rPr lang="zh-TW" altLang="en-US" sz="2800" dirty="0"/>
              <a:t>自辦公場所（</a:t>
            </a:r>
            <a:r>
              <a:rPr lang="zh-TW" altLang="en-US" sz="2800" dirty="0" smtClean="0"/>
              <a:t>或</a:t>
            </a:r>
            <a:r>
              <a:rPr lang="zh-TW" altLang="en-US" sz="2800" dirty="0"/>
              <a:t>上下班途中</a:t>
            </a:r>
            <a:r>
              <a:rPr lang="zh-TW" altLang="en-US" sz="2800" dirty="0" smtClean="0"/>
              <a:t>發生</a:t>
            </a:r>
            <a:r>
              <a:rPr lang="zh-TW" altLang="en-US" sz="2800" dirty="0"/>
              <a:t>意外處所）直接送醫。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800" smtClean="0"/>
              <a:t>須因工作造成的傷害，有</a:t>
            </a:r>
            <a:r>
              <a:rPr lang="zh-TW" altLang="en-US" sz="2800" dirty="0"/>
              <a:t>醫囑必須休養</a:t>
            </a:r>
            <a:r>
              <a:rPr lang="zh-TW" altLang="en-US" sz="2800" dirty="0" smtClean="0"/>
              <a:t>或治</a:t>
            </a:r>
            <a:r>
              <a:rPr lang="zh-TW" altLang="en-US" sz="2800" dirty="0"/>
              <a:t>療</a:t>
            </a:r>
            <a:r>
              <a:rPr lang="zh-TW" altLang="en-US" sz="2800" dirty="0" smtClean="0"/>
              <a:t>，</a:t>
            </a:r>
            <a:r>
              <a:rPr lang="zh-TW" altLang="en-US" sz="2800" dirty="0"/>
              <a:t>而無法出勤上班。</a:t>
            </a:r>
          </a:p>
          <a:p>
            <a:pPr algn="just">
              <a:spcBef>
                <a:spcPts val="1200"/>
              </a:spcBef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4834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Office 佈景主題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24996</TotalTime>
  <Words>631</Words>
  <Application>Microsoft Office PowerPoint</Application>
  <PresentationFormat>自訂</PresentationFormat>
  <Paragraphs>99</Paragraphs>
  <Slides>12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4" baseType="lpstr">
      <vt:lpstr>Fancy</vt:lpstr>
      <vt:lpstr>華康仿宋體W2</vt:lpstr>
      <vt:lpstr>微軟正黑體</vt:lpstr>
      <vt:lpstr>新細明體</vt:lpstr>
      <vt:lpstr>標楷體</vt:lpstr>
      <vt:lpstr>Arial</vt:lpstr>
      <vt:lpstr>Calibri</vt:lpstr>
      <vt:lpstr>DilleniaUPC</vt:lpstr>
      <vt:lpstr>Monotype Corsiva</vt:lpstr>
      <vt:lpstr>Times New Roman</vt:lpstr>
      <vt:lpstr>Wingdings</vt:lpstr>
      <vt:lpstr>6_Office 佈景主題</vt:lpstr>
      <vt:lpstr>PowerPoint 簡報</vt:lpstr>
      <vt:lpstr>PowerPoint 簡報</vt:lpstr>
      <vt:lpstr>本日活動日程表及地點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班會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1933</cp:revision>
  <cp:lastPrinted>2022-03-17T12:30:53Z</cp:lastPrinted>
  <dcterms:created xsi:type="dcterms:W3CDTF">2011-01-04T12:54:17Z</dcterms:created>
  <dcterms:modified xsi:type="dcterms:W3CDTF">2023-10-19T01:56:15Z</dcterms:modified>
</cp:coreProperties>
</file>